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6" r:id="rId4"/>
    <p:sldId id="268" r:id="rId5"/>
    <p:sldId id="273" r:id="rId6"/>
    <p:sldId id="263" r:id="rId7"/>
    <p:sldId id="267" r:id="rId8"/>
    <p:sldId id="269" r:id="rId9"/>
    <p:sldId id="270" r:id="rId10"/>
    <p:sldId id="271" r:id="rId11"/>
    <p:sldId id="278" r:id="rId12"/>
    <p:sldId id="274" r:id="rId13"/>
    <p:sldId id="258" r:id="rId14"/>
    <p:sldId id="259" r:id="rId15"/>
    <p:sldId id="261" r:id="rId16"/>
    <p:sldId id="260" r:id="rId17"/>
    <p:sldId id="275" r:id="rId18"/>
    <p:sldId id="265" r:id="rId19"/>
    <p:sldId id="272" r:id="rId20"/>
    <p:sldId id="256" r:id="rId21"/>
    <p:sldId id="285" r:id="rId22"/>
    <p:sldId id="288" r:id="rId23"/>
    <p:sldId id="290" r:id="rId24"/>
    <p:sldId id="276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87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2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174B-3BDD-4BFC-99B8-AEDB5EA50555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3C7E-8DEC-4E93-87C4-D4BB2854A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9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174B-3BDD-4BFC-99B8-AEDB5EA50555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3C7E-8DEC-4E93-87C4-D4BB2854A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70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174B-3BDD-4BFC-99B8-AEDB5EA50555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3C7E-8DEC-4E93-87C4-D4BB2854A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31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174B-3BDD-4BFC-99B8-AEDB5EA50555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3C7E-8DEC-4E93-87C4-D4BB2854A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27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174B-3BDD-4BFC-99B8-AEDB5EA50555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3C7E-8DEC-4E93-87C4-D4BB2854A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76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174B-3BDD-4BFC-99B8-AEDB5EA50555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3C7E-8DEC-4E93-87C4-D4BB2854A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94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174B-3BDD-4BFC-99B8-AEDB5EA50555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3C7E-8DEC-4E93-87C4-D4BB2854A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3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174B-3BDD-4BFC-99B8-AEDB5EA50555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3C7E-8DEC-4E93-87C4-D4BB2854A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38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174B-3BDD-4BFC-99B8-AEDB5EA50555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3C7E-8DEC-4E93-87C4-D4BB2854A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21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174B-3BDD-4BFC-99B8-AEDB5EA50555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3C7E-8DEC-4E93-87C4-D4BB2854A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174B-3BDD-4BFC-99B8-AEDB5EA50555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3C7E-8DEC-4E93-87C4-D4BB2854A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35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8174B-3BDD-4BFC-99B8-AEDB5EA50555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F3C7E-8DEC-4E93-87C4-D4BB2854A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36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NCSIIU?__cft__%5b0%5d=AZUwy9bdLxsASSSkv8N0fQowK_bVfsKAoDK8_M2kd8bf4QRIBMPQa70vjcPFysl13yV3fSczTrq4dPWkogaVee4Q-w-tpt2Uuwde1rBuyzGXOs8kNIRmTRSFrvfDBrmncdkN14njP28b6K0FBk20j_HO0q0BvvwohdQjTk9Kdv5Trl7zC8OdnYO2mYY2MiYpj4o&amp;__tn__=-%5dH-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NCSIIU?__cft__%5b0%5d=AZUwy9bdLxsASSSkv8N0fQowK_bVfsKAoDK8_M2kd8bf4QRIBMPQa70vjcPFysl13yV3fSczTrq4dPWkogaVee4Q-w-tpt2Uuwde1rBuyzGXOs8kNIRmTRSFrvfDBrmncdkN14njP28b6K0FBk20j_HO0q0BvvwohdQjTk9Kdv5Trl7zC8OdnYO2mYY2MiYpj4o&amp;__tn__=-%5dH-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29284" y="77503"/>
            <a:ext cx="82095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الجمهورية الجزائرية الديمقراطية الشعبية </a:t>
            </a:r>
          </a:p>
          <a:p>
            <a:pPr algn="ctr" rtl="1"/>
            <a:r>
              <a:rPr lang="ar-DZ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وزارة التعليم العالي و البحث العلمي</a:t>
            </a:r>
          </a:p>
          <a:p>
            <a:pPr algn="ctr" rtl="1"/>
            <a:r>
              <a:rPr lang="ar-DZ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جامعة العربي بن مهيدي أم البواقي </a:t>
            </a:r>
            <a:endParaRPr lang="ar-DZ" sz="4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/>
            <a:r>
              <a:rPr lang="ar-DZ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خلية عمل و متابعة الابتكار و حاضنات الأعمال الجامعية</a:t>
            </a:r>
            <a:endParaRPr lang="fr-FR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386673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892413" y="0"/>
            <a:ext cx="1299587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93336" y="2664177"/>
            <a:ext cx="10691447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متابعة  اليات تنفيذ القرار الوزاري</a:t>
            </a:r>
          </a:p>
          <a:p>
            <a:pPr algn="ctr" rtl="1"/>
            <a:r>
              <a:rPr lang="ar-DZ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DZ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رقم : 1275 المؤرخ في 27 سبتمبر </a:t>
            </a:r>
            <a:r>
              <a:rPr lang="ar-DZ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2022 </a:t>
            </a:r>
          </a:p>
          <a:p>
            <a:pPr algn="ctr" rtl="1"/>
            <a:r>
              <a:rPr lang="ar-DZ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الذي </a:t>
            </a:r>
            <a:r>
              <a:rPr lang="ar-DZ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يحدد كيفيات اعداد مذكرة تخرج للحصول </a:t>
            </a:r>
            <a:r>
              <a:rPr lang="ar-DZ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على: </a:t>
            </a:r>
          </a:p>
          <a:p>
            <a:pPr algn="ctr" rtl="1"/>
            <a:r>
              <a:rPr lang="ar-DZ" sz="44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شهادة تخرج - </a:t>
            </a:r>
            <a:r>
              <a:rPr lang="ar-DZ" sz="4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مؤسسة </a:t>
            </a:r>
            <a:r>
              <a:rPr lang="ar-DZ" sz="44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ناشئة</a:t>
            </a:r>
          </a:p>
          <a:p>
            <a:pPr algn="ctr" rtl="1"/>
            <a:r>
              <a:rPr lang="ar-DZ" sz="44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شهادة تخرج - براءة اختراع</a:t>
            </a:r>
          </a:p>
        </p:txBody>
      </p:sp>
    </p:spTree>
    <p:extLst>
      <p:ext uri="{BB962C8B-B14F-4D97-AF65-F5344CB8AC3E}">
        <p14:creationId xmlns:p14="http://schemas.microsoft.com/office/powerpoint/2010/main" val="4632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86673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892413" y="0"/>
            <a:ext cx="1299587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944167" y="35618"/>
            <a:ext cx="6561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3600" dirty="0" smtClean="0"/>
              <a:t>كلية العلوم الدقيقة و علوم الطبيعة و الحياة</a:t>
            </a:r>
          </a:p>
          <a:p>
            <a:pPr algn="ctr"/>
            <a:r>
              <a:rPr lang="ar-DZ" sz="3600" dirty="0" smtClean="0">
                <a:solidFill>
                  <a:srgbClr val="FF0000"/>
                </a:solidFill>
              </a:rPr>
              <a:t>20 نوفمبر 2022 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14717" y="1904163"/>
            <a:ext cx="4836607" cy="429566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13881" y="1459523"/>
            <a:ext cx="6940062" cy="524272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86673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892413" y="0"/>
            <a:ext cx="1299587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999622" y="0"/>
            <a:ext cx="5044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3200" dirty="0" smtClean="0"/>
              <a:t>الأسبوع العالمي </a:t>
            </a:r>
            <a:r>
              <a:rPr lang="ar-DZ" sz="3200" dirty="0" err="1" smtClean="0"/>
              <a:t>للمقاولاتية</a:t>
            </a:r>
            <a:r>
              <a:rPr lang="ar-DZ" sz="3200" dirty="0" smtClean="0"/>
              <a:t> </a:t>
            </a:r>
          </a:p>
          <a:p>
            <a:pPr algn="ctr"/>
            <a:r>
              <a:rPr lang="ar-DZ" sz="3200" b="1" dirty="0" smtClean="0">
                <a:solidFill>
                  <a:srgbClr val="FF0000"/>
                </a:solidFill>
              </a:rPr>
              <a:t>من 14 الى 21 نوفمبر 2033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114" y="1482132"/>
            <a:ext cx="6835394" cy="537586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656844" y="0"/>
            <a:ext cx="4535157" cy="340639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76942" y="3572189"/>
            <a:ext cx="4515058" cy="328581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4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86673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892413" y="0"/>
            <a:ext cx="1299587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14884" y="50911"/>
            <a:ext cx="6561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800" dirty="0" smtClean="0"/>
              <a:t>تجمع </a:t>
            </a:r>
            <a:r>
              <a:rPr lang="ar-DZ" sz="2800" dirty="0" err="1" smtClean="0"/>
              <a:t>المقاولاتية</a:t>
            </a:r>
            <a:r>
              <a:rPr lang="ar-DZ" sz="2800" dirty="0" smtClean="0"/>
              <a:t> المنظم من طرف</a:t>
            </a:r>
          </a:p>
          <a:p>
            <a:pPr algn="ctr"/>
            <a:r>
              <a:rPr lang="ar-DZ" sz="2800" dirty="0" smtClean="0"/>
              <a:t> </a:t>
            </a:r>
            <a:r>
              <a:rPr lang="fr-FR" sz="2800" dirty="0" smtClean="0"/>
              <a:t>DGRSDT+A-venture</a:t>
            </a:r>
            <a:endParaRPr lang="ar-DZ" sz="2800" dirty="0" smtClean="0"/>
          </a:p>
          <a:p>
            <a:pPr algn="ctr"/>
            <a:r>
              <a:rPr lang="ar-DZ" sz="2800" dirty="0" smtClean="0">
                <a:solidFill>
                  <a:srgbClr val="FF0000"/>
                </a:solidFill>
              </a:rPr>
              <a:t>19 نوفمبر 2022 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45847" y="91104"/>
            <a:ext cx="4046153" cy="31350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145846" y="3226190"/>
            <a:ext cx="4046153" cy="363181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537399"/>
            <a:ext cx="8008536" cy="532060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0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86673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892413" y="0"/>
            <a:ext cx="1299587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14884" y="2254729"/>
            <a:ext cx="10751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يستقبل كل رئيس تخصص الطلبة الراغبين في الانخراط في مشروع شهادة تخرج – مؤسسة ناشئة  و يقوم بتسجيل الطلبة في قوائم الكترونية تسلم الى رئيس القسم بمجرد انتهاء فترة الإعلان </a:t>
            </a:r>
            <a:endParaRPr lang="fr-FR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06874" y="80503"/>
            <a:ext cx="5395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6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انطلاق عملية التسجيل </a:t>
            </a:r>
            <a:r>
              <a:rPr lang="ar-DZ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fr-FR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92769" y="1153920"/>
            <a:ext cx="502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4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من08نوفمبر الى 20 نوفمبر 2022</a:t>
            </a:r>
            <a:endParaRPr lang="fr-FR" sz="4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2127" y="4262484"/>
            <a:ext cx="11324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يقوم رئيس القسم باستلام قائمة الطلبة الراغبين في الانخراط و يسلمها لمسؤول دار المقاولاتية </a:t>
            </a:r>
            <a:endParaRPr lang="fr-FR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00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86673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892413" y="0"/>
            <a:ext cx="1299587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647929" y="1567543"/>
            <a:ext cx="945549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3600" b="1" dirty="0"/>
              <a:t>اعلان هام لطلبة السنوات النهائية جميع </a:t>
            </a:r>
            <a:r>
              <a:rPr lang="ar-DZ" sz="3600" b="1" dirty="0" smtClean="0"/>
              <a:t>التخصصات</a:t>
            </a:r>
          </a:p>
          <a:p>
            <a:pPr algn="ctr"/>
            <a:r>
              <a:rPr lang="ar-DZ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ليكن </a:t>
            </a:r>
            <a:r>
              <a:rPr lang="ar-DZ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 علم طلبة السنوات النهائية جميع التخصصات بجامعة العربي ين مهيدي انه قد تقرر تمديد الآجال الخاصة بالتسجيل في مشروع مذكرة تخرج – شهادة ناشئة، مذكرة تخرج – براءة اختراع الى غاية يوم السبت 26 نوفمبر </a:t>
            </a:r>
            <a:r>
              <a:rPr lang="ar-DZ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2022</a:t>
            </a:r>
            <a:endParaRPr lang="ar-DZ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DZ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هذا لتمكين اكبر عدد ممكن من الطلبة من عملية التسجيل و لتسهيل و تنظيم العملية نرجو من جميع الطلبة بمن فيهم الذين </a:t>
            </a:r>
            <a:r>
              <a:rPr lang="ar-DZ" sz="44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قامو</a:t>
            </a:r>
            <a:r>
              <a:rPr lang="ar-DZ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بالتسجيل على مستوى الأقسام التسجيل المباشر عبر الرابط</a:t>
            </a:r>
            <a:endParaRPr lang="fr-FR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ar-DZ" sz="3200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94219" y="490750"/>
            <a:ext cx="4350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5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20 نوفمبر 2022</a:t>
            </a:r>
            <a:endParaRPr lang="fr-FR" sz="54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82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86673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892413" y="0"/>
            <a:ext cx="1299587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933363" y="2404123"/>
            <a:ext cx="502668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600" dirty="0"/>
              <a:t>- </a:t>
            </a:r>
            <a:r>
              <a:rPr lang="ar-DZ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السيد </a:t>
            </a:r>
            <a:r>
              <a:rPr lang="ar-DZ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مزوز</a:t>
            </a:r>
            <a:r>
              <a:rPr lang="ar-DZ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توفيق أستاذ باحث رئيسا</a:t>
            </a:r>
          </a:p>
          <a:p>
            <a:pPr algn="r" rtl="1"/>
            <a:r>
              <a:rPr lang="ar-DZ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السيد بوسنة محمد رضا أستاذ باحث عضوا</a:t>
            </a:r>
          </a:p>
          <a:p>
            <a:pPr algn="r" rtl="1"/>
            <a:r>
              <a:rPr lang="ar-DZ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السيدة مدفوني </a:t>
            </a:r>
            <a:r>
              <a:rPr lang="ar-DZ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هندة</a:t>
            </a:r>
            <a:r>
              <a:rPr lang="ar-DZ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أستاذة باحثة عضوا</a:t>
            </a:r>
          </a:p>
          <a:p>
            <a:pPr algn="r" rtl="1"/>
            <a:r>
              <a:rPr lang="ar-DZ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السيد بن عمر سمير أستاذ باحث عضوا</a:t>
            </a:r>
          </a:p>
          <a:p>
            <a:pPr algn="r" rtl="1"/>
            <a:r>
              <a:rPr lang="ar-DZ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السيد زايدي سفيان أستاذ باحث عضوا</a:t>
            </a:r>
          </a:p>
          <a:p>
            <a:pPr algn="r" rtl="1"/>
            <a:r>
              <a:rPr lang="ar-DZ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السيد </a:t>
            </a:r>
            <a:r>
              <a:rPr lang="ar-DZ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بوجعجع</a:t>
            </a:r>
            <a:r>
              <a:rPr lang="ar-DZ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رفيق أستاذ باحث عضوا</a:t>
            </a:r>
          </a:p>
          <a:p>
            <a:pPr algn="r" rtl="1"/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4215283" y="-56550"/>
            <a:ext cx="4350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5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20 نوفمبر 2022</a:t>
            </a:r>
            <a:endParaRPr lang="fr-FR" sz="54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60397" y="635864"/>
            <a:ext cx="8289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تنصيب لجنة عمل و متابعة الابتكار و حاضنات الأعمال الجامعية </a:t>
            </a:r>
            <a:endParaRPr lang="fr-FR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435" y="1466862"/>
            <a:ext cx="6913266" cy="52769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5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86673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892413" y="0"/>
            <a:ext cx="1299587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919235" y="1235947"/>
            <a:ext cx="844061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3200" dirty="0"/>
              <a:t>إعلان هــــام :</a:t>
            </a:r>
          </a:p>
          <a:p>
            <a:pPr algn="ctr"/>
            <a:r>
              <a:rPr lang="ar-DZ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استجابة للعديد من الطلبة، قررت لجنة متابعة القرار الوزاري 1275 المتعلق بمذكرة تخرج/ مؤسسة ناشئة أو مذكرة تخرج /براءة اختراع تمديد أجال التسجيل إلى غاية 30 نوفمبر 2022 .</a:t>
            </a:r>
          </a:p>
          <a:p>
            <a:pPr algn="ctr"/>
            <a:r>
              <a:rPr lang="ar-DZ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فعلى الطلبة الراغبين في التسجيل ملء الاستمارة الالكترونية للتسجيل في إطار مذكرة تخرج لإنشاء مؤسسة ناشئة أو للحصول علي براءة اختراع- جامعة العربي بن مهيدي- أم البواقي</a:t>
            </a:r>
          </a:p>
          <a:p>
            <a:pPr algn="ctr"/>
            <a:r>
              <a:rPr lang="ar-DZ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عبر نفس الرابط الذي تم وضعه سابقا</a:t>
            </a:r>
            <a:endParaRPr lang="fr-FR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03300" y="156308"/>
            <a:ext cx="4350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54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26- </a:t>
            </a:r>
            <a:r>
              <a:rPr lang="ar-DZ" sz="5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نوفمبر 2022</a:t>
            </a:r>
            <a:endParaRPr lang="fr-FR" sz="54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51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86673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892413" y="0"/>
            <a:ext cx="1299587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94891" y="2150347"/>
            <a:ext cx="68429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6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عدد المشاريع المسجلة:  </a:t>
            </a:r>
            <a:r>
              <a:rPr lang="ar-DZ" sz="6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133 مشروع </a:t>
            </a:r>
            <a:r>
              <a:rPr lang="ar-DZ" sz="6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الى غاية 04 ديسمبر 2022 </a:t>
            </a:r>
            <a:endParaRPr lang="fr-FR" sz="6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30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86673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892413" y="0"/>
            <a:ext cx="1299587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627832" y="2421653"/>
            <a:ext cx="8953081" cy="443634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999732"/>
              </p:ext>
            </p:extLst>
          </p:nvPr>
        </p:nvGraphicFramePr>
        <p:xfrm>
          <a:off x="1970593" y="76571"/>
          <a:ext cx="8128000" cy="2165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677055">
                <a:tc>
                  <a:txBody>
                    <a:bodyPr/>
                    <a:lstStyle/>
                    <a:p>
                      <a:pPr algn="ctr"/>
                      <a:r>
                        <a:rPr lang="ar-DZ" dirty="0" smtClean="0"/>
                        <a:t>العدد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dirty="0" smtClean="0"/>
                        <a:t>الطور</a:t>
                      </a:r>
                      <a:r>
                        <a:rPr lang="ar-DZ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ar-D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/>
                        <a:t>الثالثة ليسانس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/>
                        <a:t>الثانية ماستر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/>
                        <a:t>الدكتوراه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/>
                        <a:t>المجموع</a:t>
                      </a:r>
                      <a:r>
                        <a:rPr lang="ar-DZ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0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86673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892413" y="0"/>
            <a:ext cx="1299587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918036"/>
              </p:ext>
            </p:extLst>
          </p:nvPr>
        </p:nvGraphicFramePr>
        <p:xfrm>
          <a:off x="954594" y="719666"/>
          <a:ext cx="9616274" cy="5134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5425"/>
                <a:gridCol w="5777801"/>
                <a:gridCol w="633048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كلية العلوم الدقيقة و الطبيعة و الحياة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كلية العلوم و العلوم التطبيقية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كلية العلوم الاجتماعية والإنسانية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العلوم الاقتصادية والتجارية والتسيير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EA4335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800" b="0" i="0" u="none" strike="noStrike" dirty="0">
                          <a:solidFill>
                            <a:srgbClr val="EA4335"/>
                          </a:solidFill>
                          <a:effectLst/>
                          <a:latin typeface="Arial" panose="020B0604020202020204" pitchFamily="34" charset="0"/>
                        </a:rPr>
                        <a:t>معهد العلوم و التقنيات </a:t>
                      </a:r>
                      <a:r>
                        <a:rPr lang="ar-DZ" sz="2800" b="0" i="0" u="none" strike="noStrike" dirty="0" smtClean="0">
                          <a:solidFill>
                            <a:srgbClr val="EA4335"/>
                          </a:solidFill>
                          <a:effectLst/>
                          <a:latin typeface="Arial" panose="020B0604020202020204" pitchFamily="34" charset="0"/>
                        </a:rPr>
                        <a:t>التطبيقية </a:t>
                      </a:r>
                      <a:endParaRPr lang="ar-DZ" sz="2800" b="0" i="0" u="none" strike="noStrike" dirty="0">
                        <a:solidFill>
                          <a:srgbClr val="EA43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EA4335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معهد تسيير التقنيات الحضرية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كلية اللغات و الادب العربي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علوم </a:t>
                      </a:r>
                      <a:r>
                        <a:rPr lang="ar-DZ" sz="2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علوم</a:t>
                      </a:r>
                      <a:r>
                        <a:rPr lang="ar-DZ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الأرض و الهندسة المعمارية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معهد علوم و تقنيات النشاطات البدنية و الرياضية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كلية الحقوق و العلوم السياسية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المجموع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7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86673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812026" y="-30145"/>
            <a:ext cx="1299587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607736" y="89149"/>
            <a:ext cx="92042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4000" b="1" dirty="0" smtClean="0">
                <a:solidFill>
                  <a:srgbClr val="FF0000"/>
                </a:solidFill>
              </a:rPr>
              <a:t>لقاء جامعة سطيف</a:t>
            </a:r>
          </a:p>
          <a:p>
            <a:pPr algn="ctr"/>
            <a:r>
              <a:rPr lang="ar-DZ" sz="3200" dirty="0" smtClean="0"/>
              <a:t> </a:t>
            </a:r>
            <a:r>
              <a:rPr lang="ar-DZ" sz="3200" dirty="0">
                <a:hlinkClick r:id="rId3"/>
              </a:rPr>
              <a:t>اللجنة الوطنية التنسيقية لمتابعة الابتكار وحاضنات الاعمال الجامعية</a:t>
            </a:r>
            <a:r>
              <a:rPr lang="ar-DZ" sz="3200" dirty="0"/>
              <a:t> </a:t>
            </a:r>
            <a:endParaRPr lang="ar-DZ" sz="3200" dirty="0" smtClean="0"/>
          </a:p>
          <a:p>
            <a:pPr algn="ctr"/>
            <a:r>
              <a:rPr lang="ar-DZ" sz="3200" dirty="0" smtClean="0"/>
              <a:t>15 أكتوبر 2022 </a:t>
            </a:r>
            <a:endParaRPr lang="fr-FR" sz="3200" dirty="0"/>
          </a:p>
        </p:txBody>
      </p:sp>
      <p:sp>
        <p:nvSpPr>
          <p:cNvPr id="5" name="Rectangle 4"/>
          <p:cNvSpPr/>
          <p:nvPr/>
        </p:nvSpPr>
        <p:spPr>
          <a:xfrm>
            <a:off x="8160936" y="1556375"/>
            <a:ext cx="3768132" cy="249311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23221" y="1819023"/>
            <a:ext cx="7524542" cy="489718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160936" y="4223093"/>
            <a:ext cx="3768132" cy="249311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0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3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86673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892413" y="0"/>
            <a:ext cx="1299587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028711"/>
              </p:ext>
            </p:extLst>
          </p:nvPr>
        </p:nvGraphicFramePr>
        <p:xfrm>
          <a:off x="2364572" y="160774"/>
          <a:ext cx="6347349" cy="699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5633"/>
                <a:gridCol w="2631716"/>
              </a:tblGrid>
              <a:tr h="0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 err="1">
                          <a:effectLst/>
                        </a:rPr>
                        <a:t>بيوكيماء</a:t>
                      </a:r>
                      <a:r>
                        <a:rPr lang="ar-DZ" sz="1800" u="none" strike="noStrike" dirty="0">
                          <a:effectLst/>
                        </a:rPr>
                        <a:t> 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 err="1">
                          <a:effectLst/>
                        </a:rPr>
                        <a:t>اوتوماتيزم</a:t>
                      </a:r>
                      <a:r>
                        <a:rPr lang="ar-DZ" sz="1800" u="none" strike="noStrike" dirty="0">
                          <a:effectLst/>
                        </a:rPr>
                        <a:t> 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</a:tr>
              <a:tr h="17405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>
                          <a:effectLst/>
                        </a:rPr>
                        <a:t>مالية ومحاسبة </a:t>
                      </a:r>
                      <a:endParaRPr lang="ar-DZ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>
                          <a:effectLst/>
                        </a:rPr>
                        <a:t>علوم إنسانية 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</a:tr>
              <a:tr h="17405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>
                          <a:effectLst/>
                        </a:rPr>
                        <a:t>العلوم التجارية</a:t>
                      </a:r>
                      <a:endParaRPr lang="ar-DZ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>
                          <a:effectLst/>
                        </a:rPr>
                        <a:t>بيئة  و محيط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</a:tr>
              <a:tr h="17405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>
                          <a:effectLst/>
                        </a:rPr>
                        <a:t>العلوم الانسانية</a:t>
                      </a:r>
                      <a:endParaRPr lang="ar-DZ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>
                          <a:effectLst/>
                        </a:rPr>
                        <a:t>علم النفس 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</a:tr>
              <a:tr h="17405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>
                          <a:effectLst/>
                        </a:rPr>
                        <a:t>اعلام الي </a:t>
                      </a:r>
                      <a:endParaRPr lang="ar-DZ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 err="1">
                          <a:effectLst/>
                        </a:rPr>
                        <a:t>الكتروتقني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</a:tr>
              <a:tr h="17405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>
                          <a:effectLst/>
                        </a:rPr>
                        <a:t>بيولوجيا </a:t>
                      </a:r>
                      <a:endParaRPr lang="ar-DZ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>
                          <a:effectLst/>
                        </a:rPr>
                        <a:t>تسيير المدن 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</a:tr>
              <a:tr h="17405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 smtClean="0">
                          <a:effectLst/>
                        </a:rPr>
                        <a:t>الاعلام </a:t>
                      </a:r>
                      <a:r>
                        <a:rPr lang="ar-DZ" sz="1800" u="none" strike="noStrike" dirty="0">
                          <a:effectLst/>
                        </a:rPr>
                        <a:t>و الاتصال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>
                          <a:effectLst/>
                        </a:rPr>
                        <a:t>علوم التسيير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</a:tr>
              <a:tr h="17405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>
                          <a:effectLst/>
                        </a:rPr>
                        <a:t>تسيير مدن </a:t>
                      </a:r>
                      <a:endParaRPr lang="ar-DZ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>
                          <a:effectLst/>
                        </a:rPr>
                        <a:t>تسيير التقنيات الحضرية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</a:tr>
              <a:tr h="17405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>
                          <a:effectLst/>
                        </a:rPr>
                        <a:t>اعلام الي </a:t>
                      </a:r>
                      <a:endParaRPr lang="ar-DZ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>
                          <a:effectLst/>
                        </a:rPr>
                        <a:t>علوم اقتصادية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</a:tr>
              <a:tr h="17405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>
                          <a:effectLst/>
                        </a:rPr>
                        <a:t>كهروتقني</a:t>
                      </a:r>
                      <a:endParaRPr lang="ar-DZ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>
                          <a:effectLst/>
                        </a:rPr>
                        <a:t>هندسة حضرية 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</a:tr>
              <a:tr h="17405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>
                          <a:effectLst/>
                        </a:rPr>
                        <a:t>الكترونيك</a:t>
                      </a:r>
                      <a:endParaRPr lang="ar-DZ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>
                          <a:effectLst/>
                        </a:rPr>
                        <a:t>محاسبة و تدقيق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</a:tr>
              <a:tr h="17405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>
                          <a:effectLst/>
                        </a:rPr>
                        <a:t>اعلام واتصال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>
                          <a:effectLst/>
                        </a:rPr>
                        <a:t>بيئة ومحيط </a:t>
                      </a:r>
                      <a:endParaRPr lang="ar-DZ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</a:tr>
              <a:tr h="17405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>
                          <a:effectLst/>
                        </a:rPr>
                        <a:t>اعلام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>
                          <a:effectLst/>
                        </a:rPr>
                        <a:t>إعلام </a:t>
                      </a:r>
                      <a:r>
                        <a:rPr lang="ar-DZ" sz="1800" u="none" strike="noStrike" dirty="0" err="1">
                          <a:effectLst/>
                        </a:rPr>
                        <a:t>وإتصال</a:t>
                      </a:r>
                      <a:r>
                        <a:rPr lang="ar-DZ" sz="1800" u="none" strike="noStrike" dirty="0">
                          <a:effectLst/>
                        </a:rPr>
                        <a:t> 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</a:tr>
              <a:tr h="17405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>
                          <a:effectLst/>
                        </a:rPr>
                        <a:t>كيمياء </a:t>
                      </a:r>
                      <a:endParaRPr lang="ar-DZ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>
                          <a:effectLst/>
                        </a:rPr>
                        <a:t>كيمياء 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</a:tr>
              <a:tr h="17405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>
                          <a:effectLst/>
                        </a:rPr>
                        <a:t>هندسة ميكانيكية </a:t>
                      </a:r>
                      <a:endParaRPr lang="ar-DZ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 err="1">
                          <a:effectLst/>
                        </a:rPr>
                        <a:t>الكتروتقني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</a:tr>
              <a:tr h="17405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>
                          <a:effectLst/>
                        </a:rPr>
                        <a:t>لغة انجليزية </a:t>
                      </a:r>
                      <a:endParaRPr lang="ar-DZ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>
                          <a:effectLst/>
                        </a:rPr>
                        <a:t>علوم المادة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</a:tr>
              <a:tr h="17405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>
                          <a:effectLst/>
                        </a:rPr>
                        <a:t>علوم انسانية</a:t>
                      </a:r>
                      <a:endParaRPr lang="ar-DZ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>
                          <a:effectLst/>
                        </a:rPr>
                        <a:t>العلوم الاقتصادية 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</a:tr>
              <a:tr h="17405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>
                          <a:effectLst/>
                        </a:rPr>
                        <a:t>كهروتقني</a:t>
                      </a:r>
                      <a:endParaRPr lang="ar-DZ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>
                          <a:effectLst/>
                        </a:rPr>
                        <a:t>تسيير المدن 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</a:tr>
              <a:tr h="17405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>
                          <a:effectLst/>
                        </a:rPr>
                        <a:t>هندسة الطرائق </a:t>
                      </a:r>
                      <a:endParaRPr lang="ar-DZ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 err="1">
                          <a:effectLst/>
                        </a:rPr>
                        <a:t>كهروتقني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</a:tr>
              <a:tr h="17405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>
                          <a:effectLst/>
                        </a:rPr>
                        <a:t>علوم المادة</a:t>
                      </a:r>
                      <a:endParaRPr lang="ar-DZ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>
                          <a:effectLst/>
                        </a:rPr>
                        <a:t>علوم إنسانية 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</a:tr>
              <a:tr h="17405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>
                          <a:effectLst/>
                        </a:rPr>
                        <a:t>الكترونيك</a:t>
                      </a:r>
                      <a:endParaRPr lang="ar-DZ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>
                          <a:effectLst/>
                        </a:rPr>
                        <a:t>قسم العلوم الانسانية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</a:tr>
              <a:tr h="17405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>
                          <a:effectLst/>
                        </a:rPr>
                        <a:t>تسيير التقنيات الحضرية </a:t>
                      </a:r>
                      <a:endParaRPr lang="ar-DZ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>
                          <a:effectLst/>
                        </a:rPr>
                        <a:t>علوم بيولوجية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</a:tr>
              <a:tr h="17405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>
                          <a:effectLst/>
                        </a:rPr>
                        <a:t>علوم المادة</a:t>
                      </a:r>
                      <a:endParaRPr lang="ar-DZ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>
                          <a:effectLst/>
                        </a:rPr>
                        <a:t>هندســة ميكانيكيــة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</a:tr>
              <a:tr h="17405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>
                          <a:effectLst/>
                        </a:rPr>
                        <a:t>علوم بيولوجية </a:t>
                      </a:r>
                      <a:endParaRPr lang="ar-DZ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>
                          <a:effectLst/>
                        </a:rPr>
                        <a:t>العلوم البيولوجية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</a:tr>
              <a:tr h="17405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>
                          <a:effectLst/>
                        </a:rPr>
                        <a:t>هندسة ميكانيكية </a:t>
                      </a:r>
                      <a:endParaRPr lang="ar-DZ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DZ" sz="1800" u="none" strike="noStrike" dirty="0" err="1">
                          <a:effectLst/>
                        </a:rPr>
                        <a:t>إتصالات</a:t>
                      </a:r>
                      <a:r>
                        <a:rPr lang="ar-DZ" sz="1800" u="none" strike="noStrike" dirty="0">
                          <a:effectLst/>
                        </a:rPr>
                        <a:t> سلكية و لا سلكية</a:t>
                      </a:r>
                      <a:endParaRPr lang="ar-D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5" marR="5615" marT="561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4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5390" y="240066"/>
            <a:ext cx="1154316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44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بتاريخ 28 نوفمبر 2022 </a:t>
            </a:r>
          </a:p>
          <a:p>
            <a:pPr algn="just" rtl="1"/>
            <a:r>
              <a:rPr lang="ar-SA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مراسلة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السيد الامين العام لوزارة التعليم العالي والبحث العلمي رقم 1798 – أ ع – 2022 والمتعلقة بمتابعة تنفيذ احكام القرار 1275 المؤرخ في 27 سبتمبر 2022 فان مؤشر القياس المعتمد خلال السنة الجارية هو اعداد </a:t>
            </a:r>
            <a:r>
              <a:rPr lang="ar-SA" sz="4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80%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 من مذكرات تخرج الطلبة في شكل مذكرات تخرج قابلة للتحويل الى مؤسسات ناشئة وذلك بالنسبة للميادين التالية:</a:t>
            </a:r>
          </a:p>
          <a:p>
            <a:pPr algn="just" rtl="1"/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       </a:t>
            </a:r>
            <a:r>
              <a:rPr lang="ar-SA" sz="4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العلوم و التكنولوجيا </a:t>
            </a:r>
            <a:r>
              <a:rPr lang="fr-FR" sz="4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</a:t>
            </a:r>
          </a:p>
          <a:p>
            <a:pPr algn="just" rtl="1"/>
            <a:r>
              <a:rPr lang="fr-FR" sz="4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       </a:t>
            </a:r>
            <a:r>
              <a:rPr lang="ar-SA" sz="4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علوم المادة </a:t>
            </a:r>
            <a:r>
              <a:rPr lang="fr-FR" sz="4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SM</a:t>
            </a:r>
          </a:p>
          <a:p>
            <a:pPr algn="just" rtl="1"/>
            <a:r>
              <a:rPr lang="fr-FR" sz="4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       </a:t>
            </a:r>
            <a:r>
              <a:rPr lang="ar-SA" sz="4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علوم الطبيعة و الحياة </a:t>
            </a:r>
            <a:r>
              <a:rPr lang="fr-FR" sz="4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SNV</a:t>
            </a:r>
          </a:p>
          <a:p>
            <a:pPr algn="just" rtl="1"/>
            <a:r>
              <a:rPr lang="fr-FR" sz="4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       </a:t>
            </a:r>
            <a:r>
              <a:rPr lang="ar-SA" sz="4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الرياضيات و الاعلام الالي </a:t>
            </a:r>
            <a:r>
              <a:rPr lang="fr-FR" sz="40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MI</a:t>
            </a:r>
            <a:endParaRPr lang="ar-DZ" sz="4000" b="1" dirty="0" smtClean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/>
            <a:r>
              <a:rPr lang="ar-DZ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تقرر التمديد الى غاية 15 ديسمبر 2022 بالنسبة للميادين المذكورة </a:t>
            </a:r>
            <a:endParaRPr lang="fr-FR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12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66250" y="1828800"/>
            <a:ext cx="88090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اجتماع لجنة متابعة الابتكار و حاضنة الاعمال يوم الثلاثاء  06 ديسمبر 2022  لدراسة المشاريع المسجلة  و تسطير برنامج الدورات التكوينية لفائدة طلبة المشاريع المقبولة </a:t>
            </a:r>
            <a:endParaRPr lang="fr-FR" sz="5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208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948690"/>
            <a:ext cx="12192000" cy="59093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مؤسسة ناشئة حول تطبيق لخريطة المؤسسات الخاصة</a:t>
            </a:r>
            <a:r>
              <a:rPr lang="fr-FR" sz="2800" b="1" dirty="0">
                <a:latin typeface="Arabic Typesetting" panose="03020402040406030203" pitchFamily="66" charset="-78"/>
                <a:cs typeface="+mj-cs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school</a:t>
            </a:r>
            <a:r>
              <a:rPr lang="fr-FR" sz="2800" b="1" dirty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map</a:t>
            </a:r>
            <a:r>
              <a:rPr lang="fr-FR" sz="2800" b="1" dirty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 </a:t>
            </a:r>
          </a:p>
          <a:p>
            <a:pPr marL="457200" lvl="0" indent="-4572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b="1" dirty="0" smtClean="0">
                <a:latin typeface="Arabic Typesetting" panose="03020402040406030203" pitchFamily="66" charset="-78"/>
                <a:cs typeface="+mj-cs"/>
              </a:rPr>
              <a:t>دور 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استثمار الفرص و تبني المخاطر في الأداء المصرفي للبنوك التجارية بالجزائر دراسة حالة بنك تجاري</a:t>
            </a:r>
            <a:endParaRPr lang="fr-FR" sz="2800" b="1" dirty="0">
              <a:latin typeface="Arabic Typesetting" panose="03020402040406030203" pitchFamily="66" charset="-78"/>
              <a:cs typeface="+mj-cs"/>
            </a:endParaRPr>
          </a:p>
          <a:p>
            <a:pPr marL="457200" lvl="0" indent="-4572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اضافة </a:t>
            </a:r>
            <a:r>
              <a:rPr lang="ar-SA" sz="2800" b="1" dirty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قارئ البصمة للصراف الالي 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لبريد الجزائر</a:t>
            </a:r>
            <a:endParaRPr lang="fr-FR" sz="2800" b="1" dirty="0">
              <a:latin typeface="Arabic Typesetting" panose="03020402040406030203" pitchFamily="66" charset="-78"/>
              <a:cs typeface="+mj-cs"/>
            </a:endParaRPr>
          </a:p>
          <a:p>
            <a:pPr marL="457200" lvl="0" indent="-4572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التصميم المعدل للحاوية </a:t>
            </a:r>
            <a:r>
              <a:rPr lang="ar-SA" sz="2800" b="1" dirty="0" err="1">
                <a:latin typeface="Arabic Typesetting" panose="03020402040406030203" pitchFamily="66" charset="-78"/>
                <a:cs typeface="+mj-cs"/>
              </a:rPr>
              <a:t>الجوارية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 , دراسة حالة مدينة عين </a:t>
            </a:r>
            <a:r>
              <a:rPr lang="ar-SA" sz="2800" b="1" dirty="0" smtClean="0">
                <a:latin typeface="Arabic Typesetting" panose="03020402040406030203" pitchFamily="66" charset="-78"/>
                <a:cs typeface="+mj-cs"/>
              </a:rPr>
              <a:t>البيضاء</a:t>
            </a:r>
            <a:endParaRPr lang="ar-DZ" sz="2800" b="1" dirty="0" smtClean="0">
              <a:latin typeface="Arabic Typesetting" panose="03020402040406030203" pitchFamily="66" charset="-78"/>
              <a:cs typeface="+mj-cs"/>
            </a:endParaRPr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b="1" dirty="0" err="1">
                <a:latin typeface="Arabic Typesetting" panose="03020402040406030203" pitchFamily="66" charset="-78"/>
                <a:cs typeface="+mj-cs"/>
              </a:rPr>
              <a:t>حوكمة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 تسير النفايات الحضرية الصلبة المنزلية (ولاية ام البواقي )</a:t>
            </a:r>
            <a:endParaRPr lang="fr-FR" sz="2800" b="1" dirty="0">
              <a:latin typeface="Arabic Typesetting" panose="03020402040406030203" pitchFamily="66" charset="-78"/>
              <a:cs typeface="+mj-cs"/>
            </a:endParaRPr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b="1" dirty="0" smtClean="0">
                <a:latin typeface="Arabic Typesetting" panose="03020402040406030203" pitchFamily="66" charset="-78"/>
                <a:cs typeface="+mj-cs"/>
              </a:rPr>
              <a:t> 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الطلاء المشع </a:t>
            </a:r>
            <a:r>
              <a:rPr lang="ar-SA" sz="2800" b="1" dirty="0" smtClean="0">
                <a:latin typeface="Arabic Typesetting" panose="03020402040406030203" pitchFamily="66" charset="-78"/>
                <a:cs typeface="+mj-cs"/>
              </a:rPr>
              <a:t>بالظلام</a:t>
            </a:r>
            <a:endParaRPr lang="fr-FR" sz="2800" b="1" dirty="0">
              <a:latin typeface="Arabic Typesetting" panose="03020402040406030203" pitchFamily="66" charset="-78"/>
              <a:cs typeface="+mj-cs"/>
            </a:endParaRPr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ترتيب وتنظيم الحفلات والمناسبات</a:t>
            </a:r>
            <a:endParaRPr lang="fr-FR" sz="2800" b="1" dirty="0">
              <a:latin typeface="Arabic Typesetting" panose="03020402040406030203" pitchFamily="66" charset="-78"/>
              <a:cs typeface="+mj-cs"/>
            </a:endParaRPr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تصميم وإنجاز </a:t>
            </a:r>
            <a:r>
              <a:rPr lang="ar-SA" sz="2800" b="1" dirty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الجهاز الرقمي و الذكي لقياس ضغط الدم </a:t>
            </a:r>
            <a:r>
              <a:rPr lang="ar-SA" sz="2800" b="1" dirty="0" err="1" smtClean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الشريا</a:t>
            </a:r>
            <a:r>
              <a:rPr lang="ar-DZ" sz="2800" b="1" dirty="0" err="1" smtClean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ني</a:t>
            </a:r>
            <a:r>
              <a:rPr lang="ar-DZ" sz="28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 </a:t>
            </a:r>
            <a:endParaRPr lang="fr-FR" sz="2800" b="1" dirty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46102" y="-25863"/>
            <a:ext cx="561702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sz="4400" dirty="0" smtClean="0"/>
              <a:t>عناوين بعض المشاريع 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3318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964079"/>
            <a:ext cx="12192000" cy="58939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>
                <a:cs typeface="+mj-cs"/>
              </a:rPr>
              <a:t>أهمية روضة الأطفال في تنمية الجوانب الحس حركية  والاجتماعيات لطفل </a:t>
            </a:r>
            <a:r>
              <a:rPr lang="ar-SA" sz="2600" b="1" dirty="0" smtClean="0">
                <a:cs typeface="+mj-cs"/>
              </a:rPr>
              <a:t>ما</a:t>
            </a:r>
            <a:r>
              <a:rPr lang="fr-FR" sz="2600" b="1" dirty="0" smtClean="0">
                <a:cs typeface="+mj-cs"/>
              </a:rPr>
              <a:t> </a:t>
            </a:r>
            <a:r>
              <a:rPr lang="ar-SA" sz="2600" b="1" dirty="0" smtClean="0">
                <a:cs typeface="+mj-cs"/>
              </a:rPr>
              <a:t>قبل </a:t>
            </a:r>
            <a:r>
              <a:rPr lang="ar-SA" sz="2600" b="1" dirty="0">
                <a:cs typeface="+mj-cs"/>
              </a:rPr>
              <a:t>المدرسة</a:t>
            </a:r>
            <a:endParaRPr lang="fr-FR" sz="2600" dirty="0">
              <a:cs typeface="+mj-cs"/>
            </a:endParaRPr>
          </a:p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>
                <a:solidFill>
                  <a:srgbClr val="FF0000"/>
                </a:solidFill>
                <a:cs typeface="+mj-cs"/>
              </a:rPr>
              <a:t>اعادة تدوير مياه الامطار </a:t>
            </a:r>
            <a:r>
              <a:rPr lang="ar-DZ" sz="2600" b="1" dirty="0" smtClean="0">
                <a:cs typeface="+mj-cs"/>
              </a:rPr>
              <a:t>بجامعة </a:t>
            </a:r>
            <a:r>
              <a:rPr lang="ar-SA" sz="2600" b="1" dirty="0" smtClean="0">
                <a:cs typeface="+mj-cs"/>
              </a:rPr>
              <a:t>العربي </a:t>
            </a:r>
            <a:r>
              <a:rPr lang="ar-SA" sz="2600" b="1" dirty="0">
                <a:cs typeface="+mj-cs"/>
              </a:rPr>
              <a:t>بن </a:t>
            </a:r>
            <a:r>
              <a:rPr lang="ar-SA" sz="2600" b="1" dirty="0" smtClean="0">
                <a:cs typeface="+mj-cs"/>
              </a:rPr>
              <a:t>مهيدي</a:t>
            </a:r>
            <a:r>
              <a:rPr lang="ar-DZ" sz="2600" b="1" dirty="0" smtClean="0">
                <a:cs typeface="+mj-cs"/>
              </a:rPr>
              <a:t> أم البواقي </a:t>
            </a:r>
            <a:endParaRPr lang="fr-FR" sz="2600" dirty="0">
              <a:cs typeface="+mj-cs"/>
            </a:endParaRPr>
          </a:p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>
                <a:solidFill>
                  <a:srgbClr val="FF0000"/>
                </a:solidFill>
                <a:cs typeface="+mj-cs"/>
              </a:rPr>
              <a:t>المزرعة الذكية</a:t>
            </a:r>
            <a:endParaRPr lang="fr-FR" sz="2600" dirty="0">
              <a:solidFill>
                <a:srgbClr val="FF0000"/>
              </a:solidFill>
              <a:cs typeface="+mj-cs"/>
            </a:endParaRPr>
          </a:p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>
                <a:solidFill>
                  <a:srgbClr val="FF0000"/>
                </a:solidFill>
                <a:cs typeface="+mj-cs"/>
              </a:rPr>
              <a:t>صناعة الشموع</a:t>
            </a:r>
            <a:endParaRPr lang="fr-FR" sz="2600" dirty="0">
              <a:solidFill>
                <a:srgbClr val="FF0000"/>
              </a:solidFill>
              <a:cs typeface="+mj-cs"/>
            </a:endParaRPr>
          </a:p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>
                <a:cs typeface="+mj-cs"/>
              </a:rPr>
              <a:t>تطبيق الالعاب الالكترونية </a:t>
            </a:r>
            <a:r>
              <a:rPr lang="ar-DZ" sz="2600" b="1" dirty="0" smtClean="0">
                <a:cs typeface="+mj-cs"/>
              </a:rPr>
              <a:t>ال</a:t>
            </a:r>
            <a:r>
              <a:rPr lang="ar-SA" sz="2600" b="1" dirty="0" smtClean="0">
                <a:cs typeface="+mj-cs"/>
              </a:rPr>
              <a:t>تعليمية </a:t>
            </a:r>
            <a:r>
              <a:rPr lang="ar-DZ" sz="2600" b="1" dirty="0" smtClean="0">
                <a:cs typeface="+mj-cs"/>
              </a:rPr>
              <a:t>ك</a:t>
            </a:r>
            <a:r>
              <a:rPr lang="ar-SA" sz="2600" b="1" dirty="0" smtClean="0">
                <a:cs typeface="+mj-cs"/>
              </a:rPr>
              <a:t>مساعدة </a:t>
            </a:r>
            <a:r>
              <a:rPr lang="ar-SA" sz="2600" b="1" dirty="0">
                <a:cs typeface="+mj-cs"/>
              </a:rPr>
              <a:t>على </a:t>
            </a:r>
            <a:r>
              <a:rPr lang="ar-SA" sz="2600" b="1" dirty="0">
                <a:solidFill>
                  <a:srgbClr val="FF0000"/>
                </a:solidFill>
                <a:cs typeface="+mj-cs"/>
              </a:rPr>
              <a:t>الكفالة </a:t>
            </a:r>
            <a:r>
              <a:rPr lang="ar-SA" sz="2600" b="1" dirty="0" err="1">
                <a:solidFill>
                  <a:srgbClr val="FF0000"/>
                </a:solidFill>
                <a:cs typeface="+mj-cs"/>
              </a:rPr>
              <a:t>الاورطفونية</a:t>
            </a:r>
            <a:r>
              <a:rPr lang="ar-SA" sz="2600" b="1" dirty="0">
                <a:solidFill>
                  <a:srgbClr val="FF0000"/>
                </a:solidFill>
                <a:cs typeface="+mj-cs"/>
              </a:rPr>
              <a:t> وتنمية مهارات الطفل</a:t>
            </a:r>
            <a:endParaRPr lang="fr-FR" sz="2600" b="1" dirty="0">
              <a:solidFill>
                <a:srgbClr val="FF0000"/>
              </a:solidFill>
              <a:cs typeface="+mj-cs"/>
            </a:endParaRPr>
          </a:p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>
                <a:cs typeface="+mj-cs"/>
              </a:rPr>
              <a:t>مكابح السيارات </a:t>
            </a:r>
            <a:r>
              <a:rPr lang="ar-SA" sz="2600" b="1" dirty="0" err="1">
                <a:cs typeface="+mj-cs"/>
              </a:rPr>
              <a:t>بمجسات</a:t>
            </a:r>
            <a:r>
              <a:rPr lang="ar-SA" sz="2600" b="1" dirty="0">
                <a:cs typeface="+mj-cs"/>
              </a:rPr>
              <a:t> </a:t>
            </a:r>
            <a:r>
              <a:rPr lang="ar-SA" sz="2600" b="1" dirty="0" smtClean="0">
                <a:cs typeface="+mj-cs"/>
              </a:rPr>
              <a:t>خاصة</a:t>
            </a:r>
            <a:endParaRPr lang="ar-DZ" sz="2600" b="1" dirty="0" smtClean="0"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>
                <a:cs typeface="+mj-cs"/>
              </a:rPr>
              <a:t>قناة إعلامية إلكترونية خاصة في مجال البيئة وتنشط على موقع اليوتيوب</a:t>
            </a:r>
            <a:endParaRPr lang="fr-FR" sz="2600" b="1" dirty="0"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>
                <a:cs typeface="+mj-cs"/>
              </a:rPr>
              <a:t>الوكالة الاشهارية الحديثة الشاملة المؤسسات و العلامات التجارية</a:t>
            </a:r>
            <a:endParaRPr lang="fr-FR" sz="2600" b="1" dirty="0"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>
                <a:cs typeface="+mj-cs"/>
              </a:rPr>
              <a:t>الاتصال البيئي وعلاقته بالتربية البيئية لدى </a:t>
            </a:r>
            <a:r>
              <a:rPr lang="ar-SA" sz="2600" b="1" dirty="0" smtClean="0">
                <a:cs typeface="+mj-cs"/>
              </a:rPr>
              <a:t>الطفل</a:t>
            </a:r>
            <a:endParaRPr lang="fr-FR" sz="2600" b="1" dirty="0">
              <a:cs typeface="+mj-cs"/>
            </a:endParaRPr>
          </a:p>
          <a:p>
            <a:pPr algn="r" rtl="1"/>
            <a:endParaRPr lang="fr-FR" sz="2600" dirty="0"/>
          </a:p>
        </p:txBody>
      </p:sp>
      <p:sp>
        <p:nvSpPr>
          <p:cNvPr id="5" name="ZoneTexte 4"/>
          <p:cNvSpPr txBox="1"/>
          <p:nvPr/>
        </p:nvSpPr>
        <p:spPr>
          <a:xfrm>
            <a:off x="3346102" y="-25863"/>
            <a:ext cx="561702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sz="4400" dirty="0" smtClean="0"/>
              <a:t>عناوين بعض المشاريع 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9956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764024"/>
            <a:ext cx="12192000" cy="60939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/>
              <a:t>اعادة </a:t>
            </a:r>
            <a:r>
              <a:rPr lang="ar-SA" sz="2600" b="1" dirty="0">
                <a:solidFill>
                  <a:srgbClr val="FF0000"/>
                </a:solidFill>
              </a:rPr>
              <a:t>تدوير إطارات العجلات </a:t>
            </a:r>
            <a:r>
              <a:rPr lang="ar-SA" sz="2600" b="1" dirty="0"/>
              <a:t>في صورة </a:t>
            </a:r>
            <a:r>
              <a:rPr lang="ar-SA" sz="2600" b="1" dirty="0">
                <a:solidFill>
                  <a:srgbClr val="FF0000"/>
                </a:solidFill>
              </a:rPr>
              <a:t>جدار عازل </a:t>
            </a:r>
            <a:r>
              <a:rPr lang="ar-SA" sz="2600" b="1" dirty="0" err="1">
                <a:solidFill>
                  <a:srgbClr val="FF0000"/>
                </a:solidFill>
              </a:rPr>
              <a:t>للضجيح</a:t>
            </a:r>
            <a:r>
              <a:rPr lang="ar-SA" sz="2600" b="1" dirty="0">
                <a:solidFill>
                  <a:srgbClr val="FF0000"/>
                </a:solidFill>
              </a:rPr>
              <a:t> </a:t>
            </a:r>
            <a:r>
              <a:rPr lang="ar-SA" sz="2600" b="1" dirty="0"/>
              <a:t>( تدوير اطارات العجلات واستعمالها في صنع جدار عازل للضوضاء)</a:t>
            </a:r>
            <a:endParaRPr lang="fr-FR" sz="2600" b="1" dirty="0"/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/>
              <a:t>دراسة وإنجاز </a:t>
            </a:r>
            <a:r>
              <a:rPr lang="ar-SA" sz="2600" b="1" dirty="0">
                <a:solidFill>
                  <a:srgbClr val="FF0000"/>
                </a:solidFill>
              </a:rPr>
              <a:t>حاوية قمامة مدفونة للنفايات </a:t>
            </a:r>
            <a:r>
              <a:rPr lang="ar-SA" sz="2600" b="1" dirty="0" smtClean="0">
                <a:solidFill>
                  <a:srgbClr val="FF0000"/>
                </a:solidFill>
              </a:rPr>
              <a:t>المنزلية</a:t>
            </a:r>
            <a:endParaRPr lang="fr-FR" sz="2600" b="1" dirty="0" smtClean="0">
              <a:solidFill>
                <a:srgbClr val="FF0000"/>
              </a:solidFill>
            </a:endParaRPr>
          </a:p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/>
              <a:t>براعة اختراع انشاء </a:t>
            </a:r>
            <a:r>
              <a:rPr lang="ar-SA" sz="2600" b="1" dirty="0">
                <a:solidFill>
                  <a:srgbClr val="FF0000"/>
                </a:solidFill>
              </a:rPr>
              <a:t>تطبيق يضم برنامج الرحلات بالحافلة وطنيا</a:t>
            </a:r>
            <a:endParaRPr lang="fr-FR" sz="2600" dirty="0">
              <a:solidFill>
                <a:srgbClr val="FF0000"/>
              </a:solidFill>
            </a:endParaRPr>
          </a:p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>
                <a:solidFill>
                  <a:schemeClr val="accent6">
                    <a:lumMod val="75000"/>
                  </a:schemeClr>
                </a:solidFill>
              </a:rPr>
              <a:t>العوامل الأسرية المؤدية لتعاطي المخدرات عند التلميذ المتمدرس </a:t>
            </a:r>
            <a:r>
              <a:rPr lang="ar-SA" sz="2600" b="1" dirty="0" smtClean="0">
                <a:solidFill>
                  <a:schemeClr val="accent6">
                    <a:lumMod val="75000"/>
                  </a:schemeClr>
                </a:solidFill>
              </a:rPr>
              <a:t>بالطور </a:t>
            </a:r>
            <a:r>
              <a:rPr lang="ar-SA" sz="2600" b="1" dirty="0">
                <a:solidFill>
                  <a:schemeClr val="accent6">
                    <a:lumMod val="75000"/>
                  </a:schemeClr>
                </a:solidFill>
              </a:rPr>
              <a:t>الثانوي </a:t>
            </a:r>
            <a:endParaRPr lang="fr-FR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 smtClean="0"/>
              <a:t>استخدام </a:t>
            </a:r>
            <a:r>
              <a:rPr lang="ar-SA" sz="2600" b="1" dirty="0"/>
              <a:t>مخلفات الدجاج والبقايا العضوية في إنتاج البروتين الحيواني من الدود الأبيض </a:t>
            </a:r>
            <a:endParaRPr lang="fr-FR" sz="2600" b="1" dirty="0" smtClean="0"/>
          </a:p>
          <a:p>
            <a:pPr lvl="0" algn="r" rtl="1">
              <a:lnSpc>
                <a:spcPct val="150000"/>
              </a:lnSpc>
            </a:pPr>
            <a:r>
              <a:rPr lang="ar-SA" sz="2600" b="1" dirty="0" smtClean="0"/>
              <a:t>( </a:t>
            </a:r>
            <a:r>
              <a:rPr lang="ar-SA" sz="2600" b="1" dirty="0"/>
              <a:t>يرقات الذباب المنزلي ) وإدخالها مع مكونات أعلاف </a:t>
            </a:r>
            <a:r>
              <a:rPr lang="ar-SA" sz="2600" b="1" dirty="0" smtClean="0"/>
              <a:t>للدواجن</a:t>
            </a:r>
            <a:endParaRPr lang="fr-FR" sz="2600" b="1" dirty="0" smtClean="0"/>
          </a:p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/>
              <a:t>تنمية الثروة الحيوانية الحلال بكل انواعها وتصديرها للخارج حتى الاعضاء الحيوانية للتي لا تؤكل في الجزائر بحكم العادات والتقاليد</a:t>
            </a:r>
            <a:endParaRPr lang="fr-FR" sz="2600" dirty="0"/>
          </a:p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/>
              <a:t>تطبيق تكنولوجيا الاعلام الصحي بالمختصر</a:t>
            </a:r>
            <a:r>
              <a:rPr lang="fr-FR" sz="2600" b="1" dirty="0"/>
              <a:t> </a:t>
            </a:r>
            <a:r>
              <a:rPr lang="fr-FR" sz="2600" b="1" dirty="0" smtClean="0"/>
              <a:t> m </a:t>
            </a:r>
            <a:r>
              <a:rPr lang="fr-FR" sz="2600" b="1" dirty="0"/>
              <a:t>t </a:t>
            </a:r>
            <a:r>
              <a:rPr lang="fr-FR" sz="2600" b="1" dirty="0" err="1" smtClean="0"/>
              <a:t>app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346102" y="-25863"/>
            <a:ext cx="561702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sz="4400" dirty="0" smtClean="0"/>
              <a:t>عناوين بعض المشاريع 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2645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828657"/>
            <a:ext cx="12192000" cy="60939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/>
              <a:t>انجاز تطبيق يسمح لنا بمعرفة أسعار المنتجات أثناء التسوق لتفادي الزيادات العشوائية</a:t>
            </a:r>
            <a:endParaRPr lang="fr-FR" sz="2600" dirty="0"/>
          </a:p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/>
              <a:t>تصميم وإنجاز الجهاز الرقمي والذكي لقياس ضغط الدم الشرياني </a:t>
            </a:r>
            <a:endParaRPr lang="fr-FR" sz="2600" dirty="0"/>
          </a:p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/>
              <a:t>حاضنة خاصة بالرعاية و التربية </a:t>
            </a:r>
            <a:r>
              <a:rPr lang="ar-SA" sz="2600" b="1" dirty="0" err="1"/>
              <a:t>الاعلاميةلابناء</a:t>
            </a:r>
            <a:r>
              <a:rPr lang="ar-SA" sz="2600" b="1" dirty="0"/>
              <a:t> الاسرة الجامعية +تطبيق خاص بالحاضنة</a:t>
            </a:r>
            <a:endParaRPr lang="fr-FR" sz="2600" dirty="0"/>
          </a:p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/>
              <a:t>تسيير النفايات الحضرية </a:t>
            </a:r>
            <a:r>
              <a:rPr lang="ar-SA" sz="2600" b="1" dirty="0" err="1"/>
              <a:t>بإستخدام</a:t>
            </a:r>
            <a:r>
              <a:rPr lang="ar-SA" sz="2600" b="1" dirty="0"/>
              <a:t> نظم المعلومات الجغرافية بمدينة الونزة</a:t>
            </a:r>
            <a:endParaRPr lang="fr-FR" sz="2600" dirty="0"/>
          </a:p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/>
              <a:t>انشاء مؤسسة ناشئة-فكرة مشروع</a:t>
            </a:r>
            <a:r>
              <a:rPr lang="fr-FR" sz="2600" b="1" dirty="0"/>
              <a:t>-</a:t>
            </a:r>
            <a:endParaRPr lang="fr-FR" sz="2600" dirty="0"/>
          </a:p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/>
              <a:t>صناعة قارورة غاز السيارة و مؤشر يظهر كمية الغاز المتبقي فيها </a:t>
            </a:r>
            <a:r>
              <a:rPr lang="ar-SA" sz="2600" b="1" dirty="0" smtClean="0"/>
              <a:t>لسيارات</a:t>
            </a:r>
            <a:endParaRPr lang="ar-DZ" sz="2600" b="1" dirty="0" smtClean="0"/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/>
              <a:t>نظام ري ذاتي اقتصادي</a:t>
            </a:r>
            <a:endParaRPr lang="fr-FR" sz="2600" dirty="0"/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/>
              <a:t>منصة العلاقات العامة لتطوير عمل المؤسسات الإدارية</a:t>
            </a:r>
            <a:endParaRPr lang="fr-FR" sz="2600" dirty="0"/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 err="1"/>
              <a:t>رسكلة</a:t>
            </a:r>
            <a:r>
              <a:rPr lang="ar-SA" sz="2600" b="1" dirty="0"/>
              <a:t> العجلات المطاطية واعادة استعمالها في مجالات مختلفة</a:t>
            </a:r>
            <a:endParaRPr lang="fr-FR" sz="2600" dirty="0"/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/>
              <a:t>تصميم و تطوير برنامج تطبيق محمول لمساعدة مرضى </a:t>
            </a:r>
            <a:r>
              <a:rPr lang="ar-SA" sz="2600" b="1" dirty="0" smtClean="0"/>
              <a:t>السكري</a:t>
            </a:r>
            <a:endParaRPr lang="fr-FR" sz="2600" dirty="0"/>
          </a:p>
        </p:txBody>
      </p:sp>
      <p:sp>
        <p:nvSpPr>
          <p:cNvPr id="5" name="ZoneTexte 4"/>
          <p:cNvSpPr txBox="1"/>
          <p:nvPr/>
        </p:nvSpPr>
        <p:spPr>
          <a:xfrm>
            <a:off x="3346102" y="-25863"/>
            <a:ext cx="561702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sz="4400" dirty="0" smtClean="0"/>
              <a:t>عناوين بعض المشاريع 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40236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764024"/>
            <a:ext cx="12192000" cy="60939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 smtClean="0"/>
              <a:t>منصة </a:t>
            </a:r>
            <a:r>
              <a:rPr lang="ar-SA" sz="2600" b="1" dirty="0"/>
              <a:t>رقمية صحية حول التاريخ الصحي للمرضى ودورها في التكفل الافضل </a:t>
            </a:r>
            <a:r>
              <a:rPr lang="ar-SA" sz="2600" b="1" dirty="0" err="1"/>
              <a:t>بالافراد</a:t>
            </a:r>
            <a:r>
              <a:rPr lang="ar-SA" sz="2600" b="1" dirty="0"/>
              <a:t> والصحة </a:t>
            </a:r>
            <a:r>
              <a:rPr lang="ar-SA" sz="2600" b="1" dirty="0" smtClean="0"/>
              <a:t>العمومية</a:t>
            </a:r>
            <a:r>
              <a:rPr lang="fr-FR" sz="2600" b="1" dirty="0" smtClean="0"/>
              <a:t>. </a:t>
            </a:r>
            <a:r>
              <a:rPr lang="ar-SA" sz="2600" b="1" dirty="0"/>
              <a:t>مشروع التطبيق الصحي يفرض في كل المستشفيات والعيادات وعلى الاطباء في اطار تسهيل العملية الاتصالية</a:t>
            </a:r>
            <a:endParaRPr lang="fr-FR" sz="2600" dirty="0"/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/>
              <a:t>صناعة و بيع شواحن الاجهزة </a:t>
            </a:r>
            <a:r>
              <a:rPr lang="ar-SA" sz="2600" b="1" dirty="0" smtClean="0"/>
              <a:t>الالكترونية</a:t>
            </a:r>
            <a:r>
              <a:rPr lang="ar-DZ" sz="2600" b="1" dirty="0" smtClean="0"/>
              <a:t> </a:t>
            </a:r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/>
              <a:t>العلف البديل</a:t>
            </a:r>
            <a:endParaRPr lang="fr-FR" sz="2600" dirty="0"/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/>
              <a:t>صناعة ودراسة الصابون العلاجي</a:t>
            </a:r>
            <a:endParaRPr lang="fr-FR" sz="2600" dirty="0"/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/>
              <a:t>تطبيق او منصة صحية رقمية حول التاريخ الصحي للمرضى ودورها في التكفل الافضل بصحة الافراد والصحة العمومية دراسة تطبيقية </a:t>
            </a:r>
            <a:r>
              <a:rPr lang="ar-SA" sz="2600" b="1" dirty="0" err="1"/>
              <a:t>لانشاء</a:t>
            </a:r>
            <a:r>
              <a:rPr lang="ar-SA" sz="2600" b="1" dirty="0"/>
              <a:t> تطبيق صحي</a:t>
            </a:r>
            <a:endParaRPr lang="fr-FR" sz="2600" dirty="0"/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/>
              <a:t>جودة خدمات الرعاية الصيدلانية و اثرها على رضا المستهلكين</a:t>
            </a:r>
            <a:endParaRPr lang="fr-FR" sz="2600" dirty="0"/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/>
              <a:t>انشاء محطة حوسبة </a:t>
            </a:r>
            <a:r>
              <a:rPr lang="ar-SA" sz="2600" b="1" dirty="0" smtClean="0"/>
              <a:t>سحابية</a:t>
            </a:r>
            <a:endParaRPr lang="fr-FR" sz="2600" dirty="0"/>
          </a:p>
        </p:txBody>
      </p:sp>
      <p:sp>
        <p:nvSpPr>
          <p:cNvPr id="5" name="ZoneTexte 4"/>
          <p:cNvSpPr txBox="1"/>
          <p:nvPr/>
        </p:nvSpPr>
        <p:spPr>
          <a:xfrm>
            <a:off x="3346102" y="-25863"/>
            <a:ext cx="561702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sz="4400" dirty="0" smtClean="0"/>
              <a:t>عناوين بعض المشاريع 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6410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939333"/>
            <a:ext cx="12191999" cy="30931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 smtClean="0"/>
              <a:t>انشاء </a:t>
            </a:r>
            <a:r>
              <a:rPr lang="ar-SA" sz="2600" b="1" dirty="0"/>
              <a:t>مؤسسة لريادة الاعمال ودراسة وتطوير المشاريع وانشاء تطبيق وموقع الكتروني تعليمي تدريبي</a:t>
            </a:r>
            <a:endParaRPr lang="fr-FR" sz="2600" dirty="0"/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/>
              <a:t>ترشيد استهلاك الطاقة في وسائل النقل الجماعي بالحافلات في إطار التنمية المستدامة حالة مدينة أم البواقي</a:t>
            </a:r>
            <a:endParaRPr lang="fr-FR" sz="2600" dirty="0"/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/>
              <a:t>صالة العاب واقع افتراضي مع انشاء قناة يوتيوب لدعم المحتوى الالكتروني</a:t>
            </a:r>
            <a:r>
              <a:rPr lang="fr-FR" sz="2600" b="1" dirty="0"/>
              <a:t> .</a:t>
            </a:r>
            <a:endParaRPr lang="fr-FR" sz="2600" dirty="0"/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/>
              <a:t>صناعة المنتجات التجميلية من مواد خام طبيعية</a:t>
            </a:r>
            <a:endParaRPr lang="fr-FR" sz="2600" dirty="0"/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600" b="1" dirty="0"/>
              <a:t>منصة لجمع وتحليل بيانات الصحة </a:t>
            </a:r>
            <a:r>
              <a:rPr lang="ar-SA" sz="2600" b="1" dirty="0" err="1" smtClean="0"/>
              <a:t>للمواطني</a:t>
            </a:r>
            <a:r>
              <a:rPr lang="ar-DZ" sz="2600" b="1" dirty="0"/>
              <a:t>ن</a:t>
            </a:r>
            <a:endParaRPr lang="fr-FR" sz="2600" dirty="0"/>
          </a:p>
        </p:txBody>
      </p:sp>
      <p:sp>
        <p:nvSpPr>
          <p:cNvPr id="5" name="ZoneTexte 4"/>
          <p:cNvSpPr txBox="1"/>
          <p:nvPr/>
        </p:nvSpPr>
        <p:spPr>
          <a:xfrm>
            <a:off x="3346102" y="-25863"/>
            <a:ext cx="561702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sz="4400" dirty="0" smtClean="0"/>
              <a:t>عناوين بعض المشاريع 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357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86673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892413" y="0"/>
            <a:ext cx="1299587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386673" y="0"/>
            <a:ext cx="95057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3600" b="1" dirty="0">
                <a:solidFill>
                  <a:srgbClr val="FF0000"/>
                </a:solidFill>
              </a:rPr>
              <a:t>لقاء جامعة </a:t>
            </a:r>
            <a:r>
              <a:rPr lang="ar-DZ" sz="3600" b="1" dirty="0" smtClean="0">
                <a:solidFill>
                  <a:srgbClr val="FF0000"/>
                </a:solidFill>
              </a:rPr>
              <a:t>خنشلة</a:t>
            </a:r>
          </a:p>
          <a:p>
            <a:pPr algn="ctr"/>
            <a:r>
              <a:rPr lang="ar-DZ" sz="3200" dirty="0">
                <a:solidFill>
                  <a:prstClr val="black"/>
                </a:solidFill>
                <a:hlinkClick r:id="rId3"/>
              </a:rPr>
              <a:t>اللجنة الوطنية التنسيقية لمتابعة الابتكار وحاضنات الاعمال الجامعية</a:t>
            </a:r>
            <a:endParaRPr lang="ar-DZ" sz="3200" dirty="0"/>
          </a:p>
          <a:p>
            <a:pPr algn="ctr"/>
            <a:r>
              <a:rPr lang="ar-DZ" sz="3200" dirty="0"/>
              <a:t>27 أكتوبر 2022 </a:t>
            </a:r>
            <a:endParaRPr lang="fr-FR" sz="3200" dirty="0"/>
          </a:p>
        </p:txBody>
      </p:sp>
      <p:sp>
        <p:nvSpPr>
          <p:cNvPr id="5" name="Rectangle 4"/>
          <p:cNvSpPr/>
          <p:nvPr/>
        </p:nvSpPr>
        <p:spPr>
          <a:xfrm>
            <a:off x="7908053" y="1307156"/>
            <a:ext cx="4139920" cy="273981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908053" y="4118183"/>
            <a:ext cx="4139920" cy="273981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7086" y="1557494"/>
            <a:ext cx="7549661" cy="530050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9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235947"/>
            <a:ext cx="12098215" cy="5493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valorisation des eaux thermales 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la wilaya de Mila (Nord-est Algérie) Projet de Mini Station Thermale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Eco-Responsable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Reconnaissance des </a:t>
            </a:r>
            <a:r>
              <a:rPr lang="fr-F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plaques d'immatriculation par l'intelligence artificielle </a:t>
            </a: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plateforme de santé 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connectée pour le diagnostic et le suivi à distance des anomalies radiologique</a:t>
            </a: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Réalisation d'un système de refroidissement des panneaux photovoltaïques</a:t>
            </a: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Conception et réalisation d'un </a:t>
            </a:r>
            <a:r>
              <a:rPr lang="fr-FR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déshydrateur</a:t>
            </a:r>
            <a:r>
              <a:rPr lang="fr-F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intelligent d'aliments</a:t>
            </a: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Conception, Réalisation et commande d'un </a:t>
            </a:r>
            <a:r>
              <a:rPr lang="fr-F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 Delta pour une chaîne Alimentaire</a:t>
            </a:r>
            <a:r>
              <a:rPr lang="fr-FR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46102" y="-25863"/>
            <a:ext cx="561702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sz="4400" dirty="0" smtClean="0"/>
              <a:t>عناوين بعض المشاريع 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0039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0533" y="964642"/>
            <a:ext cx="12192000" cy="82945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Conception d'un </a:t>
            </a:r>
            <a:r>
              <a:rPr lang="fr-F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 embarqué pour la détection des gaz dangereux 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la gestion d'une maison intelligente" 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 d'aide à la décision médicale 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base des méthodes intelligentes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Amélioration des performances d’une </a:t>
            </a:r>
            <a:r>
              <a:rPr lang="fr-F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caméra de forages 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Conception et réalisation d'une </a:t>
            </a:r>
            <a:r>
              <a:rPr lang="fr-F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plateforme contribuant au succès et à la croissance des startups et des brevets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Valorisation de lactosérum par production de jus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Conception et installation d’un </a:t>
            </a:r>
            <a:r>
              <a:rPr lang="fr-F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 de refroidissement et nettoyage des générateurs photovoltaïques.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Conception d'un émulateur éolienne communiquant le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-Simulink pour le développement des travaux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laboratin</a:t>
            </a:r>
            <a:endParaRPr lang="fr-F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Conception et réalisation d'un tensiomètre digital et smart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Étude et conception d'un drone</a:t>
            </a:r>
          </a:p>
          <a:p>
            <a:endParaRPr lang="fr-F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46102" y="-25863"/>
            <a:ext cx="561702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sz="4400" dirty="0" smtClean="0"/>
              <a:t>عناوين بعض المشاريع 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3644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835902"/>
            <a:ext cx="12192000" cy="60939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Développement d’une Smart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Polysomnographie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base d’Internet of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modèle de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Learning pour le Diagnostic et le Suivi des Anomalies Radiologiques</a:t>
            </a: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Réalisation et Étude des performances d’un panneau solaire hybride Photovoltaïque/Thermique pour l’alimentation domestique</a:t>
            </a: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Trading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wholesale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commodities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application</a:t>
            </a: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Conception d'un appareil médical pour l'autisme chez les enfants moins de 24 mois.</a:t>
            </a: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d’une huile végétale par extraction à froid d’un sous-produit solides (les marcs de café)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46102" y="-25863"/>
            <a:ext cx="561702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sz="4400" dirty="0" smtClean="0"/>
              <a:t>عناوين بعض المشاريع 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4571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0271" y="2404627"/>
            <a:ext cx="7373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MERCI POUR ATTENTION 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98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86673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892413" y="0"/>
            <a:ext cx="1299587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873829" y="2260879"/>
            <a:ext cx="6481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7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برنامج الأيام التحسيسية </a:t>
            </a:r>
            <a:endParaRPr lang="fr-FR" sz="7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60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86673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892413" y="0"/>
            <a:ext cx="1299587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45028" y="0"/>
            <a:ext cx="9847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كلية العلوم الاقتصادية و العلوم التجارية و علوم التسيير </a:t>
            </a:r>
          </a:p>
          <a:p>
            <a:pPr algn="ctr"/>
            <a:r>
              <a:rPr lang="ar-DZ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على </a:t>
            </a:r>
            <a:r>
              <a:rPr lang="ar-DZ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هامش الملتقى الوطني "التوجه نحو المؤسسات الناشئة </a:t>
            </a:r>
          </a:p>
          <a:p>
            <a:pPr algn="ctr"/>
            <a:r>
              <a:rPr lang="ar-DZ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 ظل اقتصاد المعرفة رهان لتحقيق التنمية المستدامة " </a:t>
            </a:r>
          </a:p>
          <a:p>
            <a:pPr algn="ctr"/>
            <a:r>
              <a:rPr lang="ar-DZ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تم تنظيم مقهى اعمال </a:t>
            </a:r>
            <a:r>
              <a:rPr lang="ar-DZ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يوم </a:t>
            </a:r>
            <a:r>
              <a:rPr lang="ar-DZ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 </a:t>
            </a:r>
            <a:r>
              <a:rPr lang="ar-DZ" sz="3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نوفمبر 2022</a:t>
            </a:r>
            <a:endParaRPr lang="fr-FR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910" y="2085033"/>
            <a:ext cx="3490127" cy="27884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767295" y="3627455"/>
            <a:ext cx="4582048" cy="308484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629859" y="2085033"/>
            <a:ext cx="3329354" cy="278841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1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86673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892413" y="0"/>
            <a:ext cx="1299587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180493" y="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كلية العلوم و العلوم التطبيقية بعين البيضاء </a:t>
            </a:r>
          </a:p>
          <a:p>
            <a:pPr algn="ctr"/>
            <a:r>
              <a:rPr lang="ar-DZ" sz="48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07 نوفمبر 2022</a:t>
            </a:r>
            <a:endParaRPr lang="fr-FR" sz="48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870" y="1235948"/>
            <a:ext cx="4170065" cy="287382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332137" y="4168216"/>
            <a:ext cx="4560276" cy="269084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87604" y="4168216"/>
            <a:ext cx="4588747" cy="269084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435780" y="1235947"/>
            <a:ext cx="4366010" cy="287382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1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86673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892413" y="0"/>
            <a:ext cx="1299587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657978" y="294807"/>
            <a:ext cx="8772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3600" dirty="0" smtClean="0"/>
              <a:t>معهد العلوم و التقنيات و التطبيقية بعين </a:t>
            </a:r>
            <a:r>
              <a:rPr lang="ar-DZ" sz="3600" dirty="0" err="1" smtClean="0"/>
              <a:t>امليلة</a:t>
            </a:r>
            <a:r>
              <a:rPr lang="ar-DZ" sz="3600" dirty="0" smtClean="0"/>
              <a:t>  </a:t>
            </a:r>
          </a:p>
          <a:p>
            <a:pPr algn="ctr"/>
            <a:r>
              <a:rPr lang="ar-DZ" sz="3600" dirty="0" smtClean="0">
                <a:solidFill>
                  <a:srgbClr val="FF0000"/>
                </a:solidFill>
              </a:rPr>
              <a:t>08 نوفمبر 2022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21285"/>
            <a:ext cx="3838470" cy="283570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124848" y="2283931"/>
            <a:ext cx="3838470" cy="283570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249696" y="3892701"/>
            <a:ext cx="3838470" cy="283570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0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86673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892413" y="0"/>
            <a:ext cx="1299587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34603" y="294807"/>
            <a:ext cx="63003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3600" dirty="0" smtClean="0"/>
              <a:t>معهد تسيير التقنيات الحضرية </a:t>
            </a:r>
          </a:p>
          <a:p>
            <a:pPr algn="ctr" rtl="1"/>
            <a:r>
              <a:rPr lang="ar-DZ" sz="3600" dirty="0" smtClean="0"/>
              <a:t>و كلية علوم الأرض و الهندسة المعمارية</a:t>
            </a:r>
            <a:r>
              <a:rPr lang="fr-FR" sz="3600" dirty="0" smtClean="0"/>
              <a:t>  </a:t>
            </a:r>
            <a:r>
              <a:rPr lang="ar-DZ" sz="3600" dirty="0" smtClean="0"/>
              <a:t> </a:t>
            </a:r>
          </a:p>
          <a:p>
            <a:pPr algn="ctr" rtl="1"/>
            <a:r>
              <a:rPr lang="ar-DZ" sz="3600" dirty="0" smtClean="0">
                <a:solidFill>
                  <a:srgbClr val="FF0000"/>
                </a:solidFill>
              </a:rPr>
              <a:t>يوم 09 نوفمبر 2022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992" y="2270197"/>
            <a:ext cx="5657222" cy="44621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184761" y="2270196"/>
            <a:ext cx="5657222" cy="44621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9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00">
              <a:srgbClr val="EAF2FA"/>
            </a:gs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86673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892413" y="0"/>
            <a:ext cx="1299587" cy="12359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34603" y="205405"/>
            <a:ext cx="5380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3600" dirty="0" smtClean="0"/>
              <a:t>كلية العلوم الاجتماعية و الإنسانية</a:t>
            </a:r>
            <a:endParaRPr lang="fr-FR" sz="3600" dirty="0" smtClean="0"/>
          </a:p>
          <a:p>
            <a:pPr algn="ctr" rtl="1"/>
            <a:r>
              <a:rPr lang="ar-DZ" sz="3600" dirty="0" smtClean="0">
                <a:solidFill>
                  <a:srgbClr val="FF0000"/>
                </a:solidFill>
              </a:rPr>
              <a:t> </a:t>
            </a:r>
            <a:r>
              <a:rPr lang="fr-FR" sz="3600" dirty="0" smtClean="0">
                <a:solidFill>
                  <a:srgbClr val="FF0000"/>
                </a:solidFill>
              </a:rPr>
              <a:t>16 </a:t>
            </a:r>
            <a:r>
              <a:rPr lang="ar-DZ" sz="3600" dirty="0" smtClean="0">
                <a:solidFill>
                  <a:srgbClr val="FF0000"/>
                </a:solidFill>
              </a:rPr>
              <a:t>نوفمبر2022 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363" y="1575522"/>
            <a:ext cx="5918480" cy="519706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106049" y="1575522"/>
            <a:ext cx="5918480" cy="519706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3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1422</Words>
  <Application>Microsoft Office PowerPoint</Application>
  <PresentationFormat>Grand écran</PresentationFormat>
  <Paragraphs>237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0" baseType="lpstr">
      <vt:lpstr>Arabic Typesetting</vt:lpstr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Compte Microsoft</dc:creator>
  <cp:lastModifiedBy>Compte Microsoft</cp:lastModifiedBy>
  <cp:revision>41</cp:revision>
  <dcterms:created xsi:type="dcterms:W3CDTF">2022-12-03T17:47:53Z</dcterms:created>
  <dcterms:modified xsi:type="dcterms:W3CDTF">2022-12-05T06:28:40Z</dcterms:modified>
</cp:coreProperties>
</file>