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4" r:id="rId4"/>
  </p:sldMasterIdLst>
  <p:notesMasterIdLst>
    <p:notesMasterId r:id="rId29"/>
  </p:notesMasterIdLst>
  <p:handoutMasterIdLst>
    <p:handoutMasterId r:id="rId30"/>
  </p:handoutMasterIdLst>
  <p:sldIdLst>
    <p:sldId id="283" r:id="rId5"/>
    <p:sldId id="262" r:id="rId6"/>
    <p:sldId id="291" r:id="rId7"/>
    <p:sldId id="292" r:id="rId8"/>
    <p:sldId id="293" r:id="rId9"/>
    <p:sldId id="294" r:id="rId10"/>
    <p:sldId id="296" r:id="rId11"/>
    <p:sldId id="273" r:id="rId12"/>
    <p:sldId id="299" r:id="rId13"/>
    <p:sldId id="288" r:id="rId14"/>
    <p:sldId id="290" r:id="rId15"/>
    <p:sldId id="286" r:id="rId16"/>
    <p:sldId id="301" r:id="rId17"/>
    <p:sldId id="305" r:id="rId18"/>
    <p:sldId id="306" r:id="rId19"/>
    <p:sldId id="307" r:id="rId20"/>
    <p:sldId id="308" r:id="rId21"/>
    <p:sldId id="302" r:id="rId22"/>
    <p:sldId id="311" r:id="rId23"/>
    <p:sldId id="309" r:id="rId24"/>
    <p:sldId id="287" r:id="rId25"/>
    <p:sldId id="260" r:id="rId26"/>
    <p:sldId id="303" r:id="rId27"/>
    <p:sldId id="280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794" autoAdjust="0"/>
  </p:normalViewPr>
  <p:slideViewPr>
    <p:cSldViewPr snapToGrid="0">
      <p:cViewPr varScale="1">
        <p:scale>
          <a:sx n="62" d="100"/>
          <a:sy n="62" d="100"/>
        </p:scale>
        <p:origin x="82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FD0644F-2FF3-4903-9CA9-8509D44BA1F4}" type="datetime1">
              <a:rPr lang="fr-FR" smtClean="0"/>
              <a:t>05/06/2023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13BA463-A0CA-43DE-9FA4-89BDD055B6FB}" type="datetime1">
              <a:rPr lang="fr-FR" noProof="0" smtClean="0"/>
              <a:t>05/06/2023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FDDBACE-0F8F-43FD-98F0-DEE13552DAD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’image de diapositive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62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164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744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622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133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’image de diapositive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908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36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’image de diapositive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91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141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853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’image de diapositive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297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’image de diapositive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649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D535F-F061-C935-6AF7-583752A8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6F0C3F-ECF6-715E-0CE3-78D08F8EF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0CB757-8597-5EC9-A002-5AF8FE78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CFF4B0-781D-7CFA-0006-7E9392FD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F21A60-06A5-7B3C-BBD3-514548B2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Forme libre : Forme 10">
            <a:extLst>
              <a:ext uri="{FF2B5EF4-FFF2-40B4-BE49-F238E27FC236}">
                <a16:creationId xmlns:a16="http://schemas.microsoft.com/office/drawing/2014/main" id="{BF366B32-BF40-59A5-EBAB-AA232CC1DFB5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4796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235FF3-1936-72E2-10DC-08253CAB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949886-E2D6-AAA1-9E9D-7A27979CA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FFB6A-EA4B-5241-C5E1-718CE87E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6/5/2023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740A03-71B1-2AFE-0EF9-FA4B1B83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DB8EC0-FC86-7C43-9A5C-60BBDE622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67B645E-C5E5-4727-B977-D372A0AA71D9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3152771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43CB49E-8949-3389-87BF-53ADC74A5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99CB40-8814-654F-5D8B-474488FF2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5DEFC6-679D-C250-5EF0-03046FD45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686B1F-DB63-161D-C5FE-DACDC2B02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421BFB-BBD6-C596-E61E-A88F59113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67B645E-C5E5-4727-B977-D372A0AA71D9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8140403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 avec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</p:spTree>
    <p:extLst>
      <p:ext uri="{BB962C8B-B14F-4D97-AF65-F5344CB8AC3E}">
        <p14:creationId xmlns:p14="http://schemas.microsoft.com/office/powerpoint/2010/main" val="4053235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nde introduc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fr-FR" noProof="0">
              <a:solidFill>
                <a:schemeClr val="tx1"/>
              </a:solidFill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23" name="Espace réservé d’image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rtlCol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</a:t>
            </a:r>
            <a:br>
              <a:rPr lang="fr-FR" noProof="0"/>
            </a:br>
            <a:r>
              <a:rPr lang="fr-FR" noProof="0"/>
              <a:t>Votre photo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 de la diapositive</a:t>
            </a:r>
          </a:p>
        </p:txBody>
      </p:sp>
      <p:sp>
        <p:nvSpPr>
          <p:cNvPr id="21" name="Sous-titr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Cliquez pour modifier le style des sous-titres du masque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07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ces sous forme d’icône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fr-FR" noProof="0">
              <a:solidFill>
                <a:schemeClr val="tx1"/>
              </a:solidFill>
            </a:endParaRPr>
          </a:p>
        </p:txBody>
      </p:sp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34" name="Espace réservé d’image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Icône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Puce 1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35" name="Espace réservé d’image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Icône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Puce 1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36" name="Espace réservé d’image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Icône</a:t>
            </a:r>
          </a:p>
        </p:txBody>
      </p:sp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Puce 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 de la diapositive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fr-FR" noProof="0" smtClean="0"/>
              <a:pPr/>
              <a:t>‹N°›</a:t>
            </a:fld>
            <a:endParaRPr lang="fr-FR" noProof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73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fr-FR" noProof="0" smtClean="0"/>
              <a:pPr algn="ctr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04837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En-tête de section avec imag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fr-FR" noProof="0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rtlCol="0"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Merci </a:t>
            </a:r>
            <a:br>
              <a:rPr lang="fr-FR" noProof="0"/>
            </a:br>
            <a:r>
              <a:rPr lang="fr-FR" noProof="0"/>
              <a:t>Vous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Nom complet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Téléphone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E-mail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Site web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53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fr-FR" noProof="0" smtClean="0"/>
              <a:pPr algn="ctr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8" name="Espace réservé au pied de page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fr-FR" noProof="0" smtClean="0"/>
              <a:pPr algn="ctr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14D17-8FA3-F4A1-5B7B-CFEE504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70E727-FE7D-21FE-B9C9-01935A308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36E96F-9A75-43EC-A7FF-0D4E6EEC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33140D-C8E8-6C46-68DF-063C253EA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7864B0-0C96-AB3F-0C09-94C207411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B67B645E-C5E5-4727-B977-D372A0AA71D9}" type="slidenum">
              <a:rPr lang="fr-FR" noProof="0" smtClean="0"/>
              <a:pPr algn="ctr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32939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fr-FR" noProof="0" smtClean="0"/>
              <a:pPr algn="ctr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fr-FR" noProof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fr-FR" noProof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0" name="Titre 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rtlCol="0" anchor="b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fr-FR" noProof="0" smtClean="0"/>
              <a:pPr algn="ctr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fr-FR" noProof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fr-FR" noProof="0"/>
          </a:p>
        </p:txBody>
      </p:sp>
      <p:sp>
        <p:nvSpPr>
          <p:cNvPr id="3" name="Espace réservé de l’image 2" descr="Espace réservé d’image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fr-FR" noProof="0" smtClean="0"/>
              <a:pPr algn="ctr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F72A9-8F99-A9C7-4B4F-842D7FA82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FF54A2-01BD-77BF-358D-2B7CEE545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1E03B0-D3E9-D2CD-430C-258A8EA34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0BA450-EDC7-4CA5-2D33-4D06B5D7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B8C366-D083-71B6-C76C-D309F5F43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67B645E-C5E5-4727-B977-D372A0AA71D9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2618967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C3C903-0CAB-93EC-4C58-8FF4EBC0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984282-EEE7-9EA5-3D0C-B70A85EBE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27A386-863F-E5B8-DB39-74AFA8AA6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D6305B-FA43-9260-F142-2CDB3182B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6/5/2023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877283-E35E-65B2-185A-50E0DB06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89B7F5-3D05-9D94-7403-99F79DF3C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67B645E-C5E5-4727-B977-D372A0AA71D9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8319701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880A0C-523E-277F-C402-572B4CD3A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523E97-9E00-519C-B99A-2298AEB34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63673A-D983-258E-C9C4-92EA91B64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FF2D92F-52F4-48F6-3F20-46FA62902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7972067-3BE8-5D48-AAC4-76D7C28DD5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56015C9-0E05-A812-704E-D1B6A3228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6/5/2023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059AA77-EE57-423E-5433-16EB9E317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4A2E4E5-B227-95D2-DD19-EC5F8800F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67B645E-C5E5-4727-B977-D372A0AA71D9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1450605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7529F1-AAF2-2E85-C52D-018FDAE7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3A498B9-68B6-035C-CEA6-F14026AA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6/5/2023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386790-2FDA-E14A-0923-15007240C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A202B4-B14C-00AE-7247-62AE3F3F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67B645E-C5E5-4727-B977-D372A0AA71D9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8264306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DF6E4B-48BB-A2F5-76CE-26641058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6/5/2023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EFF10A-C996-DB7F-6F94-0CAFE4C56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B80E7D-1453-8C7C-C6D0-D1117F290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67B645E-C5E5-4727-B977-D372A0AA71D9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251790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17653-4471-65A1-AC2A-342FA6AE7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05EBE9-5AE4-1776-0C9E-71A59F0E9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EE4673-30A7-8BA8-51E7-6F8184158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103086-7B8B-DAD1-F8A9-6E1798F6C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6/5/2023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64192E-F2D7-50D3-A259-7687BEFDE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E56037-67CF-A447-0711-42849BE4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B67B645E-C5E5-4727-B977-D372A0AA71D9}" type="slidenum">
              <a:rPr lang="fr-FR" noProof="0" smtClean="0"/>
              <a:pPr algn="ctr"/>
              <a:t>‹N°›</a:t>
            </a:fld>
            <a:endParaRPr lang="fr-FR" noProof="0"/>
          </a:p>
        </p:txBody>
      </p:sp>
      <p:sp>
        <p:nvSpPr>
          <p:cNvPr id="8" name="Forme libre : Forme 16">
            <a:extLst>
              <a:ext uri="{FF2B5EF4-FFF2-40B4-BE49-F238E27FC236}">
                <a16:creationId xmlns:a16="http://schemas.microsoft.com/office/drawing/2014/main" id="{09ED5490-ADF8-4B50-1C78-2E368BD4F284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fr-FR" noProof="0"/>
          </a:p>
        </p:txBody>
      </p:sp>
      <p:sp>
        <p:nvSpPr>
          <p:cNvPr id="9" name="Forme libre : Forme 12">
            <a:extLst>
              <a:ext uri="{FF2B5EF4-FFF2-40B4-BE49-F238E27FC236}">
                <a16:creationId xmlns:a16="http://schemas.microsoft.com/office/drawing/2014/main" id="{F4491DF2-6608-5113-C0A4-13BB6F2AFC5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2961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E38FC5-E450-02AF-96B0-5220DEE7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2F87A5-6C99-4427-5454-8790C89531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189433-CDBC-2DD3-8FAF-4D15BCB2E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D11C28-7C4C-00DC-5E58-7D4E08C62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6/5/2023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85B982-4B54-18DB-8134-AAE94EF05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7EAA96-AE93-95F5-AE1D-80DF07EA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67B645E-C5E5-4727-B977-D372A0AA71D9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0765678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BFF05C-5420-E131-190C-167740B0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581D36-6544-5D1A-B30A-70615A46F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E53551-DC1A-9462-C4C9-1D1A20284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6/5/2023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33D835-4344-08E0-26E3-323C2CAC6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81F710-881A-14F2-B906-114FB3BDD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7B645E-C5E5-4727-B977-D372A0AA71D9}" type="slidenum">
              <a:rPr lang="fr-FR" noProof="0" smtClean="0"/>
              <a:pPr/>
              <a:t>‹N°›</a:t>
            </a:fld>
            <a:endParaRPr lang="fr-FR" noProof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5D6D445-4DFA-753F-199C-74CEC17B764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5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9" r:id="rId14"/>
    <p:sldLayoutId id="2147483780" r:id="rId15"/>
    <p:sldLayoutId id="2147483784" r:id="rId16"/>
    <p:sldLayoutId id="2147483675" r:id="rId17"/>
    <p:sldLayoutId id="2147483650" r:id="rId18"/>
    <p:sldLayoutId id="2147483652" r:id="rId19"/>
    <p:sldLayoutId id="2147483655" r:id="rId20"/>
    <p:sldLayoutId id="2147483677" r:id="rId21"/>
    <p:sldLayoutId id="2147483678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hyperlink" Target="https://www.facebook.com/CNCSIIU?__cft__%5b0%5d=AZW8X0Fxu3FNIQEFNCiFJJAuvOB6Z1CDp6ZNhNEdLwO2KqK2UjSq12jNehGNfS1TKi8_5gW3epvPLfXgIjrTMPj5PCHxw4r_LIHO6CGf1us79tt8KqqLLNbGhHXGSPUQWcFm1eGhq3R8-YLOwAYe8E0M-N2d88-cAL0WFC9C6qefM5QH-ox7upsR4Ma1UuMpXGhf6zK8wvheyzVhsMleBek5&amp;__tn__=-%5dK-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8639" y="2948961"/>
            <a:ext cx="2800333" cy="1028919"/>
          </a:xfrm>
        </p:spPr>
        <p:txBody>
          <a:bodyPr rtlCol="0">
            <a:normAutofit/>
          </a:bodyPr>
          <a:lstStyle/>
          <a:p>
            <a:pPr rtl="0"/>
            <a:r>
              <a:rPr lang="ar-DZ" sz="7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حصيلة رقم 2</a:t>
            </a:r>
            <a:endParaRPr lang="fr-FR" sz="7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9699" y="4892785"/>
            <a:ext cx="4099187" cy="638175"/>
          </a:xfrm>
        </p:spPr>
        <p:txBody>
          <a:bodyPr rtlCol="0">
            <a:normAutofit/>
          </a:bodyPr>
          <a:lstStyle/>
          <a:p>
            <a:pPr algn="ctr" rtl="1"/>
            <a:r>
              <a:rPr lang="ar-DZ" sz="3200" dirty="0"/>
              <a:t>17 </a:t>
            </a:r>
            <a:r>
              <a:rPr lang="ar-DZ" sz="3200" dirty="0" err="1"/>
              <a:t>افريل</a:t>
            </a:r>
            <a:r>
              <a:rPr lang="ar-DZ" sz="3200" dirty="0"/>
              <a:t> 2023</a:t>
            </a:r>
            <a:endParaRPr lang="fr-FR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F587D-8D52-99C3-E626-448195345E4F}"/>
              </a:ext>
            </a:extLst>
          </p:cNvPr>
          <p:cNvSpPr/>
          <p:nvPr/>
        </p:nvSpPr>
        <p:spPr>
          <a:xfrm>
            <a:off x="1554301" y="-697584"/>
            <a:ext cx="5598006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DZ" sz="3200" b="0" cap="none" spc="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الجمهورية الجزائرية الديمقراطية الشعبية</a:t>
            </a:r>
          </a:p>
          <a:p>
            <a:pPr algn="ctr" rtl="1"/>
            <a:r>
              <a:rPr lang="ar-DZ" sz="28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وزارة التعليم العالي والبحث العلمي</a:t>
            </a:r>
          </a:p>
          <a:p>
            <a:pPr algn="ctr" rtl="1"/>
            <a:r>
              <a:rPr lang="ar-DZ" sz="28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جامعة العربي بن مهيدي أم البواقي </a:t>
            </a:r>
            <a:endParaRPr lang="ar-DZ" sz="2800" b="0" cap="none" spc="0" dirty="0">
              <a:ln w="0"/>
              <a:gradFill flip="none" rotWithShape="1">
                <a:gsLst>
                  <a:gs pos="0">
                    <a:schemeClr val="bg1"/>
                  </a:gs>
                  <a:gs pos="100000">
                    <a:srgbClr val="01DFEC"/>
                  </a:gs>
                </a:gsLst>
                <a:lin ang="8100000" scaled="1"/>
                <a:tileRect/>
              </a:gradFill>
              <a:cs typeface="Mohammad Bold Normal" pitchFamily="2" charset="-78"/>
            </a:endParaRPr>
          </a:p>
          <a:p>
            <a:pPr algn="ctr" rtl="1"/>
            <a:r>
              <a:rPr lang="ar-DZ" sz="24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خلية متابعة الابتكار  و حاضنات الاعمال الجامعية</a:t>
            </a:r>
            <a:endParaRPr lang="en-US" sz="2400" b="0" cap="none" spc="0" dirty="0">
              <a:ln w="0"/>
              <a:gradFill flip="none" rotWithShape="1">
                <a:gsLst>
                  <a:gs pos="0">
                    <a:schemeClr val="bg1"/>
                  </a:gs>
                  <a:gs pos="100000">
                    <a:srgbClr val="01DFEC"/>
                  </a:gs>
                </a:gsLst>
                <a:lin ang="8100000" scaled="1"/>
                <a:tileRect/>
              </a:gradFill>
              <a:cs typeface="Mohammad Bold Normal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3714B1-5A7B-8054-90F7-FBBCCA777699}"/>
              </a:ext>
            </a:extLst>
          </p:cNvPr>
          <p:cNvSpPr/>
          <p:nvPr/>
        </p:nvSpPr>
        <p:spPr>
          <a:xfrm>
            <a:off x="66552" y="0"/>
            <a:ext cx="1624405" cy="15964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12AC44C-A8E9-92A9-300F-D28948B9FB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070" r="1070"/>
          <a:stretch>
            <a:fillRect/>
          </a:stretch>
        </p:blipFill>
        <p:spPr>
          <a:xfrm>
            <a:off x="2164080" y="888846"/>
            <a:ext cx="5917685" cy="6109226"/>
          </a:xfrm>
        </p:spPr>
      </p:pic>
    </p:spTree>
    <p:extLst>
      <p:ext uri="{BB962C8B-B14F-4D97-AF65-F5344CB8AC3E}">
        <p14:creationId xmlns:p14="http://schemas.microsoft.com/office/powerpoint/2010/main" val="80926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 descr="Arrière-plan logo">
            <a:extLst>
              <a:ext uri="{FF2B5EF4-FFF2-40B4-BE49-F238E27FC236}">
                <a16:creationId xmlns:a16="http://schemas.microsoft.com/office/drawing/2014/main" id="{F4E224D4-CF4C-4EC1-B54B-3738143F6391}"/>
              </a:ext>
            </a:extLst>
          </p:cNvPr>
          <p:cNvSpPr/>
          <p:nvPr/>
        </p:nvSpPr>
        <p:spPr>
          <a:xfrm rot="21160104">
            <a:off x="6101522" y="254923"/>
            <a:ext cx="6435668" cy="634815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schemeClr val="l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F432CA8-31EE-629B-A29B-9E1359A64D49}"/>
              </a:ext>
            </a:extLst>
          </p:cNvPr>
          <p:cNvSpPr txBox="1"/>
          <p:nvPr/>
        </p:nvSpPr>
        <p:spPr>
          <a:xfrm>
            <a:off x="199600" y="230305"/>
            <a:ext cx="60744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DZ" sz="3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اليوم الأربعاء </a:t>
            </a:r>
            <a:r>
              <a:rPr lang="ar-DZ" sz="3600" b="1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15 فيفري 2023 </a:t>
            </a:r>
            <a:r>
              <a:rPr lang="ar-DZ" sz="3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دورة تكوينية حول نموذج الاعمال التجاري </a:t>
            </a:r>
            <a:r>
              <a:rPr lang="fr-FR" sz="3600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BMC </a:t>
            </a:r>
            <a:r>
              <a:rPr lang="ar-DZ" sz="3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لفائدة الطلبة المسجلين في اطار القرار الوزاري رقم 1275 مذكرة تخرج مؤسسة ناشئة/براءة اختراع مع حضور لبعض الاساتذة المشرفين </a:t>
            </a:r>
          </a:p>
          <a:p>
            <a:pPr algn="just" rtl="1"/>
            <a:r>
              <a:rPr lang="ar-DZ" sz="3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و قد تميزت الفترة الصباحية بمداخلة الدكتور بوسنة محمد رضا و الدكتورة مدفوني </a:t>
            </a:r>
            <a:r>
              <a:rPr lang="ar-DZ" sz="36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هندة</a:t>
            </a:r>
            <a:r>
              <a:rPr lang="ar-DZ" sz="3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</a:p>
          <a:p>
            <a:pPr algn="just" rtl="1"/>
            <a:r>
              <a:rPr lang="ar-DZ" sz="3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اما الفترة المسائية فقد تم تخصيصها </a:t>
            </a:r>
            <a:r>
              <a:rPr lang="ar-DZ" sz="3600" b="0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للورشات </a:t>
            </a:r>
            <a:r>
              <a:rPr lang="ar-DZ" sz="3600" b="0" i="0" dirty="0" err="1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التكوينة</a:t>
            </a:r>
            <a:endParaRPr lang="ar-DZ" sz="3600" b="0" i="0" dirty="0">
              <a:solidFill>
                <a:srgbClr val="FF0000"/>
              </a:solidFill>
              <a:effectLst/>
              <a:latin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534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8761D1-851C-DDD8-E2A4-3B118AB7D229}"/>
              </a:ext>
            </a:extLst>
          </p:cNvPr>
          <p:cNvSpPr/>
          <p:nvPr/>
        </p:nvSpPr>
        <p:spPr>
          <a:xfrm>
            <a:off x="7254240" y="0"/>
            <a:ext cx="4937760" cy="6695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3B9DCA-F568-EF6A-5D38-42E692EB8754}"/>
              </a:ext>
            </a:extLst>
          </p:cNvPr>
          <p:cNvSpPr/>
          <p:nvPr/>
        </p:nvSpPr>
        <p:spPr>
          <a:xfrm>
            <a:off x="203200" y="259080"/>
            <a:ext cx="3352800" cy="30835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BC0BF-0707-C51C-FAF6-78F84C3307F0}"/>
              </a:ext>
            </a:extLst>
          </p:cNvPr>
          <p:cNvSpPr/>
          <p:nvPr/>
        </p:nvSpPr>
        <p:spPr>
          <a:xfrm>
            <a:off x="3728720" y="259080"/>
            <a:ext cx="3352800" cy="308356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49E6BC-3183-F57D-0A3B-6FA4074B0C85}"/>
              </a:ext>
            </a:extLst>
          </p:cNvPr>
          <p:cNvSpPr/>
          <p:nvPr/>
        </p:nvSpPr>
        <p:spPr>
          <a:xfrm>
            <a:off x="203200" y="3611880"/>
            <a:ext cx="3352800" cy="308356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4580D3-307C-FE97-44B4-7D44A3E94D93}"/>
              </a:ext>
            </a:extLst>
          </p:cNvPr>
          <p:cNvSpPr/>
          <p:nvPr/>
        </p:nvSpPr>
        <p:spPr>
          <a:xfrm>
            <a:off x="3728720" y="3611880"/>
            <a:ext cx="3352800" cy="308356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786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 descr="Arrière-plan logo">
            <a:extLst>
              <a:ext uri="{FF2B5EF4-FFF2-40B4-BE49-F238E27FC236}">
                <a16:creationId xmlns:a16="http://schemas.microsoft.com/office/drawing/2014/main" id="{F4E224D4-CF4C-4EC1-B54B-3738143F6391}"/>
              </a:ext>
            </a:extLst>
          </p:cNvPr>
          <p:cNvSpPr/>
          <p:nvPr/>
        </p:nvSpPr>
        <p:spPr>
          <a:xfrm>
            <a:off x="6725920" y="477519"/>
            <a:ext cx="4856480" cy="49275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schemeClr val="lt1"/>
              </a:solidFill>
            </a:endParaRPr>
          </a:p>
        </p:txBody>
      </p:sp>
      <p:pic>
        <p:nvPicPr>
          <p:cNvPr id="8" name="Image 7" descr="Logo Contoso">
            <a:extLst>
              <a:ext uri="{FF2B5EF4-FFF2-40B4-BE49-F238E27FC236}">
                <a16:creationId xmlns:a16="http://schemas.microsoft.com/office/drawing/2014/main" id="{22DBFF0F-E136-4EB5-B08B-C268FE59C75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395" y="1312199"/>
            <a:ext cx="1728108" cy="66675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F432CA8-31EE-629B-A29B-9E1359A64D49}"/>
              </a:ext>
            </a:extLst>
          </p:cNvPr>
          <p:cNvSpPr txBox="1"/>
          <p:nvPr/>
        </p:nvSpPr>
        <p:spPr>
          <a:xfrm>
            <a:off x="199600" y="230305"/>
            <a:ext cx="553063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3600" b="1" i="0" dirty="0">
                <a:solidFill>
                  <a:srgbClr val="FF0000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5 مارس 2023</a:t>
            </a:r>
            <a: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دورة تكوينية حول التطبيقات الذكية لفائدة الطلبة المسجلين في اطار القرار الوزاري رقم 1275 مذكرة تخرج مؤسسة ناشئة/براءة اختراع مع حضور لبعض الاساتذة المشرفين.</a:t>
            </a:r>
            <a:b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و قام </a:t>
            </a:r>
            <a:r>
              <a:rPr lang="ar-DZ" sz="3600" b="1" i="0" dirty="0" err="1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بتاطير</a:t>
            </a:r>
            <a: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هاته الدورة كل من : </a:t>
            </a:r>
            <a:b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الدكتور مرير توفيق </a:t>
            </a:r>
            <a:b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الدكتور لعبودي </a:t>
            </a:r>
            <a:r>
              <a:rPr lang="ar-DZ" sz="3600" b="1" i="0" dirty="0" err="1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زكرياء</a:t>
            </a:r>
            <a: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b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الدكتورة دهيمي نور الهدى</a:t>
            </a:r>
            <a:b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تنشيط الدكتور زايدي سفيان عضو خلية العمل و المتابعة</a:t>
            </a:r>
            <a:br>
              <a:rPr lang="ar-DZ" sz="3600" b="1" i="0" dirty="0">
                <a:solidFill>
                  <a:srgbClr val="050505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06933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C98DD4-75B5-3EFA-0C35-A27BF861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B67B645E-C5E5-4727-B977-D372A0AA71D9}" type="slidenum">
              <a:rPr lang="fr-FR" noProof="0" smtClean="0"/>
              <a:pPr algn="ctr" rtl="0"/>
              <a:t>13</a:t>
            </a:fld>
            <a:endParaRPr lang="fr-FR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9F4AD8-E7C5-CCAD-0E5B-85D0B36D5981}"/>
              </a:ext>
            </a:extLst>
          </p:cNvPr>
          <p:cNvSpPr/>
          <p:nvPr/>
        </p:nvSpPr>
        <p:spPr>
          <a:xfrm>
            <a:off x="2377440" y="83820"/>
            <a:ext cx="7264400" cy="669036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390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C98DD4-75B5-3EFA-0C35-A27BF861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B67B645E-C5E5-4727-B977-D372A0AA71D9}" type="slidenum">
              <a:rPr lang="fr-FR" noProof="0" smtClean="0"/>
              <a:pPr algn="ctr" rtl="0"/>
              <a:t>14</a:t>
            </a:fld>
            <a:endParaRPr lang="fr-FR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9F4AD8-E7C5-CCAD-0E5B-85D0B36D5981}"/>
              </a:ext>
            </a:extLst>
          </p:cNvPr>
          <p:cNvSpPr/>
          <p:nvPr/>
        </p:nvSpPr>
        <p:spPr>
          <a:xfrm>
            <a:off x="579120" y="31115"/>
            <a:ext cx="10891520" cy="669036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843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C98DD4-75B5-3EFA-0C35-A27BF861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B67B645E-C5E5-4727-B977-D372A0AA71D9}" type="slidenum">
              <a:rPr lang="fr-FR" noProof="0" smtClean="0"/>
              <a:pPr algn="ctr" rtl="0"/>
              <a:t>15</a:t>
            </a:fld>
            <a:endParaRPr lang="fr-FR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9F4AD8-E7C5-CCAD-0E5B-85D0B36D5981}"/>
              </a:ext>
            </a:extLst>
          </p:cNvPr>
          <p:cNvSpPr/>
          <p:nvPr/>
        </p:nvSpPr>
        <p:spPr>
          <a:xfrm>
            <a:off x="579120" y="31115"/>
            <a:ext cx="10891520" cy="669036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753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C98DD4-75B5-3EFA-0C35-A27BF861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B67B645E-C5E5-4727-B977-D372A0AA71D9}" type="slidenum">
              <a:rPr lang="fr-FR" noProof="0" smtClean="0"/>
              <a:pPr algn="ctr" rtl="0"/>
              <a:t>16</a:t>
            </a:fld>
            <a:endParaRPr lang="fr-FR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9F4AD8-E7C5-CCAD-0E5B-85D0B36D5981}"/>
              </a:ext>
            </a:extLst>
          </p:cNvPr>
          <p:cNvSpPr/>
          <p:nvPr/>
        </p:nvSpPr>
        <p:spPr>
          <a:xfrm>
            <a:off x="579120" y="31115"/>
            <a:ext cx="10891520" cy="669036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241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C98DD4-75B5-3EFA-0C35-A27BF861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B67B645E-C5E5-4727-B977-D372A0AA71D9}" type="slidenum">
              <a:rPr lang="fr-FR" noProof="0" smtClean="0"/>
              <a:pPr algn="ctr" rtl="0"/>
              <a:t>17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68091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 descr="Arrière-plan logo">
            <a:extLst>
              <a:ext uri="{FF2B5EF4-FFF2-40B4-BE49-F238E27FC236}">
                <a16:creationId xmlns:a16="http://schemas.microsoft.com/office/drawing/2014/main" id="{DAE98AA7-EEC8-4349-B75F-8C7B0A80C3F3}"/>
              </a:ext>
            </a:extLst>
          </p:cNvPr>
          <p:cNvSpPr/>
          <p:nvPr/>
        </p:nvSpPr>
        <p:spPr>
          <a:xfrm>
            <a:off x="0" y="1965216"/>
            <a:ext cx="2430801" cy="243080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F587D-8D52-99C3-E626-448195345E4F}"/>
              </a:ext>
            </a:extLst>
          </p:cNvPr>
          <p:cNvSpPr/>
          <p:nvPr/>
        </p:nvSpPr>
        <p:spPr>
          <a:xfrm>
            <a:off x="6398813" y="149334"/>
            <a:ext cx="5598006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DZ" sz="3200" b="0" cap="none" spc="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الجمهورية الجزائرية الديمقراطية الشعبية</a:t>
            </a:r>
          </a:p>
          <a:p>
            <a:pPr algn="ctr" rtl="1"/>
            <a:r>
              <a:rPr lang="ar-DZ" sz="28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وزارة التعليم العالي والبحث العلمي</a:t>
            </a:r>
          </a:p>
          <a:p>
            <a:pPr algn="ctr" rtl="1"/>
            <a:r>
              <a:rPr lang="ar-DZ" sz="28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جامعة العربي بن مهيدي أم البواقي </a:t>
            </a:r>
            <a:endParaRPr lang="ar-DZ" sz="2800" b="0" cap="none" spc="0" dirty="0">
              <a:ln w="0"/>
              <a:gradFill flip="none" rotWithShape="1">
                <a:gsLst>
                  <a:gs pos="0">
                    <a:schemeClr val="bg1"/>
                  </a:gs>
                  <a:gs pos="100000">
                    <a:srgbClr val="01DFEC"/>
                  </a:gs>
                </a:gsLst>
                <a:lin ang="8100000" scaled="1"/>
                <a:tileRect/>
              </a:gradFill>
              <a:cs typeface="Mohammad Bold Normal" pitchFamily="2" charset="-78"/>
            </a:endParaRPr>
          </a:p>
          <a:p>
            <a:pPr algn="ctr" rtl="1"/>
            <a:r>
              <a:rPr lang="ar-DZ" sz="24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خلية متابعة الابتكار  و حاضنات الاعمال الجامعية</a:t>
            </a:r>
            <a:endParaRPr lang="en-US" sz="2400" b="0" cap="none" spc="0" dirty="0">
              <a:ln w="0"/>
              <a:gradFill flip="none" rotWithShape="1">
                <a:gsLst>
                  <a:gs pos="0">
                    <a:schemeClr val="bg1"/>
                  </a:gs>
                  <a:gs pos="100000">
                    <a:srgbClr val="01DFEC"/>
                  </a:gs>
                </a:gsLst>
                <a:lin ang="8100000" scaled="1"/>
                <a:tileRect/>
              </a:gradFill>
              <a:cs typeface="Mohammad Bold Normal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3714B1-5A7B-8054-90F7-FBBCCA777699}"/>
              </a:ext>
            </a:extLst>
          </p:cNvPr>
          <p:cNvSpPr/>
          <p:nvPr/>
        </p:nvSpPr>
        <p:spPr>
          <a:xfrm>
            <a:off x="66552" y="0"/>
            <a:ext cx="1624405" cy="15964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12AC44C-A8E9-92A9-300F-D28948B9FB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070" r="1070"/>
          <a:stretch>
            <a:fillRect/>
          </a:stretch>
        </p:blipFill>
        <p:spPr>
          <a:xfrm>
            <a:off x="2164080" y="888846"/>
            <a:ext cx="5917685" cy="6109226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71180CF-3FC4-AFD3-63E1-4C04009ECB5F}"/>
              </a:ext>
            </a:extLst>
          </p:cNvPr>
          <p:cNvSpPr txBox="1"/>
          <p:nvPr/>
        </p:nvSpPr>
        <p:spPr>
          <a:xfrm>
            <a:off x="8696960" y="2274838"/>
            <a:ext cx="2499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72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مناقشة المذكرات </a:t>
            </a:r>
            <a:endParaRPr lang="fr-FR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6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C98DD4-75B5-3EFA-0C35-A27BF861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B67B645E-C5E5-4727-B977-D372A0AA71D9}" type="slidenum">
              <a:rPr lang="fr-FR" noProof="0" smtClean="0"/>
              <a:pPr algn="ctr" rtl="0"/>
              <a:t>19</a:t>
            </a:fld>
            <a:endParaRPr lang="fr-FR" noProof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620A90-7D5A-D523-DAF5-6E8477FFDBB5}"/>
              </a:ext>
            </a:extLst>
          </p:cNvPr>
          <p:cNvSpPr txBox="1"/>
          <p:nvPr/>
        </p:nvSpPr>
        <p:spPr>
          <a:xfrm>
            <a:off x="838200" y="2245906"/>
            <a:ext cx="82391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4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لجنة المناقشة : 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ar-DZ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المشرف او فرقة الاشراف 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ar-DZ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أستاذ مناقش متخصص في الفكرة الأساسية للموضوع 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ar-DZ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أستاذ متخصص في مخطط الاعمال </a:t>
            </a:r>
            <a:r>
              <a:rPr lang="fr-FR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BMC </a:t>
            </a:r>
            <a:endParaRPr lang="ar-DZ" sz="4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ar-DZ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ضرورة الاستعانة </a:t>
            </a:r>
            <a:r>
              <a:rPr lang="ar-DZ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بخبير من خارج الجامعة متخصص في موضوع المشروع و يحبذ ان يكون من الشركاء الاقتصاديين و </a:t>
            </a:r>
            <a:r>
              <a:rPr lang="ar-DZ" sz="4000" b="1" dirty="0" err="1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الاحتماعيين</a:t>
            </a:r>
            <a:r>
              <a:rPr lang="ar-DZ" sz="40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لمؤسسة التعليم العالي </a:t>
            </a:r>
            <a:endParaRPr lang="fr-FR" sz="4000" b="1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65931D-54FA-DB7E-B4E8-B08FB20A0677}"/>
              </a:ext>
            </a:extLst>
          </p:cNvPr>
          <p:cNvSpPr/>
          <p:nvPr/>
        </p:nvSpPr>
        <p:spPr>
          <a:xfrm>
            <a:off x="3058293" y="105272"/>
            <a:ext cx="5598006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DZ" sz="3200" b="0" cap="none" spc="0" dirty="0">
                <a:ln w="0"/>
                <a:cs typeface="Mohammad Bold Normal" pitchFamily="2" charset="-78"/>
              </a:rPr>
              <a:t>الجمهورية الجزائرية الديمقراطية الشعبية</a:t>
            </a:r>
          </a:p>
          <a:p>
            <a:pPr algn="ctr" rtl="1"/>
            <a:r>
              <a:rPr lang="ar-DZ" sz="2800" dirty="0">
                <a:ln w="0"/>
                <a:cs typeface="Mohammad Bold Normal" pitchFamily="2" charset="-78"/>
              </a:rPr>
              <a:t>وزارة التعليم العالي والبحث العلمي</a:t>
            </a:r>
          </a:p>
          <a:p>
            <a:pPr algn="ctr" rtl="1"/>
            <a:r>
              <a:rPr lang="ar-DZ" sz="2800" dirty="0">
                <a:ln w="0"/>
                <a:cs typeface="Mohammad Bold Normal" pitchFamily="2" charset="-78"/>
              </a:rPr>
              <a:t>جامعة العربي بن مهيدي أم البواقي </a:t>
            </a:r>
            <a:endParaRPr lang="ar-DZ" sz="2800" b="0" cap="none" spc="0" dirty="0">
              <a:ln w="0"/>
              <a:cs typeface="Mohammad Bold Normal" pitchFamily="2" charset="-78"/>
            </a:endParaRPr>
          </a:p>
          <a:p>
            <a:pPr algn="ctr" rtl="1"/>
            <a:r>
              <a:rPr lang="ar-DZ" sz="2400" dirty="0">
                <a:ln w="0"/>
                <a:cs typeface="Mohammad Bold Normal" pitchFamily="2" charset="-78"/>
              </a:rPr>
              <a:t>خلية متابعة الابتكار  و حاضنات الاعمال الجامعية</a:t>
            </a:r>
            <a:endParaRPr lang="en-US" sz="2400" b="0" cap="none" spc="0" dirty="0">
              <a:ln w="0"/>
              <a:cs typeface="Mohammad Bold Normal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992CC0-4E89-0BC8-6806-AE543DE94A8F}"/>
              </a:ext>
            </a:extLst>
          </p:cNvPr>
          <p:cNvSpPr/>
          <p:nvPr/>
        </p:nvSpPr>
        <p:spPr>
          <a:xfrm>
            <a:off x="66552" y="0"/>
            <a:ext cx="1624405" cy="15964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vale 6" descr="Arrière-plan logo">
            <a:extLst>
              <a:ext uri="{FF2B5EF4-FFF2-40B4-BE49-F238E27FC236}">
                <a16:creationId xmlns:a16="http://schemas.microsoft.com/office/drawing/2014/main" id="{CA9733AF-D97E-50CA-BE2D-B53D5B3C4DAA}"/>
              </a:ext>
            </a:extLst>
          </p:cNvPr>
          <p:cNvSpPr/>
          <p:nvPr/>
        </p:nvSpPr>
        <p:spPr>
          <a:xfrm>
            <a:off x="9761199" y="4277865"/>
            <a:ext cx="2430801" cy="243080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255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Espace réservé du numéro de diapositive 87">
            <a:extLst>
              <a:ext uri="{FF2B5EF4-FFF2-40B4-BE49-F238E27FC236}">
                <a16:creationId xmlns:a16="http://schemas.microsoft.com/office/drawing/2014/main" id="{FAFF03E5-FC39-4375-8BD9-53A0FD781CB7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fr-FR" smtClean="0"/>
              <a:pPr algn="ctr" rtl="0"/>
              <a:t>2</a:t>
            </a:fld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D3D60A-6480-6A48-C162-3BA0EF1D0D21}"/>
              </a:ext>
            </a:extLst>
          </p:cNvPr>
          <p:cNvSpPr/>
          <p:nvPr/>
        </p:nvSpPr>
        <p:spPr>
          <a:xfrm>
            <a:off x="10567595" y="0"/>
            <a:ext cx="1624405" cy="15964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Organigramme : Connecteur 71">
            <a:extLst>
              <a:ext uri="{FF2B5EF4-FFF2-40B4-BE49-F238E27FC236}">
                <a16:creationId xmlns:a16="http://schemas.microsoft.com/office/drawing/2014/main" id="{0DD060DE-5A81-6243-04CA-632A3384FC5D}"/>
              </a:ext>
            </a:extLst>
          </p:cNvPr>
          <p:cNvSpPr/>
          <p:nvPr/>
        </p:nvSpPr>
        <p:spPr>
          <a:xfrm>
            <a:off x="4240788" y="3078480"/>
            <a:ext cx="3863220" cy="3779520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Organigramme : Connecteur 72">
            <a:extLst>
              <a:ext uri="{FF2B5EF4-FFF2-40B4-BE49-F238E27FC236}">
                <a16:creationId xmlns:a16="http://schemas.microsoft.com/office/drawing/2014/main" id="{FF9255D3-4ED9-EF2A-64B5-E81D2557995C}"/>
              </a:ext>
            </a:extLst>
          </p:cNvPr>
          <p:cNvSpPr/>
          <p:nvPr/>
        </p:nvSpPr>
        <p:spPr>
          <a:xfrm>
            <a:off x="1855069" y="142440"/>
            <a:ext cx="3338041" cy="3637079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Organigramme : Connecteur 73">
            <a:extLst>
              <a:ext uri="{FF2B5EF4-FFF2-40B4-BE49-F238E27FC236}">
                <a16:creationId xmlns:a16="http://schemas.microsoft.com/office/drawing/2014/main" id="{CDBB6FED-E4D1-E6D9-2601-A5E6D3146CBB}"/>
              </a:ext>
            </a:extLst>
          </p:cNvPr>
          <p:cNvSpPr/>
          <p:nvPr/>
        </p:nvSpPr>
        <p:spPr>
          <a:xfrm>
            <a:off x="-87373" y="3251200"/>
            <a:ext cx="3200399" cy="3287712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724EC60C-3D15-790F-7A7E-F7AC82B4C696}"/>
              </a:ext>
            </a:extLst>
          </p:cNvPr>
          <p:cNvSpPr txBox="1"/>
          <p:nvPr/>
        </p:nvSpPr>
        <p:spPr>
          <a:xfrm>
            <a:off x="8559800" y="2274838"/>
            <a:ext cx="3093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48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تقييم و توجيه المشاريع المقبولة في اطار القرار الوزاري 1275</a:t>
            </a:r>
            <a:endParaRPr lang="fr-FR" sz="4800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8458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94264" y="5146785"/>
            <a:ext cx="4099187" cy="638175"/>
          </a:xfrm>
        </p:spPr>
        <p:txBody>
          <a:bodyPr rtlCol="0">
            <a:normAutofit/>
          </a:bodyPr>
          <a:lstStyle/>
          <a:p>
            <a:pPr algn="ctr" rtl="1"/>
            <a:r>
              <a:rPr lang="ar-DZ" sz="3200" dirty="0"/>
              <a:t>17 </a:t>
            </a:r>
            <a:r>
              <a:rPr lang="ar-DZ" sz="3200" dirty="0" err="1"/>
              <a:t>افريل</a:t>
            </a:r>
            <a:r>
              <a:rPr lang="ar-DZ" sz="3200" dirty="0"/>
              <a:t> 2023</a:t>
            </a:r>
            <a:endParaRPr lang="fr-FR" sz="3200" dirty="0"/>
          </a:p>
        </p:txBody>
      </p:sp>
      <p:sp>
        <p:nvSpPr>
          <p:cNvPr id="7" name="Ovale 6" descr="Arrière-plan logo">
            <a:extLst>
              <a:ext uri="{FF2B5EF4-FFF2-40B4-BE49-F238E27FC236}">
                <a16:creationId xmlns:a16="http://schemas.microsoft.com/office/drawing/2014/main" id="{DAE98AA7-EEC8-4349-B75F-8C7B0A80C3F3}"/>
              </a:ext>
            </a:extLst>
          </p:cNvPr>
          <p:cNvSpPr/>
          <p:nvPr/>
        </p:nvSpPr>
        <p:spPr>
          <a:xfrm>
            <a:off x="0" y="1965216"/>
            <a:ext cx="2430801" cy="243080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F587D-8D52-99C3-E626-448195345E4F}"/>
              </a:ext>
            </a:extLst>
          </p:cNvPr>
          <p:cNvSpPr/>
          <p:nvPr/>
        </p:nvSpPr>
        <p:spPr>
          <a:xfrm>
            <a:off x="6398813" y="149334"/>
            <a:ext cx="5598006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DZ" sz="3200" b="0" cap="none" spc="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الجمهورية الجزائرية الديمقراطية الشعبية</a:t>
            </a:r>
          </a:p>
          <a:p>
            <a:pPr algn="ctr" rtl="1"/>
            <a:r>
              <a:rPr lang="ar-DZ" sz="28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وزارة التعليم العالي والبحث العلمي</a:t>
            </a:r>
          </a:p>
          <a:p>
            <a:pPr algn="ctr" rtl="1"/>
            <a:r>
              <a:rPr lang="ar-DZ" sz="28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جامعة العربي بن مهيدي أم البواقي </a:t>
            </a:r>
            <a:endParaRPr lang="ar-DZ" sz="2800" b="0" cap="none" spc="0" dirty="0">
              <a:ln w="0"/>
              <a:gradFill flip="none" rotWithShape="1">
                <a:gsLst>
                  <a:gs pos="0">
                    <a:schemeClr val="bg1"/>
                  </a:gs>
                  <a:gs pos="100000">
                    <a:srgbClr val="01DFEC"/>
                  </a:gs>
                </a:gsLst>
                <a:lin ang="8100000" scaled="1"/>
                <a:tileRect/>
              </a:gradFill>
              <a:cs typeface="Mohammad Bold Normal" pitchFamily="2" charset="-78"/>
            </a:endParaRPr>
          </a:p>
          <a:p>
            <a:pPr algn="ctr" rtl="1"/>
            <a:r>
              <a:rPr lang="ar-DZ" sz="24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خلية متابعة الابتكار  و حاضنات الاعمال الجامعية</a:t>
            </a:r>
            <a:endParaRPr lang="en-US" sz="2400" b="0" cap="none" spc="0" dirty="0">
              <a:ln w="0"/>
              <a:gradFill flip="none" rotWithShape="1">
                <a:gsLst>
                  <a:gs pos="0">
                    <a:schemeClr val="bg1"/>
                  </a:gs>
                  <a:gs pos="100000">
                    <a:srgbClr val="01DFEC"/>
                  </a:gs>
                </a:gsLst>
                <a:lin ang="8100000" scaled="1"/>
                <a:tileRect/>
              </a:gradFill>
              <a:cs typeface="Mohammad Bold Normal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3714B1-5A7B-8054-90F7-FBBCCA777699}"/>
              </a:ext>
            </a:extLst>
          </p:cNvPr>
          <p:cNvSpPr/>
          <p:nvPr/>
        </p:nvSpPr>
        <p:spPr>
          <a:xfrm>
            <a:off x="66552" y="0"/>
            <a:ext cx="1624405" cy="15964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12AC44C-A8E9-92A9-300F-D28948B9FB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070" r="1070"/>
          <a:stretch>
            <a:fillRect/>
          </a:stretch>
        </p:blipFill>
        <p:spPr>
          <a:xfrm>
            <a:off x="2164080" y="888846"/>
            <a:ext cx="5917685" cy="6109226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71180CF-3FC4-AFD3-63E1-4C04009ECB5F}"/>
              </a:ext>
            </a:extLst>
          </p:cNvPr>
          <p:cNvSpPr txBox="1"/>
          <p:nvPr/>
        </p:nvSpPr>
        <p:spPr>
          <a:xfrm>
            <a:off x="8696960" y="2274838"/>
            <a:ext cx="2499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72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نشاطات اخري</a:t>
            </a:r>
            <a:endParaRPr lang="fr-FR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 descr="Arrière-plan logo">
            <a:extLst>
              <a:ext uri="{FF2B5EF4-FFF2-40B4-BE49-F238E27FC236}">
                <a16:creationId xmlns:a16="http://schemas.microsoft.com/office/drawing/2014/main" id="{F4E224D4-CF4C-4EC1-B54B-3738143F6391}"/>
              </a:ext>
            </a:extLst>
          </p:cNvPr>
          <p:cNvSpPr/>
          <p:nvPr/>
        </p:nvSpPr>
        <p:spPr>
          <a:xfrm>
            <a:off x="5730240" y="294638"/>
            <a:ext cx="6461760" cy="6461761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>
              <a:solidFill>
                <a:schemeClr val="l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C7FE92-9A90-EB52-C02D-313DEE60B950}"/>
              </a:ext>
            </a:extLst>
          </p:cNvPr>
          <p:cNvSpPr/>
          <p:nvPr/>
        </p:nvSpPr>
        <p:spPr>
          <a:xfrm>
            <a:off x="0" y="0"/>
            <a:ext cx="555752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E172C9E0-59CF-02EA-350E-27DC5AD889C6}"/>
              </a:ext>
            </a:extLst>
          </p:cNvPr>
          <p:cNvSpPr/>
          <p:nvPr/>
        </p:nvSpPr>
        <p:spPr>
          <a:xfrm>
            <a:off x="5425440" y="3426459"/>
            <a:ext cx="3241040" cy="342900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5AFB338F-AA65-CD66-C3F1-B1E51183F8BC}"/>
              </a:ext>
            </a:extLst>
          </p:cNvPr>
          <p:cNvSpPr/>
          <p:nvPr/>
        </p:nvSpPr>
        <p:spPr>
          <a:xfrm>
            <a:off x="9123680" y="3426459"/>
            <a:ext cx="3241040" cy="3429000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221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fr-FR" smtClean="0"/>
              <a:pPr rtl="0"/>
              <a:t>22</a:t>
            </a:fld>
            <a:endParaRPr lang="fr-FR" dirty="0"/>
          </a:p>
        </p:txBody>
      </p:sp>
      <p:pic>
        <p:nvPicPr>
          <p:cNvPr id="12" name="Espace réservé d’image 11" descr="Ordinateur portable">
            <a:extLst>
              <a:ext uri="{FF2B5EF4-FFF2-40B4-BE49-F238E27FC236}">
                <a16:creationId xmlns:a16="http://schemas.microsoft.com/office/drawing/2014/main" id="{3E7237D6-2D71-4A63-9CB5-8ADCB63FC7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" r="22"/>
          <a:stretch/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D5D2CAC-71EA-EE66-EFB6-49D5E4E3D01A}"/>
              </a:ext>
            </a:extLst>
          </p:cNvPr>
          <p:cNvSpPr txBox="1"/>
          <p:nvPr/>
        </p:nvSpPr>
        <p:spPr>
          <a:xfrm>
            <a:off x="271190" y="792480"/>
            <a:ext cx="40874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2800" b="1" i="0" dirty="0">
                <a:solidFill>
                  <a:srgbClr val="FF0000"/>
                </a:solidFill>
                <a:effectLst/>
                <a:latin typeface="Segoe UI Historic" panose="020B0502040204020203" pitchFamily="34" charset="0"/>
              </a:rPr>
              <a:t>السبت 25 فيفري 2023 </a:t>
            </a:r>
          </a:p>
          <a:p>
            <a:pPr algn="just" rtl="1"/>
            <a:r>
              <a:rPr lang="ar-DZ" sz="2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مشاركة اعضاء حاضنة اعمال جامعة ام البواقي </a:t>
            </a:r>
          </a:p>
          <a:p>
            <a:pPr algn="just" rtl="1"/>
            <a:r>
              <a:rPr lang="ar-DZ" sz="2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الدكتور </a:t>
            </a:r>
            <a:r>
              <a:rPr lang="ar-DZ" sz="28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مزوز</a:t>
            </a:r>
            <a:r>
              <a:rPr lang="ar-DZ" sz="2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توفيق </a:t>
            </a:r>
          </a:p>
          <a:p>
            <a:pPr algn="just" rtl="1"/>
            <a:r>
              <a:rPr lang="ar-DZ" sz="2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الدكتورة مدفوني </a:t>
            </a:r>
            <a:r>
              <a:rPr lang="ar-DZ" sz="28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هندة</a:t>
            </a:r>
            <a:r>
              <a:rPr lang="ar-DZ" sz="2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</a:p>
          <a:p>
            <a:pPr algn="just" rtl="1"/>
            <a:r>
              <a:rPr lang="ar-DZ" sz="2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الدكتور </a:t>
            </a:r>
            <a:r>
              <a:rPr lang="ar-DZ" sz="28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بوجعجع</a:t>
            </a:r>
            <a:r>
              <a:rPr lang="ar-DZ" sz="2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رفيق </a:t>
            </a:r>
          </a:p>
          <a:p>
            <a:pPr algn="just" rtl="1"/>
            <a:r>
              <a:rPr lang="ar-DZ" sz="2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في الدورة الخاصة بتدريب المتدربين </a:t>
            </a:r>
            <a:r>
              <a:rPr lang="fr-FR" sz="2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TOT </a:t>
            </a:r>
            <a:r>
              <a:rPr lang="ar-DZ" sz="2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المنظمة من طرف </a:t>
            </a:r>
            <a:r>
              <a:rPr lang="ar-DZ" sz="2800" b="0" i="0" u="none" strike="noStrike" dirty="0">
                <a:solidFill>
                  <a:srgbClr val="050505"/>
                </a:solidFill>
                <a:effectLst/>
                <a:latin typeface="inherit"/>
                <a:hlinkClick r:id="rId4"/>
              </a:rPr>
              <a:t>اللجنة الوطنية التنسيقية لمتابعة الابتكار وحاضنات الاعمال الجامعية</a:t>
            </a:r>
            <a:r>
              <a:rPr lang="ar-DZ" sz="2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بجامعة عنابة </a:t>
            </a:r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F96962A0-091C-8E29-09B8-13D87ACB3D2D}"/>
              </a:ext>
            </a:extLst>
          </p:cNvPr>
          <p:cNvSpPr/>
          <p:nvPr/>
        </p:nvSpPr>
        <p:spPr>
          <a:xfrm>
            <a:off x="6177280" y="584199"/>
            <a:ext cx="6014720" cy="6077767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728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C98DD4-75B5-3EFA-0C35-A27BF861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B67B645E-C5E5-4727-B977-D372A0AA71D9}" type="slidenum">
              <a:rPr lang="fr-FR" noProof="0" smtClean="0"/>
              <a:pPr algn="ctr" rtl="0"/>
              <a:t>23</a:t>
            </a:fld>
            <a:endParaRPr lang="fr-FR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9F4AD8-E7C5-CCAD-0E5B-85D0B36D5981}"/>
              </a:ext>
            </a:extLst>
          </p:cNvPr>
          <p:cNvSpPr/>
          <p:nvPr/>
        </p:nvSpPr>
        <p:spPr>
          <a:xfrm>
            <a:off x="335280" y="0"/>
            <a:ext cx="3992880" cy="38379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58B421-DC22-8453-0DD6-BB3179385052}"/>
              </a:ext>
            </a:extLst>
          </p:cNvPr>
          <p:cNvSpPr/>
          <p:nvPr/>
        </p:nvSpPr>
        <p:spPr>
          <a:xfrm>
            <a:off x="4500880" y="1087120"/>
            <a:ext cx="3718560" cy="383794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DD1A84-B3AE-BCB4-01E7-D3791DE137A2}"/>
              </a:ext>
            </a:extLst>
          </p:cNvPr>
          <p:cNvSpPr/>
          <p:nvPr/>
        </p:nvSpPr>
        <p:spPr>
          <a:xfrm>
            <a:off x="8473440" y="2883535"/>
            <a:ext cx="3718560" cy="383794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330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2DDABB1-5E6B-4365-AD9E-DDCE7E972742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252286" y="1758738"/>
            <a:ext cx="4793714" cy="2078699"/>
          </a:xfrm>
        </p:spPr>
        <p:txBody>
          <a:bodyPr rtlCol="0"/>
          <a:lstStyle/>
          <a:p>
            <a:pPr rtl="0"/>
            <a:r>
              <a:rPr lang="ar-DZ" dirty="0"/>
              <a:t>شكرا لكم على</a:t>
            </a:r>
            <a:br>
              <a:rPr lang="ar-DZ" dirty="0"/>
            </a:br>
            <a:r>
              <a:rPr lang="ar-DZ" dirty="0"/>
              <a:t> كرم الاصغاء </a:t>
            </a:r>
            <a:endParaRPr lang="fr-FR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719DF40F-7D18-4AEB-B04C-9870555D2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fr-FR" smtClean="0"/>
              <a:pPr rtl="0"/>
              <a:t>24</a:t>
            </a:fld>
            <a:endParaRPr lang="fr-FR" dirty="0"/>
          </a:p>
        </p:txBody>
      </p:sp>
      <p:sp>
        <p:nvSpPr>
          <p:cNvPr id="20" name="Ovale 6" descr="Arrière-plan logo">
            <a:extLst>
              <a:ext uri="{FF2B5EF4-FFF2-40B4-BE49-F238E27FC236}">
                <a16:creationId xmlns:a16="http://schemas.microsoft.com/office/drawing/2014/main" id="{7F1C5393-4AD6-34FF-AD60-4A5D466DB3F2}"/>
              </a:ext>
            </a:extLst>
          </p:cNvPr>
          <p:cNvSpPr/>
          <p:nvPr/>
        </p:nvSpPr>
        <p:spPr>
          <a:xfrm>
            <a:off x="5036885" y="3936000"/>
            <a:ext cx="2430801" cy="243080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42697D-19D4-BC7D-E610-1DFA5F8B487E}"/>
              </a:ext>
            </a:extLst>
          </p:cNvPr>
          <p:cNvSpPr/>
          <p:nvPr/>
        </p:nvSpPr>
        <p:spPr>
          <a:xfrm>
            <a:off x="66552" y="0"/>
            <a:ext cx="1624405" cy="15964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318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9449F1A2-ADD4-772E-C116-24D535ADEB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534" r="17534"/>
          <a:stretch>
            <a:fillRect/>
          </a:stretch>
        </p:blipFill>
        <p:spPr/>
      </p:pic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F8AC4201-0EAF-69E7-CC0F-FCA87436E3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/>
            <a:fld id="{B67B645E-C5E5-4727-B977-D372A0AA71D9}" type="slidenum">
              <a:rPr lang="fr-FR" noProof="0" smtClean="0"/>
              <a:pPr rtl="0"/>
              <a:t>3</a:t>
            </a:fld>
            <a:endParaRPr lang="fr-FR" noProof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793156C-8C4C-C22A-1D88-8E8496F90B53}"/>
              </a:ext>
            </a:extLst>
          </p:cNvPr>
          <p:cNvSpPr txBox="1"/>
          <p:nvPr/>
        </p:nvSpPr>
        <p:spPr>
          <a:xfrm>
            <a:off x="8341360" y="251786"/>
            <a:ext cx="3779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60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31 جانفي</a:t>
            </a:r>
            <a:br>
              <a:rPr lang="ar-DZ" sz="60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ar-DZ" sz="6000" b="1" i="0" dirty="0">
                <a:solidFill>
                  <a:schemeClr val="bg1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كلية العلوم الدقيقة وعلوم الطبيعة والحياة.</a:t>
            </a:r>
            <a:endParaRPr lang="fr-FR" sz="6000" b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D91CC425-04A2-594A-FE79-2539A62CCE8C}"/>
              </a:ext>
            </a:extLst>
          </p:cNvPr>
          <p:cNvSpPr/>
          <p:nvPr/>
        </p:nvSpPr>
        <p:spPr>
          <a:xfrm>
            <a:off x="9083040" y="3616960"/>
            <a:ext cx="2966720" cy="3104515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id="{8E7A104C-D591-5DF2-1C1C-9B218D5A5C68}"/>
              </a:ext>
            </a:extLst>
          </p:cNvPr>
          <p:cNvSpPr/>
          <p:nvPr/>
        </p:nvSpPr>
        <p:spPr>
          <a:xfrm>
            <a:off x="4982965" y="0"/>
            <a:ext cx="2966720" cy="3104515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7444B096-E9B8-AD61-05F1-43535B09C9D1}"/>
              </a:ext>
            </a:extLst>
          </p:cNvPr>
          <p:cNvSpPr/>
          <p:nvPr/>
        </p:nvSpPr>
        <p:spPr>
          <a:xfrm>
            <a:off x="5778243" y="3753485"/>
            <a:ext cx="2966720" cy="3104515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056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F8AC4201-0EAF-69E7-CC0F-FCA87436E3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/>
            <a:fld id="{B67B645E-C5E5-4727-B977-D372A0AA71D9}" type="slidenum">
              <a:rPr lang="fr-FR" noProof="0" smtClean="0"/>
              <a:pPr rtl="0"/>
              <a:t>4</a:t>
            </a:fld>
            <a:endParaRPr lang="fr-FR" noProof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793156C-8C4C-C22A-1D88-8E8496F90B53}"/>
              </a:ext>
            </a:extLst>
          </p:cNvPr>
          <p:cNvSpPr txBox="1"/>
          <p:nvPr/>
        </p:nvSpPr>
        <p:spPr>
          <a:xfrm>
            <a:off x="8676640" y="378718"/>
            <a:ext cx="3779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60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01 فيفري </a:t>
            </a:r>
          </a:p>
          <a:p>
            <a:pPr algn="ctr"/>
            <a:r>
              <a:rPr lang="ar-DZ" sz="60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بقية الكليات</a:t>
            </a:r>
          </a:p>
          <a:p>
            <a:pPr algn="ctr"/>
            <a:r>
              <a:rPr lang="ar-DZ" sz="60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و المعاهد </a:t>
            </a:r>
            <a:endParaRPr lang="fr-FR" sz="6000" b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D91CC425-04A2-594A-FE79-2539A62CCE8C}"/>
              </a:ext>
            </a:extLst>
          </p:cNvPr>
          <p:cNvSpPr/>
          <p:nvPr/>
        </p:nvSpPr>
        <p:spPr>
          <a:xfrm>
            <a:off x="9083040" y="3616960"/>
            <a:ext cx="2966720" cy="3104515"/>
          </a:xfrm>
          <a:prstGeom prst="flowChartConnector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id="{8E7A104C-D591-5DF2-1C1C-9B218D5A5C68}"/>
              </a:ext>
            </a:extLst>
          </p:cNvPr>
          <p:cNvSpPr/>
          <p:nvPr/>
        </p:nvSpPr>
        <p:spPr>
          <a:xfrm>
            <a:off x="5778243" y="251786"/>
            <a:ext cx="2966720" cy="3104515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7444B096-E9B8-AD61-05F1-43535B09C9D1}"/>
              </a:ext>
            </a:extLst>
          </p:cNvPr>
          <p:cNvSpPr/>
          <p:nvPr/>
        </p:nvSpPr>
        <p:spPr>
          <a:xfrm>
            <a:off x="5778243" y="3753485"/>
            <a:ext cx="2966720" cy="3104515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FE432214-0078-0A44-4F60-9137BE6D43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3467" r="134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5693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F8AC4201-0EAF-69E7-CC0F-FCA87436E3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/>
            <a:fld id="{B67B645E-C5E5-4727-B977-D372A0AA71D9}" type="slidenum">
              <a:rPr lang="fr-FR" noProof="0" smtClean="0"/>
              <a:pPr rtl="0"/>
              <a:t>5</a:t>
            </a:fld>
            <a:endParaRPr lang="fr-FR" noProof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793156C-8C4C-C22A-1D88-8E8496F90B53}"/>
              </a:ext>
            </a:extLst>
          </p:cNvPr>
          <p:cNvSpPr txBox="1"/>
          <p:nvPr/>
        </p:nvSpPr>
        <p:spPr>
          <a:xfrm>
            <a:off x="8676640" y="378718"/>
            <a:ext cx="3779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60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01 فيفري </a:t>
            </a:r>
          </a:p>
          <a:p>
            <a:pPr algn="ctr"/>
            <a:r>
              <a:rPr lang="ar-DZ" sz="60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بقية الكليات</a:t>
            </a:r>
          </a:p>
          <a:p>
            <a:pPr algn="ctr"/>
            <a:r>
              <a:rPr lang="ar-DZ" sz="60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و المعاهد </a:t>
            </a:r>
            <a:endParaRPr lang="fr-FR" sz="6000" b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D91CC425-04A2-594A-FE79-2539A62CCE8C}"/>
              </a:ext>
            </a:extLst>
          </p:cNvPr>
          <p:cNvSpPr/>
          <p:nvPr/>
        </p:nvSpPr>
        <p:spPr>
          <a:xfrm>
            <a:off x="9083040" y="3616960"/>
            <a:ext cx="2966720" cy="3104515"/>
          </a:xfrm>
          <a:prstGeom prst="flowChartConnector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id="{8E7A104C-D591-5DF2-1C1C-9B218D5A5C68}"/>
              </a:ext>
            </a:extLst>
          </p:cNvPr>
          <p:cNvSpPr/>
          <p:nvPr/>
        </p:nvSpPr>
        <p:spPr>
          <a:xfrm>
            <a:off x="5778243" y="251786"/>
            <a:ext cx="2966720" cy="3104515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7444B096-E9B8-AD61-05F1-43535B09C9D1}"/>
              </a:ext>
            </a:extLst>
          </p:cNvPr>
          <p:cNvSpPr/>
          <p:nvPr/>
        </p:nvSpPr>
        <p:spPr>
          <a:xfrm>
            <a:off x="5778243" y="3753485"/>
            <a:ext cx="2966720" cy="3104515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B0EB79D-29B9-EE0D-5136-4E6F4781CB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8094" r="28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571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F8AC4201-0EAF-69E7-CC0F-FCA87436E3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/>
            <a:fld id="{B67B645E-C5E5-4727-B977-D372A0AA71D9}" type="slidenum">
              <a:rPr lang="fr-FR" noProof="0" smtClean="0"/>
              <a:pPr rtl="0"/>
              <a:t>6</a:t>
            </a:fld>
            <a:endParaRPr lang="fr-FR" noProof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793156C-8C4C-C22A-1D88-8E8496F90B53}"/>
              </a:ext>
            </a:extLst>
          </p:cNvPr>
          <p:cNvSpPr txBox="1"/>
          <p:nvPr/>
        </p:nvSpPr>
        <p:spPr>
          <a:xfrm>
            <a:off x="8676640" y="378718"/>
            <a:ext cx="3779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60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13 فيفري </a:t>
            </a:r>
          </a:p>
          <a:p>
            <a:pPr algn="ctr"/>
            <a:r>
              <a:rPr lang="ar-DZ" sz="60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الطلبة الغائبين</a:t>
            </a:r>
            <a:endParaRPr lang="fr-FR" sz="6000" b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id="{D91CC425-04A2-594A-FE79-2539A62CCE8C}"/>
              </a:ext>
            </a:extLst>
          </p:cNvPr>
          <p:cNvSpPr/>
          <p:nvPr/>
        </p:nvSpPr>
        <p:spPr>
          <a:xfrm>
            <a:off x="9083040" y="3616960"/>
            <a:ext cx="2966720" cy="3104515"/>
          </a:xfrm>
          <a:prstGeom prst="flowChartConnector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id="{8E7A104C-D591-5DF2-1C1C-9B218D5A5C68}"/>
              </a:ext>
            </a:extLst>
          </p:cNvPr>
          <p:cNvSpPr/>
          <p:nvPr/>
        </p:nvSpPr>
        <p:spPr>
          <a:xfrm>
            <a:off x="5778243" y="251786"/>
            <a:ext cx="2966720" cy="3104515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7444B096-E9B8-AD61-05F1-43535B09C9D1}"/>
              </a:ext>
            </a:extLst>
          </p:cNvPr>
          <p:cNvSpPr/>
          <p:nvPr/>
        </p:nvSpPr>
        <p:spPr>
          <a:xfrm>
            <a:off x="5778243" y="3753485"/>
            <a:ext cx="2966720" cy="3104515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686EA104-77A7-CFCB-EED2-D2F01FAC50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3467" r="134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599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8639" y="2948961"/>
            <a:ext cx="2800333" cy="1028919"/>
          </a:xfrm>
        </p:spPr>
        <p:txBody>
          <a:bodyPr rtlCol="0">
            <a:normAutofit fontScale="90000"/>
          </a:bodyPr>
          <a:lstStyle/>
          <a:p>
            <a:pPr rtl="0"/>
            <a:r>
              <a:rPr lang="ar-DZ" sz="7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نتائج العروض </a:t>
            </a:r>
            <a:endParaRPr lang="fr-FR" sz="7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F587D-8D52-99C3-E626-448195345E4F}"/>
              </a:ext>
            </a:extLst>
          </p:cNvPr>
          <p:cNvSpPr/>
          <p:nvPr/>
        </p:nvSpPr>
        <p:spPr>
          <a:xfrm>
            <a:off x="6398813" y="149334"/>
            <a:ext cx="5598006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DZ" sz="3200" b="0" cap="none" spc="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الجمهورية الجزائرية الديمقراطية الشعبية</a:t>
            </a:r>
          </a:p>
          <a:p>
            <a:pPr algn="ctr" rtl="1"/>
            <a:r>
              <a:rPr lang="ar-DZ" sz="28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وزارة التعليم العالي والبحث العلمي</a:t>
            </a:r>
          </a:p>
          <a:p>
            <a:pPr algn="ctr" rtl="1"/>
            <a:r>
              <a:rPr lang="ar-DZ" sz="28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جامعة العربي بن مهيدي أم البواقي </a:t>
            </a:r>
            <a:endParaRPr lang="ar-DZ" sz="2800" b="0" cap="none" spc="0" dirty="0">
              <a:ln w="0"/>
              <a:gradFill flip="none" rotWithShape="1">
                <a:gsLst>
                  <a:gs pos="0">
                    <a:schemeClr val="bg1"/>
                  </a:gs>
                  <a:gs pos="100000">
                    <a:srgbClr val="01DFEC"/>
                  </a:gs>
                </a:gsLst>
                <a:lin ang="8100000" scaled="1"/>
                <a:tileRect/>
              </a:gradFill>
              <a:cs typeface="Mohammad Bold Normal" pitchFamily="2" charset="-78"/>
            </a:endParaRPr>
          </a:p>
          <a:p>
            <a:pPr algn="ctr" rtl="1"/>
            <a:r>
              <a:rPr lang="ar-DZ" sz="24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خلية متابعة الابتكار  و حاضنات الاعمال الجامعية</a:t>
            </a:r>
            <a:endParaRPr lang="en-US" sz="2400" b="0" cap="none" spc="0" dirty="0">
              <a:ln w="0"/>
              <a:gradFill flip="none" rotWithShape="1">
                <a:gsLst>
                  <a:gs pos="0">
                    <a:schemeClr val="bg1"/>
                  </a:gs>
                  <a:gs pos="100000">
                    <a:srgbClr val="01DFEC"/>
                  </a:gs>
                </a:gsLst>
                <a:lin ang="8100000" scaled="1"/>
                <a:tileRect/>
              </a:gradFill>
              <a:cs typeface="Mohammad Bold Normal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3714B1-5A7B-8054-90F7-FBBCCA777699}"/>
              </a:ext>
            </a:extLst>
          </p:cNvPr>
          <p:cNvSpPr/>
          <p:nvPr/>
        </p:nvSpPr>
        <p:spPr>
          <a:xfrm>
            <a:off x="66552" y="0"/>
            <a:ext cx="1624405" cy="15964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F138CAFC-B3F7-DF2E-56D7-2EBCC62867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6956" r="26956"/>
          <a:stretch>
            <a:fillRect/>
          </a:stretch>
        </p:blipFill>
        <p:spPr>
          <a:xfrm>
            <a:off x="1301249" y="389736"/>
            <a:ext cx="5837408" cy="6147367"/>
          </a:xfrm>
        </p:spPr>
      </p:pic>
      <p:sp>
        <p:nvSpPr>
          <p:cNvPr id="7" name="Ovale 6" descr="Arrière-plan logo">
            <a:extLst>
              <a:ext uri="{FF2B5EF4-FFF2-40B4-BE49-F238E27FC236}">
                <a16:creationId xmlns:a16="http://schemas.microsoft.com/office/drawing/2014/main" id="{DAE98AA7-EEC8-4349-B75F-8C7B0A80C3F3}"/>
              </a:ext>
            </a:extLst>
          </p:cNvPr>
          <p:cNvSpPr/>
          <p:nvPr/>
        </p:nvSpPr>
        <p:spPr>
          <a:xfrm>
            <a:off x="-88733" y="4190256"/>
            <a:ext cx="2430801" cy="243080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752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720371-38D5-4950-B57F-5F0F0D621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fr-FR" smtClean="0"/>
              <a:pPr rtl="0"/>
              <a:t>8</a:t>
            </a:fld>
            <a:endParaRPr lang="fr-FR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A1A6A8FE-38DF-5321-6927-0819367AE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853223"/>
              </p:ext>
            </p:extLst>
          </p:nvPr>
        </p:nvGraphicFramePr>
        <p:xfrm>
          <a:off x="91440" y="1757680"/>
          <a:ext cx="11907522" cy="524269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531360">
                  <a:extLst>
                    <a:ext uri="{9D8B030D-6E8A-4147-A177-3AD203B41FA5}">
                      <a16:colId xmlns:a16="http://schemas.microsoft.com/office/drawing/2014/main" val="1368273683"/>
                    </a:ext>
                  </a:extLst>
                </a:gridCol>
                <a:gridCol w="2265680">
                  <a:extLst>
                    <a:ext uri="{9D8B030D-6E8A-4147-A177-3AD203B41FA5}">
                      <a16:colId xmlns:a16="http://schemas.microsoft.com/office/drawing/2014/main" val="8604202"/>
                    </a:ext>
                  </a:extLst>
                </a:gridCol>
                <a:gridCol w="4103196">
                  <a:extLst>
                    <a:ext uri="{9D8B030D-6E8A-4147-A177-3AD203B41FA5}">
                      <a16:colId xmlns:a16="http://schemas.microsoft.com/office/drawing/2014/main" val="3291301568"/>
                    </a:ext>
                  </a:extLst>
                </a:gridCol>
                <a:gridCol w="1007286">
                  <a:extLst>
                    <a:ext uri="{9D8B030D-6E8A-4147-A177-3AD203B41FA5}">
                      <a16:colId xmlns:a16="http://schemas.microsoft.com/office/drawing/2014/main" val="2624819794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 dirty="0">
                          <a:effectLst/>
                        </a:rPr>
                        <a:t>عدد المشاريع المعروضة و المرافقة</a:t>
                      </a:r>
                      <a:endParaRPr lang="fr-FR" sz="1200" kern="100" dirty="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عدد المشاريع المسجلة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الكلية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 dirty="0">
                          <a:effectLst/>
                        </a:rPr>
                        <a:t>الرقم</a:t>
                      </a:r>
                      <a:endParaRPr lang="fr-FR" sz="1200" kern="100" dirty="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5142266"/>
                  </a:ext>
                </a:extLst>
              </a:tr>
              <a:tr h="31226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45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65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كلية العلوم الدقيقة و الطبيعة و الحياة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 kern="100" dirty="0">
                          <a:effectLst/>
                        </a:rPr>
                        <a:t>1</a:t>
                      </a:r>
                      <a:endParaRPr lang="fr-FR" sz="1200" kern="100" dirty="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1773705"/>
                  </a:ext>
                </a:extLst>
              </a:tr>
              <a:tr h="31226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20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34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كلية العلوم و العلوم التطبيقية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 kern="100">
                          <a:effectLst/>
                        </a:rPr>
                        <a:t>2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5877292"/>
                  </a:ext>
                </a:extLst>
              </a:tr>
              <a:tr h="31226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15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17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كلية العلوم الاجتماعية والإنسانية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 kern="100" dirty="0">
                          <a:effectLst/>
                        </a:rPr>
                        <a:t>3</a:t>
                      </a:r>
                      <a:endParaRPr lang="fr-FR" sz="1200" kern="100" dirty="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0287589"/>
                  </a:ext>
                </a:extLst>
              </a:tr>
              <a:tr h="31226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18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16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العلوم الاقتصادية والتجارية والتسيير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 kern="100" dirty="0">
                          <a:effectLst/>
                        </a:rPr>
                        <a:t>4</a:t>
                      </a:r>
                      <a:endParaRPr lang="fr-FR" sz="1200" kern="100" dirty="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4076221"/>
                  </a:ext>
                </a:extLst>
              </a:tr>
              <a:tr h="31226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6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11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معهد العلوم و التقنيات التطبيقة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 kern="100" dirty="0">
                          <a:effectLst/>
                        </a:rPr>
                        <a:t>5</a:t>
                      </a:r>
                      <a:endParaRPr lang="fr-FR" sz="1200" kern="100" dirty="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3253830"/>
                  </a:ext>
                </a:extLst>
              </a:tr>
              <a:tr h="31226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7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9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معهد تسيير التقنيات الحضرية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 kern="100" dirty="0">
                          <a:effectLst/>
                        </a:rPr>
                        <a:t>6</a:t>
                      </a:r>
                      <a:endParaRPr lang="fr-FR" sz="1200" kern="100" dirty="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070637"/>
                  </a:ext>
                </a:extLst>
              </a:tr>
              <a:tr h="31226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2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2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كلية اللغات و الادب العربي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 kern="100">
                          <a:effectLst/>
                        </a:rPr>
                        <a:t>7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9164891"/>
                  </a:ext>
                </a:extLst>
              </a:tr>
              <a:tr h="31226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1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1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كلية الحقوق و العلوم السياسية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 kern="100" dirty="0">
                          <a:effectLst/>
                        </a:rPr>
                        <a:t>8</a:t>
                      </a:r>
                      <a:endParaRPr lang="fr-FR" sz="1200" kern="100" dirty="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593685"/>
                  </a:ext>
                </a:extLst>
              </a:tr>
              <a:tr h="641112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4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5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معهد علوم و تقنيات النشاطات البدنية و الرياضية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 kern="100" dirty="0">
                          <a:effectLst/>
                        </a:rPr>
                        <a:t>9</a:t>
                      </a:r>
                      <a:endParaRPr lang="fr-FR" sz="1200" kern="100" dirty="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8572693"/>
                  </a:ext>
                </a:extLst>
              </a:tr>
              <a:tr h="31226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0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0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effectLst/>
                        </a:rPr>
                        <a:t>علوم علوم الأرض و الهندسة المعمارية</a:t>
                      </a:r>
                      <a:endParaRPr lang="fr-FR" sz="1200" kern="10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 kern="100" dirty="0">
                          <a:effectLst/>
                        </a:rPr>
                        <a:t>10</a:t>
                      </a:r>
                      <a:endParaRPr lang="fr-FR" sz="1200" kern="100" dirty="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4240467"/>
                  </a:ext>
                </a:extLst>
              </a:tr>
              <a:tr h="31226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solidFill>
                            <a:srgbClr val="FF0000"/>
                          </a:solidFill>
                          <a:effectLst/>
                        </a:rPr>
                        <a:t>118</a:t>
                      </a:r>
                      <a:endParaRPr lang="fr-FR" sz="12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>
                          <a:solidFill>
                            <a:srgbClr val="FF0000"/>
                          </a:solidFill>
                          <a:effectLst/>
                        </a:rPr>
                        <a:t>160</a:t>
                      </a:r>
                      <a:endParaRPr lang="fr-FR" sz="12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DZ" sz="2400" kern="1200" dirty="0">
                          <a:solidFill>
                            <a:srgbClr val="FF0000"/>
                          </a:solidFill>
                          <a:effectLst/>
                        </a:rPr>
                        <a:t> المجموع </a:t>
                      </a:r>
                      <a:endParaRPr lang="fr-FR" sz="12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 kern="100" dirty="0">
                          <a:effectLst/>
                        </a:rPr>
                        <a:t> </a:t>
                      </a:r>
                      <a:endParaRPr lang="fr-FR" sz="1200" kern="100" dirty="0">
                        <a:solidFill>
                          <a:srgbClr val="C4591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0965202"/>
                  </a:ext>
                </a:extLst>
              </a:tr>
            </a:tbl>
          </a:graphicData>
        </a:graphic>
      </p:graphicFrame>
      <p:sp>
        <p:nvSpPr>
          <p:cNvPr id="12" name="Titre 1">
            <a:extLst>
              <a:ext uri="{FF2B5EF4-FFF2-40B4-BE49-F238E27FC236}">
                <a16:creationId xmlns:a16="http://schemas.microsoft.com/office/drawing/2014/main" id="{051669B6-54C3-D86A-7EC7-0C0501398610}"/>
              </a:ext>
            </a:extLst>
          </p:cNvPr>
          <p:cNvSpPr txBox="1">
            <a:spLocks/>
          </p:cNvSpPr>
          <p:nvPr/>
        </p:nvSpPr>
        <p:spPr>
          <a:xfrm>
            <a:off x="4198254" y="798200"/>
            <a:ext cx="3795492" cy="1028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DZ" sz="6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نتائج العروض </a:t>
            </a:r>
            <a:endParaRPr lang="fr-FR" sz="6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D001E7-CFDA-87D1-D594-0D13DD11E939}"/>
              </a:ext>
            </a:extLst>
          </p:cNvPr>
          <p:cNvSpPr/>
          <p:nvPr/>
        </p:nvSpPr>
        <p:spPr>
          <a:xfrm>
            <a:off x="2095429" y="80983"/>
            <a:ext cx="7587379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DZ" sz="2800" dirty="0">
                <a:ln w="0"/>
                <a:cs typeface="Mohammad Bold Normal" pitchFamily="2" charset="-78"/>
              </a:rPr>
              <a:t>جامعة العربي بن مهيدي أم البواقي </a:t>
            </a:r>
            <a:endParaRPr lang="ar-DZ" sz="2800" b="0" cap="none" spc="0" dirty="0">
              <a:ln w="0"/>
              <a:cs typeface="Mohammad Bold Normal" pitchFamily="2" charset="-78"/>
            </a:endParaRPr>
          </a:p>
          <a:p>
            <a:pPr algn="ctr" rtl="1"/>
            <a:r>
              <a:rPr lang="ar-DZ" sz="2400" dirty="0">
                <a:ln w="0"/>
                <a:cs typeface="Mohammad Bold Normal" pitchFamily="2" charset="-78"/>
              </a:rPr>
              <a:t>خلية متابعة الابتكار  و حاضنات الاعمال الجامعية</a:t>
            </a:r>
            <a:endParaRPr lang="en-US" sz="2400" b="0" cap="none" spc="0" dirty="0">
              <a:ln w="0"/>
              <a:cs typeface="Mohammad Bold Normal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382A3B-C980-5FDE-534E-166D5DBF02BD}"/>
              </a:ext>
            </a:extLst>
          </p:cNvPr>
          <p:cNvSpPr/>
          <p:nvPr/>
        </p:nvSpPr>
        <p:spPr>
          <a:xfrm>
            <a:off x="10739120" y="80984"/>
            <a:ext cx="1452880" cy="1397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6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 descr="Arrière-plan logo">
            <a:extLst>
              <a:ext uri="{FF2B5EF4-FFF2-40B4-BE49-F238E27FC236}">
                <a16:creationId xmlns:a16="http://schemas.microsoft.com/office/drawing/2014/main" id="{DAE98AA7-EEC8-4349-B75F-8C7B0A80C3F3}"/>
              </a:ext>
            </a:extLst>
          </p:cNvPr>
          <p:cNvSpPr/>
          <p:nvPr/>
        </p:nvSpPr>
        <p:spPr>
          <a:xfrm>
            <a:off x="108484" y="4254282"/>
            <a:ext cx="2430801" cy="243080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F587D-8D52-99C3-E626-448195345E4F}"/>
              </a:ext>
            </a:extLst>
          </p:cNvPr>
          <p:cNvSpPr/>
          <p:nvPr/>
        </p:nvSpPr>
        <p:spPr>
          <a:xfrm>
            <a:off x="6398813" y="149334"/>
            <a:ext cx="5598006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DZ" sz="3200" b="0" cap="none" spc="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الجمهورية الجزائرية الديمقراطية الشعبية</a:t>
            </a:r>
          </a:p>
          <a:p>
            <a:pPr algn="ctr" rtl="1"/>
            <a:r>
              <a:rPr lang="ar-DZ" sz="28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وزارة التعليم العالي والبحث العلمي</a:t>
            </a:r>
          </a:p>
          <a:p>
            <a:pPr algn="ctr" rtl="1"/>
            <a:r>
              <a:rPr lang="ar-DZ" sz="28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جامعة العربي بن مهيدي أم البواقي </a:t>
            </a:r>
            <a:endParaRPr lang="ar-DZ" sz="2800" b="0" cap="none" spc="0" dirty="0">
              <a:ln w="0"/>
              <a:gradFill flip="none" rotWithShape="1">
                <a:gsLst>
                  <a:gs pos="0">
                    <a:schemeClr val="bg1"/>
                  </a:gs>
                  <a:gs pos="100000">
                    <a:srgbClr val="01DFEC"/>
                  </a:gs>
                </a:gsLst>
                <a:lin ang="8100000" scaled="1"/>
                <a:tileRect/>
              </a:gradFill>
              <a:cs typeface="Mohammad Bold Normal" pitchFamily="2" charset="-78"/>
            </a:endParaRPr>
          </a:p>
          <a:p>
            <a:pPr algn="ctr" rtl="1"/>
            <a:r>
              <a:rPr lang="ar-DZ" sz="2400" dirty="0">
                <a:ln w="0"/>
                <a:gradFill flip="none" rotWithShape="1">
                  <a:gsLst>
                    <a:gs pos="0">
                      <a:schemeClr val="bg1"/>
                    </a:gs>
                    <a:gs pos="100000">
                      <a:srgbClr val="01DFEC"/>
                    </a:gs>
                  </a:gsLst>
                  <a:lin ang="8100000" scaled="1"/>
                  <a:tileRect/>
                </a:gradFill>
                <a:cs typeface="Mohammad Bold Normal" pitchFamily="2" charset="-78"/>
              </a:rPr>
              <a:t>خلية متابعة الابتكار  و حاضنات الاعمال الجامعية</a:t>
            </a:r>
            <a:endParaRPr lang="en-US" sz="2400" b="0" cap="none" spc="0" dirty="0">
              <a:ln w="0"/>
              <a:gradFill flip="none" rotWithShape="1">
                <a:gsLst>
                  <a:gs pos="0">
                    <a:schemeClr val="bg1"/>
                  </a:gs>
                  <a:gs pos="100000">
                    <a:srgbClr val="01DFEC"/>
                  </a:gs>
                </a:gsLst>
                <a:lin ang="8100000" scaled="1"/>
                <a:tileRect/>
              </a:gradFill>
              <a:cs typeface="Mohammad Bold Normal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3714B1-5A7B-8054-90F7-FBBCCA777699}"/>
              </a:ext>
            </a:extLst>
          </p:cNvPr>
          <p:cNvSpPr/>
          <p:nvPr/>
        </p:nvSpPr>
        <p:spPr>
          <a:xfrm>
            <a:off x="66552" y="0"/>
            <a:ext cx="1624405" cy="15964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08DA20-1107-E516-34EB-66E5B833D6F5}"/>
              </a:ext>
            </a:extLst>
          </p:cNvPr>
          <p:cNvSpPr/>
          <p:nvPr/>
        </p:nvSpPr>
        <p:spPr>
          <a:xfrm>
            <a:off x="8910320" y="2438400"/>
            <a:ext cx="2316480" cy="1815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5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الدورات التكوينية </a:t>
            </a:r>
            <a:endParaRPr lang="fr-FR" sz="5400" dirty="0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70BB810-B267-4332-5BAA-19CD88FDD8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8094" r="28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22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6F9DDD-282A-43E9-BFE4-D33DFFFD07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B97A58-017B-407D-9B26-277921821F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FCFEE3-59F5-490C-AC74-047FF9F6A8F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</TotalTime>
  <Words>533</Words>
  <Application>Microsoft Office PowerPoint</Application>
  <PresentationFormat>Grand écran</PresentationFormat>
  <Paragraphs>135</Paragraphs>
  <Slides>24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Arabic Typesetting</vt:lpstr>
      <vt:lpstr>Arial</vt:lpstr>
      <vt:lpstr>Calibri</vt:lpstr>
      <vt:lpstr>Calibri Light</vt:lpstr>
      <vt:lpstr>inherit</vt:lpstr>
      <vt:lpstr>Segoe UI Historic</vt:lpstr>
      <vt:lpstr>Wingdings</vt:lpstr>
      <vt:lpstr>Thème Office</vt:lpstr>
      <vt:lpstr>حصيلة رقم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نتائج العروض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شكرا لكم على  كرم الاصغاء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PAGE DE GARDE DE LA PRÉSENTATION</dc:title>
  <dc:creator>toufik MAZOUZ</dc:creator>
  <cp:lastModifiedBy>toufik MAZOUZ</cp:lastModifiedBy>
  <cp:revision>27</cp:revision>
  <dcterms:created xsi:type="dcterms:W3CDTF">2023-04-16T20:12:55Z</dcterms:created>
  <dcterms:modified xsi:type="dcterms:W3CDTF">2023-06-05T22:03:47Z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