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256" r:id="rId2"/>
    <p:sldId id="321" r:id="rId3"/>
    <p:sldId id="259" r:id="rId4"/>
    <p:sldId id="260" r:id="rId5"/>
    <p:sldId id="261" r:id="rId6"/>
    <p:sldId id="262" r:id="rId7"/>
    <p:sldId id="264" r:id="rId8"/>
    <p:sldId id="315" r:id="rId9"/>
    <p:sldId id="316" r:id="rId10"/>
    <p:sldId id="317" r:id="rId11"/>
    <p:sldId id="265" r:id="rId12"/>
    <p:sldId id="318" r:id="rId13"/>
    <p:sldId id="319" r:id="rId14"/>
    <p:sldId id="320" r:id="rId15"/>
  </p:sldIdLst>
  <p:sldSz cx="9144000" cy="5143500" type="screen16x9"/>
  <p:notesSz cx="6858000" cy="9144000"/>
  <p:embeddedFontLst>
    <p:embeddedFont>
      <p:font typeface="Francois One" panose="020B0604020202020204" charset="0"/>
      <p:regular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Anaheim" panose="020B0604020202020204" charset="0"/>
      <p:regular r:id="rId26"/>
    </p:embeddedFont>
    <p:embeddedFont>
      <p:font typeface="Michroma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BA2D96-092D-48C7-8A14-00A17AF3F609}">
  <a:tblStyle styleId="{37BA2D96-092D-48C7-8A14-00A17AF3F6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7710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ad82945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ad82945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1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68118eec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68118eec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3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68118eec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68118eec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826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68118eec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68118eec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087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68118eec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68118eec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5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ad8051de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ad8051de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1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b651d8e4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cb651d8e4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36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b139ba88a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fb139ba88a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4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ad8051de1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ad8051de1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17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b139ba8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fb139ba8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19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b139ba8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fb139ba8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885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b139ba8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fb139ba8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538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b139ba8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fb139ba8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71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901638"/>
            <a:ext cx="4792200" cy="2870400"/>
          </a:xfrm>
          <a:prstGeom prst="rect">
            <a:avLst/>
          </a:prstGeom>
          <a:effectLst>
            <a:outerShdw blurRad="157163" dist="66675" dir="5400000" algn="bl" rotWithShape="0">
              <a:srgbClr val="000000">
                <a:alpha val="3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925750"/>
            <a:ext cx="47922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059597" y="1824350"/>
            <a:ext cx="4656300" cy="658200"/>
          </a:xfrm>
          <a:prstGeom prst="rect">
            <a:avLst/>
          </a:prstGeom>
          <a:effectLst>
            <a:outerShdw blurRad="157163" dist="76200" dir="5400000" algn="bl" rotWithShape="0">
              <a:srgbClr val="000000">
                <a:alpha val="37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059597" y="2519963"/>
            <a:ext cx="30099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582891" y="2071100"/>
            <a:ext cx="887100" cy="1001400"/>
          </a:xfrm>
          <a:prstGeom prst="rect">
            <a:avLst/>
          </a:prstGeom>
          <a:effectLst>
            <a:outerShdw blurRad="200025" dist="114300" dir="318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Font typeface="Francois One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Francois One"/>
              <a:buNone/>
              <a:defRPr sz="50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Francois One"/>
              <a:buNone/>
              <a:defRPr sz="50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Francois One"/>
              <a:buNone/>
              <a:defRPr sz="50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Francois One"/>
              <a:buNone/>
              <a:defRPr sz="50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Francois One"/>
              <a:buNone/>
              <a:defRPr sz="50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Francois One"/>
              <a:buNone/>
              <a:defRPr sz="50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Francois One"/>
              <a:buNone/>
              <a:defRPr sz="50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Francois One"/>
              <a:buNone/>
              <a:defRPr sz="50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r>
              <a:t>xx%</a:t>
            </a:r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20000" y="1971212"/>
            <a:ext cx="4265400" cy="20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1045938"/>
            <a:ext cx="4265400" cy="880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1400"/>
              </a:spcBef>
              <a:spcAft>
                <a:spcPts val="0"/>
              </a:spcAft>
              <a:buSzPts val="3000"/>
              <a:buFont typeface="Francois One"/>
              <a:buNone/>
              <a:defRPr sz="2500" b="1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ancois One"/>
              <a:buNone/>
              <a:defRPr sz="30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ancois One"/>
              <a:buNone/>
              <a:defRPr sz="30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ancois One"/>
              <a:buNone/>
              <a:defRPr sz="30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ancois One"/>
              <a:buNone/>
              <a:defRPr sz="30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ancois One"/>
              <a:buNone/>
              <a:defRPr sz="30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ancois One"/>
              <a:buNone/>
              <a:defRPr sz="30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ancois One"/>
              <a:buNone/>
              <a:defRPr sz="30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ancois One"/>
              <a:buNone/>
              <a:defRPr sz="30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 l="21920" t="-1432" r="55495" b="1262"/>
          <a:stretch/>
        </p:blipFill>
        <p:spPr>
          <a:xfrm flipH="1">
            <a:off x="-5" y="0"/>
            <a:ext cx="20650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 flipH="1">
            <a:off x="720000" y="1605025"/>
            <a:ext cx="3462600" cy="840600"/>
          </a:xfrm>
          <a:prstGeom prst="rect">
            <a:avLst/>
          </a:prstGeom>
          <a:effectLst>
            <a:outerShdw blurRad="157163" dist="76200" dir="5400000" algn="bl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5000" b="1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 flipH="1">
            <a:off x="720000" y="2498375"/>
            <a:ext cx="34626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l="-1240" t="16660" r="1240" b="-16660"/>
          <a:stretch/>
        </p:blipFill>
        <p:spPr>
          <a:xfrm flipH="1"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376600" y="3202668"/>
            <a:ext cx="43908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2376600" y="1768920"/>
            <a:ext cx="4390800" cy="13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2">
            <a:alphaModFix/>
          </a:blip>
          <a:srcRect l="-9340" t="12570" r="9340" b="-12570"/>
          <a:stretch/>
        </p:blipFill>
        <p:spPr>
          <a:xfrm rot="10800000" flipH="1"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 rotWithShape="1">
          <a:blip r:embed="rId2">
            <a:alphaModFix/>
          </a:blip>
          <a:srcRect l="11880" r="-11879"/>
          <a:stretch/>
        </p:blipFill>
        <p:spPr>
          <a:xfrm flipH="1"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2281050" y="1587288"/>
            <a:ext cx="4581900" cy="723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1"/>
          </p:nvPr>
        </p:nvSpPr>
        <p:spPr>
          <a:xfrm>
            <a:off x="2281050" y="2311213"/>
            <a:ext cx="4581900" cy="12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1"/>
          <p:cNvPicPr preferRelativeResize="0"/>
          <p:nvPr/>
        </p:nvPicPr>
        <p:blipFill rotWithShape="1">
          <a:blip r:embed="rId2">
            <a:alphaModFix/>
          </a:blip>
          <a:srcRect l="21920" t="-39570" r="-21920" b="39570"/>
          <a:stretch/>
        </p:blipFill>
        <p:spPr>
          <a:xfrm rot="10800000"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9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 rotWithShape="1">
          <a:blip r:embed="rId2">
            <a:alphaModFix/>
          </a:blip>
          <a:srcRect l="11880" r="-11879"/>
          <a:stretch/>
        </p:blipFill>
        <p:spPr>
          <a:xfrm flipH="1"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ichroma"/>
              <a:buNone/>
              <a:defRPr sz="2500" b="1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ichroma"/>
              <a:buNone/>
              <a:defRPr sz="2500" b="1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ichroma"/>
              <a:buNone/>
              <a:defRPr sz="2500" b="1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ichroma"/>
              <a:buNone/>
              <a:defRPr sz="2500" b="1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ichroma"/>
              <a:buNone/>
              <a:defRPr sz="2500" b="1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ichroma"/>
              <a:buNone/>
              <a:defRPr sz="2500" b="1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ichroma"/>
              <a:buNone/>
              <a:defRPr sz="2500" b="1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ichroma"/>
              <a:buNone/>
              <a:defRPr sz="2500" b="1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ichroma"/>
              <a:buNone/>
              <a:defRPr sz="2500" b="1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0" r:id="rId6"/>
    <p:sldLayoutId id="2147483669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486" y="1689137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6361" y="299412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8"/>
          <p:cNvPicPr preferRelativeResize="0"/>
          <p:nvPr/>
        </p:nvPicPr>
        <p:blipFill rotWithShape="1">
          <a:blip r:embed="rId5">
            <a:alphaModFix/>
          </a:blip>
          <a:srcRect b="30834"/>
          <a:stretch/>
        </p:blipFill>
        <p:spPr>
          <a:xfrm>
            <a:off x="7197125" y="1981750"/>
            <a:ext cx="1159249" cy="8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3011" y="391587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8"/>
          <p:cNvPicPr preferRelativeResize="0"/>
          <p:nvPr/>
        </p:nvPicPr>
        <p:blipFill rotWithShape="1">
          <a:blip r:embed="rId7">
            <a:alphaModFix/>
          </a:blip>
          <a:srcRect t="12796" b="12804"/>
          <a:stretch/>
        </p:blipFill>
        <p:spPr>
          <a:xfrm>
            <a:off x="7729325" y="3406188"/>
            <a:ext cx="1011000" cy="8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/>
          <a:srcRect b="5340"/>
          <a:stretch/>
        </p:blipFill>
        <p:spPr>
          <a:xfrm>
            <a:off x="4168437" y="0"/>
            <a:ext cx="4150313" cy="226449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206" name="Google Shape;206;p38"/>
          <p:cNvSpPr txBox="1">
            <a:spLocks noGrp="1"/>
          </p:cNvSpPr>
          <p:nvPr>
            <p:ph type="ctrTitle"/>
          </p:nvPr>
        </p:nvSpPr>
        <p:spPr>
          <a:xfrm>
            <a:off x="536217" y="1689137"/>
            <a:ext cx="7636375" cy="30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Master Sysèmes  Réseaux </a:t>
            </a:r>
            <a:r>
              <a:rPr lang="en" dirty="0"/>
              <a:t>et </a:t>
            </a:r>
            <a:r>
              <a:rPr lang="en" dirty="0" smtClean="0"/>
              <a:t>Télécommunications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32" y="0"/>
            <a:ext cx="3495491" cy="2075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>
            <a:spLocks noGrp="1"/>
          </p:cNvSpPr>
          <p:nvPr>
            <p:ph type="title"/>
          </p:nvPr>
        </p:nvSpPr>
        <p:spPr>
          <a:xfrm>
            <a:off x="-603082" y="668004"/>
            <a:ext cx="439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SEMESTRE 4</a:t>
            </a:r>
            <a:endParaRPr dirty="0"/>
          </a:p>
        </p:txBody>
      </p:sp>
      <p:sp>
        <p:nvSpPr>
          <p:cNvPr id="325" name="Google Shape;325;p46"/>
          <p:cNvSpPr txBox="1"/>
          <p:nvPr/>
        </p:nvSpPr>
        <p:spPr>
          <a:xfrm>
            <a:off x="4363500" y="1368132"/>
            <a:ext cx="417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rPr>
              <a:t>“</a:t>
            </a:r>
            <a:endParaRPr sz="5000"/>
          </a:p>
        </p:txBody>
      </p:sp>
      <p:pic>
        <p:nvPicPr>
          <p:cNvPr id="326" name="Google Shape;32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100000" flipH="1">
            <a:off x="7473280" y="3658612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512128" y="225106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6"/>
          <p:cNvPicPr preferRelativeResize="0"/>
          <p:nvPr/>
        </p:nvPicPr>
        <p:blipFill rotWithShape="1">
          <a:blip r:embed="rId5">
            <a:alphaModFix/>
          </a:blip>
          <a:srcRect t="12796" b="12804"/>
          <a:stretch/>
        </p:blipFill>
        <p:spPr>
          <a:xfrm flipH="1">
            <a:off x="7572145" y="2220063"/>
            <a:ext cx="1011000" cy="8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6"/>
          <p:cNvPicPr preferRelativeResize="0"/>
          <p:nvPr/>
        </p:nvPicPr>
        <p:blipFill rotWithShape="1">
          <a:blip r:embed="rId6">
            <a:alphaModFix/>
          </a:blip>
          <a:srcRect l="25906" t="17502" r="31484" b="17502"/>
          <a:stretch/>
        </p:blipFill>
        <p:spPr>
          <a:xfrm flipH="1">
            <a:off x="705620" y="3879300"/>
            <a:ext cx="1066600" cy="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/>
          <a:srcRect l="38140" t="57813" r="24528" b="26610"/>
          <a:stretch/>
        </p:blipFill>
        <p:spPr>
          <a:xfrm>
            <a:off x="583832" y="1266768"/>
            <a:ext cx="7836268" cy="18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/>
          <p:nvPr/>
        </p:nvSpPr>
        <p:spPr>
          <a:xfrm flipH="1">
            <a:off x="353695" y="1921613"/>
            <a:ext cx="1196700" cy="11967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title"/>
          </p:nvPr>
        </p:nvSpPr>
        <p:spPr>
          <a:xfrm>
            <a:off x="813892" y="996681"/>
            <a:ext cx="8106824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 smtClean="0"/>
              <a:t>STAGE ET PROJETS TUTORES</a:t>
            </a:r>
            <a:endParaRPr sz="3600" dirty="0"/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488286" flipH="1">
            <a:off x="7473280" y="3658612"/>
            <a:ext cx="1010978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7"/>
          <p:cNvPicPr preferRelativeResize="0"/>
          <p:nvPr/>
        </p:nvPicPr>
        <p:blipFill rotWithShape="1">
          <a:blip r:embed="rId4">
            <a:alphaModFix/>
          </a:blip>
          <a:srcRect t="12796" b="12804"/>
          <a:stretch/>
        </p:blipFill>
        <p:spPr>
          <a:xfrm flipH="1">
            <a:off x="539395" y="4002538"/>
            <a:ext cx="1011000" cy="8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7"/>
          <p:cNvPicPr preferRelativeResize="0"/>
          <p:nvPr/>
        </p:nvPicPr>
        <p:blipFill rotWithShape="1">
          <a:blip r:embed="rId5">
            <a:alphaModFix/>
          </a:blip>
          <a:srcRect l="25906" t="17502" r="31484" b="17502"/>
          <a:stretch/>
        </p:blipFill>
        <p:spPr>
          <a:xfrm flipH="1">
            <a:off x="3084145" y="3710100"/>
            <a:ext cx="1066600" cy="7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5045" y="1967025"/>
            <a:ext cx="4145330" cy="27585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/>
          <p:nvPr/>
        </p:nvSpPr>
        <p:spPr>
          <a:xfrm flipH="1">
            <a:off x="353695" y="1921613"/>
            <a:ext cx="1196700" cy="11967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title"/>
          </p:nvPr>
        </p:nvSpPr>
        <p:spPr>
          <a:xfrm>
            <a:off x="813892" y="996681"/>
            <a:ext cx="8106824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 smtClean="0"/>
              <a:t>STAGE</a:t>
            </a:r>
            <a:endParaRPr sz="3600" dirty="0"/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488286" flipH="1">
            <a:off x="7473280" y="3658612"/>
            <a:ext cx="1010978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7"/>
          <p:cNvPicPr preferRelativeResize="0"/>
          <p:nvPr/>
        </p:nvPicPr>
        <p:blipFill rotWithShape="1">
          <a:blip r:embed="rId4">
            <a:alphaModFix/>
          </a:blip>
          <a:srcRect t="12796" b="12804"/>
          <a:stretch/>
        </p:blipFill>
        <p:spPr>
          <a:xfrm flipH="1">
            <a:off x="539395" y="4002538"/>
            <a:ext cx="1011000" cy="8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7"/>
          <p:cNvPicPr preferRelativeResize="0"/>
          <p:nvPr/>
        </p:nvPicPr>
        <p:blipFill rotWithShape="1">
          <a:blip r:embed="rId5">
            <a:alphaModFix/>
          </a:blip>
          <a:srcRect l="25906" t="17502" r="31484" b="17502"/>
          <a:stretch/>
        </p:blipFill>
        <p:spPr>
          <a:xfrm flipH="1">
            <a:off x="3084145" y="3710100"/>
            <a:ext cx="1066600" cy="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7"/>
          <p:cNvSpPr txBox="1">
            <a:spLocks noGrp="1"/>
          </p:cNvSpPr>
          <p:nvPr>
            <p:ph type="subTitle" idx="1"/>
          </p:nvPr>
        </p:nvSpPr>
        <p:spPr>
          <a:xfrm>
            <a:off x="1424764" y="2029509"/>
            <a:ext cx="6900529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/>
            <a:r>
              <a:rPr lang="fr-FR" dirty="0" smtClean="0"/>
              <a:t>Le </a:t>
            </a:r>
            <a:r>
              <a:rPr lang="fr-FR" dirty="0"/>
              <a:t>stage permet la connaissance active du monde professionnel et une mise en pratique contextualisée. Il concrétise l’apprentissage d’une méthodologie et favorise l’exercice de l’autonomie dans un environnement professionnel </a:t>
            </a:r>
            <a:r>
              <a:rPr lang="fr-FR" dirty="0" smtClean="0"/>
              <a:t>dans le milieu industriel et des entreprises  de service.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5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/>
          <p:nvPr/>
        </p:nvSpPr>
        <p:spPr>
          <a:xfrm flipH="1">
            <a:off x="353695" y="1921613"/>
            <a:ext cx="1196700" cy="11967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title"/>
          </p:nvPr>
        </p:nvSpPr>
        <p:spPr>
          <a:xfrm>
            <a:off x="813892" y="996681"/>
            <a:ext cx="8106824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 smtClean="0"/>
              <a:t>PROJETS TUTORES</a:t>
            </a:r>
            <a:endParaRPr sz="3600" dirty="0"/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488286" flipH="1">
            <a:off x="7473280" y="3658612"/>
            <a:ext cx="1010978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7"/>
          <p:cNvPicPr preferRelativeResize="0"/>
          <p:nvPr/>
        </p:nvPicPr>
        <p:blipFill rotWithShape="1">
          <a:blip r:embed="rId4">
            <a:alphaModFix/>
          </a:blip>
          <a:srcRect t="12796" b="12804"/>
          <a:stretch/>
        </p:blipFill>
        <p:spPr>
          <a:xfrm flipH="1">
            <a:off x="539395" y="4002538"/>
            <a:ext cx="1011000" cy="8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7"/>
          <p:cNvPicPr preferRelativeResize="0"/>
          <p:nvPr/>
        </p:nvPicPr>
        <p:blipFill rotWithShape="1">
          <a:blip r:embed="rId5">
            <a:alphaModFix/>
          </a:blip>
          <a:srcRect l="25906" t="17502" r="31484" b="17502"/>
          <a:stretch/>
        </p:blipFill>
        <p:spPr>
          <a:xfrm flipH="1">
            <a:off x="3084145" y="3710100"/>
            <a:ext cx="1066600" cy="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7"/>
          <p:cNvSpPr txBox="1">
            <a:spLocks noGrp="1"/>
          </p:cNvSpPr>
          <p:nvPr>
            <p:ph type="subTitle" idx="1"/>
          </p:nvPr>
        </p:nvSpPr>
        <p:spPr>
          <a:xfrm>
            <a:off x="1424764" y="2029509"/>
            <a:ext cx="6900529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fr-FR" dirty="0" smtClean="0"/>
              <a:t>Les projets </a:t>
            </a:r>
            <a:r>
              <a:rPr lang="fr-FR" dirty="0" err="1" smtClean="0"/>
              <a:t>tutorés</a:t>
            </a:r>
            <a:r>
              <a:rPr lang="fr-FR" dirty="0" smtClean="0"/>
              <a:t> so</a:t>
            </a:r>
            <a:r>
              <a:rPr lang="fr-FR" dirty="0"/>
              <a:t>n</a:t>
            </a:r>
            <a:r>
              <a:rPr lang="fr-FR" dirty="0" smtClean="0"/>
              <a:t>t </a:t>
            </a:r>
            <a:r>
              <a:rPr lang="fr-FR" dirty="0"/>
              <a:t>é</a:t>
            </a:r>
            <a:r>
              <a:rPr lang="fr-FR" dirty="0" smtClean="0"/>
              <a:t>talés </a:t>
            </a:r>
            <a:r>
              <a:rPr lang="fr-FR" dirty="0"/>
              <a:t>sur les semestres S2, S3 et </a:t>
            </a:r>
            <a:r>
              <a:rPr lang="fr-FR" dirty="0" smtClean="0"/>
              <a:t>S4, </a:t>
            </a:r>
            <a:r>
              <a:rPr lang="fr-FR" dirty="0"/>
              <a:t>d’une durée totale de </a:t>
            </a:r>
            <a:r>
              <a:rPr lang="fr-FR" dirty="0" smtClean="0"/>
              <a:t>420 heures, </a:t>
            </a:r>
            <a:r>
              <a:rPr lang="fr-FR" dirty="0"/>
              <a:t>permet aux étudiants d’expérimenter une situation d'autonomie en activité professionnelle. Selon les choix de mise en </a:t>
            </a:r>
            <a:r>
              <a:rPr lang="fr-FR" dirty="0" err="1"/>
              <a:t>oeuvre</a:t>
            </a:r>
            <a:r>
              <a:rPr lang="fr-FR" dirty="0"/>
              <a:t> par </a:t>
            </a:r>
            <a:r>
              <a:rPr lang="fr-FR" dirty="0" smtClean="0"/>
              <a:t>le département réseaux et télécommunicatio</a:t>
            </a:r>
            <a:r>
              <a:rPr lang="fr-FR" dirty="0"/>
              <a:t>n</a:t>
            </a:r>
            <a:r>
              <a:rPr lang="fr-FR" dirty="0" smtClean="0"/>
              <a:t>, </a:t>
            </a:r>
            <a:r>
              <a:rPr lang="fr-FR" dirty="0"/>
              <a:t>le volume peut se décliner en un </a:t>
            </a:r>
            <a:r>
              <a:rPr lang="fr-FR" b="1" dirty="0"/>
              <a:t>projet unique </a:t>
            </a:r>
            <a:r>
              <a:rPr lang="fr-FR" dirty="0"/>
              <a:t>ou en </a:t>
            </a:r>
            <a:r>
              <a:rPr lang="fr-FR" b="1" dirty="0"/>
              <a:t>plusieurs projets </a:t>
            </a:r>
            <a:r>
              <a:rPr lang="fr-FR" b="1" dirty="0" err="1"/>
              <a:t>tutorés</a:t>
            </a:r>
            <a:r>
              <a:rPr lang="fr-FR" dirty="0"/>
              <a:t> : un par </a:t>
            </a:r>
            <a:r>
              <a:rPr lang="fr-FR" b="1" dirty="0"/>
              <a:t>année</a:t>
            </a:r>
            <a:r>
              <a:rPr lang="fr-FR" dirty="0"/>
              <a:t> ou un par </a:t>
            </a:r>
            <a:r>
              <a:rPr lang="fr-FR" b="1" dirty="0"/>
              <a:t>semestre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69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9701" t="38981" r="40307" b="39898"/>
          <a:stretch/>
        </p:blipFill>
        <p:spPr>
          <a:xfrm>
            <a:off x="154148" y="511087"/>
            <a:ext cx="2231231" cy="1325216"/>
          </a:xfrm>
          <a:prstGeom prst="rect">
            <a:avLst/>
          </a:prstGeom>
        </p:spPr>
      </p:pic>
      <p:sp>
        <p:nvSpPr>
          <p:cNvPr id="335" name="Google Shape;335;p47"/>
          <p:cNvSpPr/>
          <p:nvPr/>
        </p:nvSpPr>
        <p:spPr>
          <a:xfrm flipH="1">
            <a:off x="353695" y="1921613"/>
            <a:ext cx="1196700" cy="11967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488286" flipH="1">
            <a:off x="7473280" y="3658612"/>
            <a:ext cx="1010978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7"/>
          <p:cNvPicPr preferRelativeResize="0"/>
          <p:nvPr/>
        </p:nvPicPr>
        <p:blipFill rotWithShape="1">
          <a:blip r:embed="rId5">
            <a:alphaModFix/>
          </a:blip>
          <a:srcRect t="12796" b="12804"/>
          <a:stretch/>
        </p:blipFill>
        <p:spPr>
          <a:xfrm flipH="1">
            <a:off x="539395" y="4002538"/>
            <a:ext cx="1011000" cy="8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7"/>
          <p:cNvPicPr preferRelativeResize="0"/>
          <p:nvPr/>
        </p:nvPicPr>
        <p:blipFill rotWithShape="1">
          <a:blip r:embed="rId6">
            <a:alphaModFix/>
          </a:blip>
          <a:srcRect l="25906" t="17502" r="31484" b="17502"/>
          <a:stretch/>
        </p:blipFill>
        <p:spPr>
          <a:xfrm flipH="1">
            <a:off x="3084145" y="3710100"/>
            <a:ext cx="1066600" cy="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345224" y="557499"/>
            <a:ext cx="7874236" cy="1066800"/>
          </a:xfrm>
        </p:spPr>
        <p:txBody>
          <a:bodyPr rtlCol="0"/>
          <a:lstStyle/>
          <a:p>
            <a:pPr rtl="0"/>
            <a:r>
              <a:rPr lang="fr-FR" dirty="0" smtClean="0"/>
              <a:t>Contact</a:t>
            </a:r>
            <a:endParaRPr lang="fr-FR" dirty="0"/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>
          <a:xfrm>
            <a:off x="0" y="2054559"/>
            <a:ext cx="9350187" cy="434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2000" b="0" i="0" u="none" strike="noStrike" cap="non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fr-FR" sz="1600" dirty="0" smtClean="0"/>
              <a:t>Chef département: Dr. BOUCHOUAREB Rachida, 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email: </a:t>
            </a:r>
            <a:r>
              <a:rPr lang="fr-FR" sz="1600" b="1" dirty="0" smtClean="0">
                <a:solidFill>
                  <a:srgbClr val="92D050"/>
                </a:solidFill>
              </a:rPr>
              <a:t>rachidabouchouareb@gmail.com</a:t>
            </a:r>
          </a:p>
          <a:p>
            <a:r>
              <a:rPr lang="fr-FR" sz="1600" i="1" dirty="0" smtClean="0"/>
              <a:t>Responsable</a:t>
            </a:r>
            <a:r>
              <a:rPr lang="fr-FR" sz="1600" dirty="0" smtClean="0"/>
              <a:t> de l'</a:t>
            </a:r>
            <a:r>
              <a:rPr lang="fr-FR" sz="1600" i="1" dirty="0" smtClean="0"/>
              <a:t>équipe</a:t>
            </a:r>
            <a:r>
              <a:rPr lang="fr-FR" sz="1600" dirty="0" smtClean="0"/>
              <a:t> de la </a:t>
            </a:r>
            <a:r>
              <a:rPr lang="fr-FR" sz="1600" i="1" dirty="0" smtClean="0"/>
              <a:t>filière de formation: Mr. MERAZGA Ammar, </a:t>
            </a:r>
          </a:p>
          <a:p>
            <a:r>
              <a:rPr lang="fr-FR" sz="1600" i="1" dirty="0" smtClean="0"/>
              <a:t>	email</a:t>
            </a:r>
            <a:r>
              <a:rPr lang="fr-FR" sz="1600" b="1" dirty="0">
                <a:solidFill>
                  <a:srgbClr val="92D050"/>
                </a:solidFill>
              </a:rPr>
              <a:t>: </a:t>
            </a:r>
            <a:r>
              <a:rPr lang="fr-FR" sz="1600" b="1" dirty="0" err="1" smtClean="0">
                <a:solidFill>
                  <a:srgbClr val="92D050"/>
                </a:solidFill>
              </a:rPr>
              <a:t>merazga,ammar@gmail.com</a:t>
            </a:r>
            <a:endParaRPr lang="fr-FR" sz="1600" b="1" dirty="0">
              <a:solidFill>
                <a:srgbClr val="92D050"/>
              </a:solidFill>
            </a:endParaRPr>
          </a:p>
          <a:p>
            <a:r>
              <a:rPr lang="fr-FR" sz="1600" dirty="0" smtClean="0"/>
              <a:t>Responsable de l’équipe de spécialité: Dr. MOULAHCENE </a:t>
            </a:r>
            <a:r>
              <a:rPr lang="fr-FR" sz="1600" dirty="0" err="1" smtClean="0"/>
              <a:t>Fateh</a:t>
            </a:r>
            <a:r>
              <a:rPr lang="fr-FR" sz="1600" dirty="0" smtClean="0"/>
              <a:t>, </a:t>
            </a:r>
          </a:p>
          <a:p>
            <a:r>
              <a:rPr lang="fr-FR" sz="1600" dirty="0" smtClean="0"/>
              <a:t>	email: </a:t>
            </a:r>
            <a:r>
              <a:rPr lang="fr-FR" sz="1600" b="1" dirty="0" err="1">
                <a:solidFill>
                  <a:srgbClr val="92D050"/>
                </a:solidFill>
              </a:rPr>
              <a:t>moulahcene,fateh@yahoo.fr</a:t>
            </a:r>
            <a:r>
              <a:rPr lang="fr-FR" sz="1600" b="1" dirty="0">
                <a:solidFill>
                  <a:srgbClr val="92D050"/>
                </a:solidFill>
              </a:rPr>
              <a:t> </a:t>
            </a:r>
            <a:endParaRPr lang="fr-FR" sz="1600" b="1" dirty="0" smtClean="0">
              <a:solidFill>
                <a:srgbClr val="92D050"/>
              </a:solidFill>
            </a:endParaRPr>
          </a:p>
          <a:p>
            <a:endParaRPr lang="fr-FR" sz="1600" b="1" dirty="0" smtClean="0">
              <a:solidFill>
                <a:srgbClr val="92D050"/>
              </a:solidFill>
            </a:endParaRPr>
          </a:p>
          <a:p>
            <a:r>
              <a:rPr lang="fr-FR" sz="1600" dirty="0" smtClean="0"/>
              <a:t>Adresse: Institut des Sciences et des Techniques Appliquées, AIN MLILA</a:t>
            </a:r>
          </a:p>
          <a:p>
            <a:pPr marL="109728" indent="0"/>
            <a:r>
              <a:rPr lang="fr-FR" sz="1600" dirty="0" smtClean="0"/>
              <a:t>Université Larbi Ben M’</a:t>
            </a:r>
            <a:r>
              <a:rPr lang="fr-FR" sz="1600" dirty="0" err="1" smtClean="0"/>
              <a:t>hidi</a:t>
            </a:r>
            <a:r>
              <a:rPr lang="fr-FR" sz="1600" dirty="0" smtClean="0"/>
              <a:t>, route de Constantine BP 04000 Oum El </a:t>
            </a:r>
            <a:r>
              <a:rPr lang="fr-FR" sz="1600" dirty="0" err="1" smtClean="0"/>
              <a:t>Bouaghi</a:t>
            </a:r>
            <a:endParaRPr lang="fr-FR" sz="1600" dirty="0" smtClean="0"/>
          </a:p>
          <a:p>
            <a:pPr marL="109728" indent="0"/>
            <a:endParaRPr lang="fr-FR" sz="1600" b="1" dirty="0" smtClean="0"/>
          </a:p>
          <a:p>
            <a:pPr marL="109728" indent="0"/>
            <a:r>
              <a:rPr lang="fr-FR" sz="1600" b="1" dirty="0" smtClean="0"/>
              <a:t>Site web: http://www.univ-oeb.dz/it/departement-rt/</a:t>
            </a:r>
            <a:endParaRPr lang="fr-FR" sz="1600" dirty="0" smtClean="0"/>
          </a:p>
          <a:p>
            <a:pPr marL="109728" indent="0"/>
            <a:endParaRPr lang="fr-FR" sz="1600" dirty="0" smtClean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579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394"/>
            <a:ext cx="6335485" cy="475161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4109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>
            <a:spLocks noGrp="1"/>
          </p:cNvSpPr>
          <p:nvPr>
            <p:ph type="title"/>
          </p:nvPr>
        </p:nvSpPr>
        <p:spPr>
          <a:xfrm>
            <a:off x="1823940" y="761458"/>
            <a:ext cx="8187432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Master SRT?</a:t>
            </a:r>
            <a:endParaRPr dirty="0"/>
          </a:p>
        </p:txBody>
      </p:sp>
      <p:sp>
        <p:nvSpPr>
          <p:cNvPr id="253" name="Google Shape;253;p41"/>
          <p:cNvSpPr txBox="1">
            <a:spLocks noGrp="1"/>
          </p:cNvSpPr>
          <p:nvPr>
            <p:ph type="subTitle" idx="1"/>
          </p:nvPr>
        </p:nvSpPr>
        <p:spPr>
          <a:xfrm>
            <a:off x="2870432" y="1714912"/>
            <a:ext cx="5364393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SzPts val="1100"/>
            </a:pPr>
            <a:r>
              <a:rPr lang="fr-FR" dirty="0" smtClean="0"/>
              <a:t>C’est une master :</a:t>
            </a:r>
          </a:p>
          <a:p>
            <a:pPr marL="342900" lvl="0" indent="-342900">
              <a:spcAft>
                <a:spcPts val="1600"/>
              </a:spcAft>
              <a:buSzPts val="1100"/>
              <a:buFont typeface="Wingdings" panose="05000000000000000000" pitchFamily="2" charset="2"/>
              <a:buChar char="q"/>
            </a:pPr>
            <a:r>
              <a:rPr lang="fr-FR" dirty="0" smtClean="0"/>
              <a:t>à finalité </a:t>
            </a:r>
            <a:r>
              <a:rPr lang="fr-FR" dirty="0"/>
              <a:t>professionnelle dans </a:t>
            </a:r>
            <a:r>
              <a:rPr lang="fr-FR" dirty="0" smtClean="0"/>
              <a:t>le domaine </a:t>
            </a:r>
            <a:r>
              <a:rPr lang="fr-FR" b="1" dirty="0" smtClean="0"/>
              <a:t>télécommunications.</a:t>
            </a:r>
          </a:p>
          <a:p>
            <a:pPr marL="342900" lvl="0" indent="-342900">
              <a:spcAft>
                <a:spcPts val="1600"/>
              </a:spcAft>
              <a:buSzPts val="1100"/>
              <a:buFont typeface="Wingdings" panose="05000000000000000000" pitchFamily="2" charset="2"/>
              <a:buChar char="q"/>
            </a:pPr>
            <a:r>
              <a:rPr lang="fr-FR" dirty="0" smtClean="0"/>
              <a:t>une </a:t>
            </a:r>
            <a:r>
              <a:rPr lang="fr-FR" dirty="0"/>
              <a:t>continuité de la licence Réseaux et </a:t>
            </a:r>
            <a:r>
              <a:rPr lang="fr-FR" dirty="0" smtClean="0"/>
              <a:t>Télécommunication.</a:t>
            </a:r>
          </a:p>
          <a:p>
            <a:pPr marL="342900" lvl="0" indent="-342900">
              <a:spcAft>
                <a:spcPts val="1600"/>
              </a:spcAft>
              <a:buSzPts val="1100"/>
              <a:buFont typeface="Wingdings" panose="05000000000000000000" pitchFamily="2" charset="2"/>
              <a:buChar char="q"/>
            </a:pPr>
            <a:r>
              <a:rPr lang="fr-FR" dirty="0"/>
              <a:t>Vise à former des spécialiste </a:t>
            </a:r>
            <a:r>
              <a:rPr lang="fr-FR" dirty="0" smtClean="0"/>
              <a:t>en systèmes réseaux et  Télécommunications.</a:t>
            </a:r>
            <a:endParaRPr dirty="0"/>
          </a:p>
        </p:txBody>
      </p:sp>
      <p:pic>
        <p:nvPicPr>
          <p:cNvPr id="255" name="Google Shape;25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00000">
            <a:off x="556911" y="3658612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961" y="540737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011" y="391587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1"/>
          <p:cNvPicPr preferRelativeResize="0"/>
          <p:nvPr/>
        </p:nvPicPr>
        <p:blipFill rotWithShape="1">
          <a:blip r:embed="rId6">
            <a:alphaModFix/>
          </a:blip>
          <a:srcRect t="12796" b="12804"/>
          <a:stretch/>
        </p:blipFill>
        <p:spPr>
          <a:xfrm>
            <a:off x="7729325" y="3406188"/>
            <a:ext cx="1011000" cy="8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1"/>
          <p:cNvPicPr preferRelativeResize="0"/>
          <p:nvPr/>
        </p:nvPicPr>
        <p:blipFill rotWithShape="1">
          <a:blip r:embed="rId7">
            <a:alphaModFix/>
          </a:blip>
          <a:srcRect l="25906" t="17502" r="31484" b="17502"/>
          <a:stretch/>
        </p:blipFill>
        <p:spPr>
          <a:xfrm>
            <a:off x="7168225" y="4344350"/>
            <a:ext cx="1066600" cy="799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e 1"/>
          <p:cNvGrpSpPr/>
          <p:nvPr/>
        </p:nvGrpSpPr>
        <p:grpSpPr>
          <a:xfrm>
            <a:off x="1318450" y="1640379"/>
            <a:ext cx="1251336" cy="1871575"/>
            <a:chOff x="1315093" y="2279626"/>
            <a:chExt cx="1251336" cy="1871575"/>
          </a:xfrm>
        </p:grpSpPr>
        <p:sp>
          <p:nvSpPr>
            <p:cNvPr id="251" name="Google Shape;251;p41"/>
            <p:cNvSpPr/>
            <p:nvPr/>
          </p:nvSpPr>
          <p:spPr>
            <a:xfrm>
              <a:off x="1315093" y="2279626"/>
              <a:ext cx="1251336" cy="1871575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8"/>
            <a:srcRect l="26730" t="22611" r="32041" b="19381"/>
            <a:stretch/>
          </p:blipFill>
          <p:spPr>
            <a:xfrm>
              <a:off x="1516016" y="2585460"/>
              <a:ext cx="883577" cy="1243173"/>
            </a:xfrm>
            <a:prstGeom prst="rect">
              <a:avLst/>
            </a:prstGeom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5466" y="3374990"/>
            <a:ext cx="1626965" cy="93125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>
            <a:spLocks noGrp="1"/>
          </p:cNvSpPr>
          <p:nvPr>
            <p:ph type="subTitle" idx="1"/>
          </p:nvPr>
        </p:nvSpPr>
        <p:spPr>
          <a:xfrm flipH="1">
            <a:off x="1202885" y="1491614"/>
            <a:ext cx="6852054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dirty="0" smtClean="0"/>
              <a:t>Les </a:t>
            </a:r>
            <a:r>
              <a:rPr lang="fr-FR" dirty="0"/>
              <a:t>diplômés de la spécialité </a:t>
            </a:r>
            <a:r>
              <a:rPr lang="fr-FR" b="1" dirty="0"/>
              <a:t>SRT</a:t>
            </a:r>
            <a:r>
              <a:rPr lang="fr-FR" dirty="0"/>
              <a:t> acquièrent des compétences très solides dans des domaines assez variés : programmation, maintenance, intelligence artificielle, réseaux, etc. Par conséquent, la formation vise les compétences clés suivantes : </a:t>
            </a:r>
            <a:r>
              <a:rPr lang="fr-FR" dirty="0" smtClean="0"/>
              <a:t>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dirty="0" smtClean="0"/>
              <a:t> </a:t>
            </a:r>
            <a:r>
              <a:rPr lang="fr-FR" dirty="0"/>
              <a:t>Des compétences en programmation  </a:t>
            </a:r>
            <a:endParaRPr lang="fr-FR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dirty="0" smtClean="0"/>
              <a:t>Des </a:t>
            </a:r>
            <a:r>
              <a:rPr lang="fr-FR" dirty="0"/>
              <a:t>compétences en Réseaux  </a:t>
            </a:r>
            <a:endParaRPr lang="fr-FR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dirty="0" smtClean="0"/>
              <a:t>Des </a:t>
            </a:r>
            <a:r>
              <a:rPr lang="fr-FR" dirty="0"/>
              <a:t>compétences en communication  </a:t>
            </a:r>
            <a:endParaRPr lang="fr-FR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dirty="0" smtClean="0"/>
              <a:t>Des </a:t>
            </a:r>
            <a:r>
              <a:rPr lang="fr-FR" dirty="0"/>
              <a:t>compétences en maintenance réseaux industrielle  </a:t>
            </a:r>
            <a:endParaRPr lang="fr-FR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dirty="0" smtClean="0"/>
              <a:t>Des </a:t>
            </a:r>
            <a:r>
              <a:rPr lang="fr-FR" dirty="0"/>
              <a:t>compétences en préparation des données  </a:t>
            </a:r>
            <a:endParaRPr lang="fr-FR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dirty="0" smtClean="0"/>
              <a:t>Des </a:t>
            </a:r>
            <a:r>
              <a:rPr lang="fr-FR" dirty="0"/>
              <a:t>compétences en Intelligence Artificielle</a:t>
            </a:r>
            <a:endParaRPr dirty="0"/>
          </a:p>
        </p:txBody>
      </p:sp>
      <p:sp>
        <p:nvSpPr>
          <p:cNvPr id="265" name="Google Shape;265;p42"/>
          <p:cNvSpPr txBox="1">
            <a:spLocks noGrp="1"/>
          </p:cNvSpPr>
          <p:nvPr>
            <p:ph type="title"/>
          </p:nvPr>
        </p:nvSpPr>
        <p:spPr>
          <a:xfrm flipH="1">
            <a:off x="844308" y="537237"/>
            <a:ext cx="8290436" cy="8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sz="4000" dirty="0"/>
              <a:t>compétences </a:t>
            </a:r>
            <a:r>
              <a:rPr lang="fr-FR" sz="4000" dirty="0" smtClean="0"/>
              <a:t>visées?</a:t>
            </a:r>
            <a:endParaRPr sz="4000" dirty="0"/>
          </a:p>
        </p:txBody>
      </p:sp>
      <p:pic>
        <p:nvPicPr>
          <p:cNvPr id="266" name="Google Shape;26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26070" flipH="1">
            <a:off x="8029630" y="595157"/>
            <a:ext cx="1010978" cy="11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2"/>
          <p:cNvPicPr preferRelativeResize="0"/>
          <p:nvPr/>
        </p:nvPicPr>
        <p:blipFill rotWithShape="1">
          <a:blip r:embed="rId4">
            <a:alphaModFix/>
          </a:blip>
          <a:srcRect t="12796" b="12804"/>
          <a:stretch/>
        </p:blipFill>
        <p:spPr>
          <a:xfrm flipH="1">
            <a:off x="7002825" y="3931443"/>
            <a:ext cx="1011000" cy="8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14522" t="10565" r="16445" b="9820"/>
          <a:stretch/>
        </p:blipFill>
        <p:spPr>
          <a:xfrm>
            <a:off x="6872268" y="3076656"/>
            <a:ext cx="1972638" cy="1273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606175" y="1587288"/>
            <a:ext cx="7592603" cy="7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/>
              <a:t>Les objectifs en termes de métiers</a:t>
            </a:r>
            <a:endParaRPr dirty="0"/>
          </a:p>
        </p:txBody>
      </p:sp>
      <p:sp>
        <p:nvSpPr>
          <p:cNvPr id="278" name="Google Shape;278;p43"/>
          <p:cNvSpPr txBox="1">
            <a:spLocks noGrp="1"/>
          </p:cNvSpPr>
          <p:nvPr>
            <p:ph type="subTitle" idx="1"/>
          </p:nvPr>
        </p:nvSpPr>
        <p:spPr>
          <a:xfrm>
            <a:off x="2229679" y="2586400"/>
            <a:ext cx="4581900" cy="12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fr-FR" dirty="0" smtClean="0"/>
              <a:t> </a:t>
            </a:r>
            <a:r>
              <a:rPr lang="fr-FR" dirty="0"/>
              <a:t>Administrateur réseaux et systèmes  </a:t>
            </a:r>
            <a:endParaRPr lang="fr-FR" dirty="0" smtClean="0"/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fr-FR" dirty="0" smtClean="0"/>
              <a:t>Architecte </a:t>
            </a:r>
            <a:r>
              <a:rPr lang="fr-FR" dirty="0"/>
              <a:t>réseaux  </a:t>
            </a:r>
            <a:endParaRPr lang="fr-FR" dirty="0" smtClean="0"/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fr-FR" dirty="0" smtClean="0"/>
              <a:t>Ingénieur </a:t>
            </a:r>
            <a:r>
              <a:rPr lang="fr-FR" dirty="0"/>
              <a:t>sécurité réseaux et informatique  </a:t>
            </a:r>
            <a:endParaRPr lang="fr-FR" dirty="0" smtClean="0"/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fr-FR" dirty="0" smtClean="0"/>
              <a:t>Intégrateur </a:t>
            </a:r>
            <a:r>
              <a:rPr lang="fr-FR" dirty="0"/>
              <a:t>en réseaux de télécoms  </a:t>
            </a:r>
            <a:endParaRPr lang="fr-FR" dirty="0" smtClean="0"/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fr-FR" dirty="0" smtClean="0"/>
              <a:t>Développeur </a:t>
            </a:r>
            <a:r>
              <a:rPr lang="fr-FR" dirty="0"/>
              <a:t>de services web et nomades  </a:t>
            </a:r>
            <a:endParaRPr lang="fr-FR" dirty="0" smtClean="0"/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fr-FR" dirty="0" smtClean="0"/>
              <a:t>Chef </a:t>
            </a:r>
            <a:r>
              <a:rPr lang="fr-FR" dirty="0"/>
              <a:t>de projet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4" y="0"/>
            <a:ext cx="1838095" cy="11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3" flipH="1">
            <a:off x="4265131" y="383637"/>
            <a:ext cx="1010980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317743" flipH="1">
            <a:off x="7918519" y="3674312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00000" flipH="1">
            <a:off x="2307281" y="3937237"/>
            <a:ext cx="1010979" cy="114302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4"/>
          <p:cNvSpPr txBox="1">
            <a:spLocks noGrp="1"/>
          </p:cNvSpPr>
          <p:nvPr>
            <p:ph type="body" idx="1"/>
          </p:nvPr>
        </p:nvSpPr>
        <p:spPr>
          <a:xfrm>
            <a:off x="680069" y="1556495"/>
            <a:ext cx="4976451" cy="3056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fr-FR" dirty="0"/>
              <a:t>Le master est structuré sous la forme d’une première année (niveau M1 et M2) en Technologies </a:t>
            </a:r>
          </a:p>
          <a:p>
            <a:pPr marL="0" lvl="0" indent="0">
              <a:buNone/>
            </a:pPr>
            <a:r>
              <a:rPr lang="fr-FR" dirty="0"/>
              <a:t>Des Réseaux et Télécommunications. </a:t>
            </a:r>
          </a:p>
          <a:p>
            <a:pPr marL="0" lvl="0" indent="0">
              <a:buNone/>
            </a:pPr>
            <a:r>
              <a:rPr lang="fr-FR" dirty="0"/>
              <a:t>La première année est basée sur quatre unités d’enseignement (2 </a:t>
            </a:r>
            <a:r>
              <a:rPr lang="fr-FR" b="1" dirty="0"/>
              <a:t>semestres S1 </a:t>
            </a:r>
            <a:r>
              <a:rPr lang="fr-FR" dirty="0"/>
              <a:t>et </a:t>
            </a:r>
            <a:r>
              <a:rPr lang="fr-FR" b="1" dirty="0"/>
              <a:t>S2</a:t>
            </a:r>
            <a:r>
              <a:rPr lang="fr-FR" dirty="0"/>
              <a:t>), chaque </a:t>
            </a:r>
            <a:r>
              <a:rPr lang="fr-FR" dirty="0" smtClean="0"/>
              <a:t>unité  </a:t>
            </a:r>
            <a:r>
              <a:rPr lang="fr-FR" dirty="0"/>
              <a:t>comporte  plusieurs  matières.  Elle  </a:t>
            </a:r>
            <a:r>
              <a:rPr lang="fr-FR" dirty="0" smtClean="0"/>
              <a:t>est suivie  </a:t>
            </a:r>
            <a:r>
              <a:rPr lang="fr-FR" dirty="0"/>
              <a:t>d’une  deuxième  année  de  spécialisation </a:t>
            </a:r>
            <a:r>
              <a:rPr lang="fr-FR" dirty="0" smtClean="0"/>
              <a:t>(</a:t>
            </a:r>
            <a:r>
              <a:rPr lang="fr-FR" dirty="0"/>
              <a:t>niveau M2).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dirty="0"/>
              <a:t>Le </a:t>
            </a:r>
            <a:r>
              <a:rPr lang="fr-FR" b="1" dirty="0"/>
              <a:t>semestre S3</a:t>
            </a:r>
            <a:r>
              <a:rPr lang="fr-FR" dirty="0"/>
              <a:t>, est composée de </a:t>
            </a:r>
            <a:r>
              <a:rPr lang="fr-FR" dirty="0" err="1"/>
              <a:t>quatreunités</a:t>
            </a:r>
            <a:r>
              <a:rPr lang="fr-FR" dirty="0"/>
              <a:t> d’enseignement, chaque une comporte plusieurs </a:t>
            </a:r>
          </a:p>
          <a:p>
            <a:pPr marL="0" lvl="0" indent="0">
              <a:buNone/>
            </a:pPr>
            <a:r>
              <a:rPr lang="fr-FR" dirty="0"/>
              <a:t>matières 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Le </a:t>
            </a:r>
            <a:r>
              <a:rPr lang="fr-FR" b="1" dirty="0"/>
              <a:t>semestre S4 </a:t>
            </a:r>
            <a:r>
              <a:rPr lang="fr-FR" dirty="0"/>
              <a:t>est réservé à un stage dans une entreprise sanctionnée par un mémoire et une </a:t>
            </a:r>
          </a:p>
          <a:p>
            <a:pPr marL="0" lvl="0" indent="0">
              <a:buNone/>
            </a:pPr>
            <a:r>
              <a:rPr lang="fr-FR" dirty="0"/>
              <a:t>soutenance.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92" name="Google Shape;292;p44"/>
          <p:cNvSpPr txBox="1">
            <a:spLocks noGrp="1"/>
          </p:cNvSpPr>
          <p:nvPr>
            <p:ph type="title"/>
          </p:nvPr>
        </p:nvSpPr>
        <p:spPr>
          <a:xfrm>
            <a:off x="720000" y="514750"/>
            <a:ext cx="6626022" cy="8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Aft>
                <a:spcPts val="400"/>
              </a:spcAft>
            </a:pPr>
            <a:r>
              <a:rPr lang="en" dirty="0" smtClean="0"/>
              <a:t>Orga</a:t>
            </a:r>
            <a:r>
              <a:rPr lang="en-US" b="0" dirty="0" err="1" smtClean="0"/>
              <a:t>nisation</a:t>
            </a:r>
            <a:r>
              <a:rPr lang="en-US" b="0" dirty="0" smtClean="0"/>
              <a:t> </a:t>
            </a:r>
            <a:r>
              <a:rPr lang="en-US" b="0" dirty="0" err="1" smtClean="0"/>
              <a:t>générale</a:t>
            </a:r>
            <a:r>
              <a:rPr lang="en-US" b="0" dirty="0" smtClean="0"/>
              <a:t> de la formation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/>
          <a:srcRect l="30380" t="25781" r="46348" b="23438"/>
          <a:stretch/>
        </p:blipFill>
        <p:spPr>
          <a:xfrm>
            <a:off x="5826228" y="1098006"/>
            <a:ext cx="2864874" cy="3514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>
            <a:spLocks noGrp="1"/>
          </p:cNvSpPr>
          <p:nvPr>
            <p:ph type="title"/>
          </p:nvPr>
        </p:nvSpPr>
        <p:spPr>
          <a:xfrm>
            <a:off x="44618" y="75828"/>
            <a:ext cx="439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SEMESTRE 1</a:t>
            </a:r>
            <a:endParaRPr dirty="0"/>
          </a:p>
        </p:txBody>
      </p:sp>
      <p:sp>
        <p:nvSpPr>
          <p:cNvPr id="324" name="Google Shape;324;p46"/>
          <p:cNvSpPr txBox="1">
            <a:spLocks noGrp="1"/>
          </p:cNvSpPr>
          <p:nvPr>
            <p:ph type="subTitle" idx="1"/>
          </p:nvPr>
        </p:nvSpPr>
        <p:spPr>
          <a:xfrm>
            <a:off x="2376600" y="1768920"/>
            <a:ext cx="4390800" cy="13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325" name="Google Shape;325;p46"/>
          <p:cNvSpPr txBox="1"/>
          <p:nvPr/>
        </p:nvSpPr>
        <p:spPr>
          <a:xfrm>
            <a:off x="4363500" y="1368132"/>
            <a:ext cx="417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rPr>
              <a:t>“</a:t>
            </a:r>
            <a:endParaRPr sz="5000"/>
          </a:p>
        </p:txBody>
      </p:sp>
      <p:pic>
        <p:nvPicPr>
          <p:cNvPr id="326" name="Google Shape;32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100000" flipH="1">
            <a:off x="7473280" y="3658612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291980" y="560537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6"/>
          <p:cNvPicPr preferRelativeResize="0"/>
          <p:nvPr/>
        </p:nvPicPr>
        <p:blipFill rotWithShape="1">
          <a:blip r:embed="rId5">
            <a:alphaModFix/>
          </a:blip>
          <a:srcRect t="12796" b="12804"/>
          <a:stretch/>
        </p:blipFill>
        <p:spPr>
          <a:xfrm flipH="1">
            <a:off x="7572145" y="2220063"/>
            <a:ext cx="1011000" cy="8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6"/>
          <p:cNvPicPr preferRelativeResize="0"/>
          <p:nvPr/>
        </p:nvPicPr>
        <p:blipFill rotWithShape="1">
          <a:blip r:embed="rId6">
            <a:alphaModFix/>
          </a:blip>
          <a:srcRect l="25906" t="17502" r="31484" b="17502"/>
          <a:stretch/>
        </p:blipFill>
        <p:spPr>
          <a:xfrm flipH="1">
            <a:off x="705620" y="3879300"/>
            <a:ext cx="1066600" cy="7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6"/>
          <p:cNvPicPr preferRelativeResize="0"/>
          <p:nvPr/>
        </p:nvPicPr>
        <p:blipFill rotWithShape="1">
          <a:blip r:embed="rId7">
            <a:alphaModFix/>
          </a:blip>
          <a:srcRect b="30834"/>
          <a:stretch/>
        </p:blipFill>
        <p:spPr>
          <a:xfrm>
            <a:off x="6269475" y="489188"/>
            <a:ext cx="1159249" cy="8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/>
          <a:srcRect l="25641" t="25987" r="27630" b="23664"/>
          <a:stretch/>
        </p:blipFill>
        <p:spPr>
          <a:xfrm>
            <a:off x="1212112" y="713068"/>
            <a:ext cx="7017488" cy="419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>
            <a:spLocks noGrp="1"/>
          </p:cNvSpPr>
          <p:nvPr>
            <p:ph type="title"/>
          </p:nvPr>
        </p:nvSpPr>
        <p:spPr>
          <a:xfrm>
            <a:off x="44618" y="75828"/>
            <a:ext cx="439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SEMESTRE 2</a:t>
            </a:r>
            <a:endParaRPr dirty="0"/>
          </a:p>
        </p:txBody>
      </p:sp>
      <p:sp>
        <p:nvSpPr>
          <p:cNvPr id="324" name="Google Shape;324;p46"/>
          <p:cNvSpPr txBox="1">
            <a:spLocks noGrp="1"/>
          </p:cNvSpPr>
          <p:nvPr>
            <p:ph type="subTitle" idx="1"/>
          </p:nvPr>
        </p:nvSpPr>
        <p:spPr>
          <a:xfrm>
            <a:off x="2376600" y="1768920"/>
            <a:ext cx="4390800" cy="13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325" name="Google Shape;325;p46"/>
          <p:cNvSpPr txBox="1"/>
          <p:nvPr/>
        </p:nvSpPr>
        <p:spPr>
          <a:xfrm>
            <a:off x="4363500" y="1368132"/>
            <a:ext cx="417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rPr>
              <a:t>“</a:t>
            </a:r>
            <a:endParaRPr sz="5000"/>
          </a:p>
        </p:txBody>
      </p:sp>
      <p:pic>
        <p:nvPicPr>
          <p:cNvPr id="326" name="Google Shape;32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100000" flipH="1">
            <a:off x="7473280" y="3658612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291980" y="560537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6"/>
          <p:cNvPicPr preferRelativeResize="0"/>
          <p:nvPr/>
        </p:nvPicPr>
        <p:blipFill rotWithShape="1">
          <a:blip r:embed="rId5">
            <a:alphaModFix/>
          </a:blip>
          <a:srcRect t="12796" b="12804"/>
          <a:stretch/>
        </p:blipFill>
        <p:spPr>
          <a:xfrm flipH="1">
            <a:off x="7572145" y="2220063"/>
            <a:ext cx="1011000" cy="8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6"/>
          <p:cNvPicPr preferRelativeResize="0"/>
          <p:nvPr/>
        </p:nvPicPr>
        <p:blipFill rotWithShape="1">
          <a:blip r:embed="rId6">
            <a:alphaModFix/>
          </a:blip>
          <a:srcRect l="25906" t="17502" r="31484" b="17502"/>
          <a:stretch/>
        </p:blipFill>
        <p:spPr>
          <a:xfrm flipH="1">
            <a:off x="705620" y="3879300"/>
            <a:ext cx="1066600" cy="7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6"/>
          <p:cNvPicPr preferRelativeResize="0"/>
          <p:nvPr/>
        </p:nvPicPr>
        <p:blipFill rotWithShape="1">
          <a:blip r:embed="rId7">
            <a:alphaModFix/>
          </a:blip>
          <a:srcRect b="30834"/>
          <a:stretch/>
        </p:blipFill>
        <p:spPr>
          <a:xfrm>
            <a:off x="6269475" y="489188"/>
            <a:ext cx="1159249" cy="8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/>
          <a:srcRect l="28243" t="21801" r="16800" b="21792"/>
          <a:stretch/>
        </p:blipFill>
        <p:spPr>
          <a:xfrm>
            <a:off x="1216551" y="582327"/>
            <a:ext cx="6989196" cy="40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>
            <a:spLocks noGrp="1"/>
          </p:cNvSpPr>
          <p:nvPr>
            <p:ph type="title"/>
          </p:nvPr>
        </p:nvSpPr>
        <p:spPr>
          <a:xfrm>
            <a:off x="44618" y="75828"/>
            <a:ext cx="439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SEMESTRE 3</a:t>
            </a:r>
            <a:endParaRPr dirty="0"/>
          </a:p>
        </p:txBody>
      </p:sp>
      <p:sp>
        <p:nvSpPr>
          <p:cNvPr id="324" name="Google Shape;324;p46"/>
          <p:cNvSpPr txBox="1">
            <a:spLocks noGrp="1"/>
          </p:cNvSpPr>
          <p:nvPr>
            <p:ph type="subTitle" idx="1"/>
          </p:nvPr>
        </p:nvSpPr>
        <p:spPr>
          <a:xfrm>
            <a:off x="2376600" y="1768920"/>
            <a:ext cx="4390800" cy="13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325" name="Google Shape;325;p46"/>
          <p:cNvSpPr txBox="1"/>
          <p:nvPr/>
        </p:nvSpPr>
        <p:spPr>
          <a:xfrm>
            <a:off x="4363500" y="1368132"/>
            <a:ext cx="417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Michroma"/>
                <a:ea typeface="Michroma"/>
                <a:cs typeface="Michroma"/>
                <a:sym typeface="Michroma"/>
              </a:rPr>
              <a:t>“</a:t>
            </a:r>
            <a:endParaRPr sz="5000"/>
          </a:p>
        </p:txBody>
      </p:sp>
      <p:pic>
        <p:nvPicPr>
          <p:cNvPr id="326" name="Google Shape;32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100000" flipH="1">
            <a:off x="7473280" y="3658612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291980" y="560537"/>
            <a:ext cx="1010979" cy="11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6"/>
          <p:cNvPicPr preferRelativeResize="0"/>
          <p:nvPr/>
        </p:nvPicPr>
        <p:blipFill rotWithShape="1">
          <a:blip r:embed="rId5">
            <a:alphaModFix/>
          </a:blip>
          <a:srcRect t="12796" b="12804"/>
          <a:stretch/>
        </p:blipFill>
        <p:spPr>
          <a:xfrm flipH="1">
            <a:off x="7572145" y="2220063"/>
            <a:ext cx="1011000" cy="8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6"/>
          <p:cNvPicPr preferRelativeResize="0"/>
          <p:nvPr/>
        </p:nvPicPr>
        <p:blipFill rotWithShape="1">
          <a:blip r:embed="rId6">
            <a:alphaModFix/>
          </a:blip>
          <a:srcRect l="25906" t="17502" r="31484" b="17502"/>
          <a:stretch/>
        </p:blipFill>
        <p:spPr>
          <a:xfrm flipH="1">
            <a:off x="705620" y="3879300"/>
            <a:ext cx="1066600" cy="7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6"/>
          <p:cNvPicPr preferRelativeResize="0"/>
          <p:nvPr/>
        </p:nvPicPr>
        <p:blipFill rotWithShape="1">
          <a:blip r:embed="rId7">
            <a:alphaModFix/>
          </a:blip>
          <a:srcRect b="30834"/>
          <a:stretch/>
        </p:blipFill>
        <p:spPr>
          <a:xfrm>
            <a:off x="6269475" y="489188"/>
            <a:ext cx="1159249" cy="8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/>
          <a:srcRect l="27705" t="23249" r="14740" b="18992"/>
          <a:stretch/>
        </p:blipFill>
        <p:spPr>
          <a:xfrm>
            <a:off x="1238920" y="712376"/>
            <a:ext cx="6966827" cy="39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Blood Cells Function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E1523"/>
      </a:accent1>
      <a:accent2>
        <a:srgbClr val="F96D6D"/>
      </a:accent2>
      <a:accent3>
        <a:srgbClr val="F50C1D"/>
      </a:accent3>
      <a:accent4>
        <a:srgbClr val="980000"/>
      </a:accent4>
      <a:accent5>
        <a:srgbClr val="CFE2F3"/>
      </a:accent5>
      <a:accent6>
        <a:srgbClr val="9FC5E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456</Words>
  <Application>Microsoft Office PowerPoint</Application>
  <PresentationFormat>Affichage à l'écran (16:9)</PresentationFormat>
  <Paragraphs>57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Francois One</vt:lpstr>
      <vt:lpstr>Roboto</vt:lpstr>
      <vt:lpstr>Arial</vt:lpstr>
      <vt:lpstr>Lato</vt:lpstr>
      <vt:lpstr>Anaheim</vt:lpstr>
      <vt:lpstr>Wingdings</vt:lpstr>
      <vt:lpstr>Michroma</vt:lpstr>
      <vt:lpstr>Red Blood Cells Functions by Slidesgo</vt:lpstr>
      <vt:lpstr>Master Sysèmes  Réseaux et Télécommunications</vt:lpstr>
      <vt:lpstr>Présentation PowerPoint</vt:lpstr>
      <vt:lpstr>Master SRT?</vt:lpstr>
      <vt:lpstr>compétences visées?</vt:lpstr>
      <vt:lpstr>Les objectifs en termes de métiers</vt:lpstr>
      <vt:lpstr>Organisation générale de la formation</vt:lpstr>
      <vt:lpstr>SEMESTRE 1</vt:lpstr>
      <vt:lpstr>SEMESTRE 2</vt:lpstr>
      <vt:lpstr>SEMESTRE 3</vt:lpstr>
      <vt:lpstr>SEMESTRE 4</vt:lpstr>
      <vt:lpstr>STAGE ET PROJETS TUTORES</vt:lpstr>
      <vt:lpstr>STAGE</vt:lpstr>
      <vt:lpstr>PROJETS TUTORES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Sysèmes  éseaux et Télécommunication</dc:title>
  <dc:creator>ammar</dc:creator>
  <cp:lastModifiedBy>lenovo</cp:lastModifiedBy>
  <cp:revision>26</cp:revision>
  <dcterms:modified xsi:type="dcterms:W3CDTF">2024-07-13T23:26:05Z</dcterms:modified>
</cp:coreProperties>
</file>