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71" r:id="rId4"/>
    <p:sldId id="276" r:id="rId5"/>
    <p:sldId id="259" r:id="rId6"/>
    <p:sldId id="277" r:id="rId7"/>
    <p:sldId id="274" r:id="rId8"/>
    <p:sldId id="260" r:id="rId9"/>
    <p:sldId id="275" r:id="rId10"/>
    <p:sldId id="261" r:id="rId11"/>
    <p:sldId id="262" r:id="rId12"/>
    <p:sldId id="263" r:id="rId13"/>
    <p:sldId id="279" r:id="rId14"/>
    <p:sldId id="272" r:id="rId15"/>
    <p:sldId id="264" r:id="rId1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2" y="78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9FDCB53-72AA-43CD-9FCE-A0499508149C}" type="datetime1">
              <a:rPr lang="fr-FR" smtClean="0"/>
              <a:t>13/07/2024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4E50CC-F33A-4EF4-9F12-93EC4A21A0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CD182F-7DDD-4384-AA69-7AB64275A48B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 eaLnBrk="1" latinLnBrk="0" hangingPunct="1"/>
            <a:r>
              <a:rPr lang="fr-FR"/>
              <a:t>Modifiez les styles du texte</a:t>
            </a:r>
          </a:p>
          <a:p>
            <a:pPr lvl="1" rtl="0"/>
            <a:r>
              <a:rPr lang="fr-FR" noProof="0"/>
              <a:t>Deuxième </a:t>
            </a:r>
            <a:r>
              <a:rPr lang="fr-FR" noProof="0" dirty="0"/>
              <a:t>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674CE4-FBD8-4481-AEFB-CA53E599A7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674CE4-FBD8-4481-AEFB-CA53E599A74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879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943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800B302-F4DC-4547-9C74-CF794137D16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655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800B302-F4DC-4547-9C74-CF794137D16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718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520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Expliquez en quoi la présentation est importante pour le public : Les adultes sont plus intéressés par un sujet s’ils savent pourquoi il est important pour eux.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Précisez le niveau d’expertise du présentateur : Exposez brièvement votre expérience en la matière ou expliquez la raison pour laquelle les participants doivent vous écouter.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Expliquez en quoi la présentation est importante pour le public : Les adultes sont plus intéressés par un sujet s’ils savent pourquoi il est important pour eux.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Précisez le niveau d’expertise du présentateur : Exposez brièvement votre expérience en la matière ou expliquez la raison pour laquelle les participants doivent vous écouter.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1921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Expliquez en quoi la présentation est importante pour le public : Les adultes sont plus intéressés par un sujet s’ils savent pourquoi il est important pour eux.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Précisez le niveau d’expertise du présentateur : Exposez brièvement votre expérience en la matière ou expliquez la raison pour laquelle les participants doivent vous écouter.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775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/>
              <a:t>La description des leçons doit être brève.</a:t>
            </a:r>
          </a:p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87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/>
              <a:t>La description des leçons doit être brève.</a:t>
            </a:r>
          </a:p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304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/>
              <a:t>La description des leçons doit être brève.</a:t>
            </a:r>
          </a:p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CF2FD335-6D8E-486A-8F5F-DFC7325903FF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71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b="1"/>
              <a:t>Exemples d’objectifs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fr-FR"/>
              <a:t>À la fin de cette leçon, vous pourrez 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Enregistrer des fichiers sur le serveur web d’équipe.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Déplacer des fichiers à d’autres endroits sur le serveur web d’équipe.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Partager des fichiers sur le serveur web d’équipe.</a:t>
            </a:r>
          </a:p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441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b="1"/>
              <a:t>Exemples d’objectifs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fr-FR"/>
              <a:t>À la fin de cette leçon, vous pourrez 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Enregistrer des fichiers sur le serveur web d’équipe.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Déplacer des fichiers à d’autres endroits sur le serveur web d’équipe.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/>
              <a:t>Partager des fichiers sur le serveur web d’équipe.</a:t>
            </a:r>
          </a:p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CF2FD335-6D8E-486A-8F5F-DFC7325903FF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4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27" name="Rectangle 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11" name="Rectangle 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95E0B943-9297-4C9F-8437-1A0FF04E8346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kumimoji="0"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5A150A-8D56-402F-97E8-6B780F8C4B78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1pPr rtl="0" eaLnBrk="1" latinLnBrk="0" hangingPunct="1"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fr-FR" dirty="0"/>
              <a:t>Modifiez les styles du texte</a:t>
            </a:r>
          </a:p>
          <a:p>
            <a:pPr lvl="1" rtl="0" eaLnBrk="1" latinLnBrk="0" hangingPunct="1"/>
            <a:r>
              <a:rPr lang="fr-FR" noProof="0" dirty="0"/>
              <a:t>Deuxième niveau</a:t>
            </a:r>
          </a:p>
          <a:p>
            <a:pPr lvl="2" rtl="0" eaLnBrk="1" latinLnBrk="0" hangingPunct="1"/>
            <a:r>
              <a:rPr lang="fr-FR" noProof="0" dirty="0"/>
              <a:t>Troisième niveau</a:t>
            </a:r>
          </a:p>
          <a:p>
            <a:pPr lvl="3" rtl="0" eaLnBrk="1" latinLnBrk="0" hangingPunct="1"/>
            <a:r>
              <a:rPr lang="fr-FR" noProof="0" dirty="0"/>
              <a:t>Quatrième niveau</a:t>
            </a:r>
          </a:p>
          <a:p>
            <a:pPr lvl="4" rtl="0" eaLnBrk="1" latinLnBrk="0" hangingPunct="1"/>
            <a:r>
              <a:rPr lang="fr-FR" noProof="0" dirty="0"/>
              <a:t>Cinquième niveau</a:t>
            </a:r>
            <a:endParaRPr kumimoji="0"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52C1B6-C048-4F6A-8D97-EECC696876D4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kumimoji="0"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538971-908A-40D0-B4E0-85A06F7314C6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kumimoji="0"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90209D-52CD-497F-AE03-B1FAF4B186AE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kumimoji="0"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kumimoji="0" lang="fr-FR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077E44-9FBF-47EB-97A9-FF9836F55CBD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kumimoji="0"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kumimoji="0" lang="fr-FR" noProof="0" dirty="0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66D772-8559-42A3-9C9C-A6FF67BB0C3A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/>
          <a:p>
            <a:pPr rtl="0"/>
            <a:fld id="{CDE651ED-711A-4385-AD67-9301FEA3392E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1D6DB0-53BF-40D0-BCC3-96D84CF9149C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kumimoji="0"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0CD8C0-AC97-4A96-9BC6-345DE28D59E7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fr-FR" noProof="0"/>
              <a:t>Cliquez sur l’icône pour ajouter une image</a:t>
            </a:r>
            <a:endParaRPr kumimoji="0"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C84081-7345-42A0-B5C3-B0D169183EB5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29" name="Rectangle 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fr-FR" sz="1800" noProof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C2AAC270-4611-41B0-881B-807FA985DB87}" type="datetime1">
              <a:rPr lang="fr-FR" noProof="0" smtClean="0"/>
              <a:t>13/07/2024</a:t>
            </a:fld>
            <a:endParaRPr lang="fr-FR" noProof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erazga_ammar@univ-oeb.dz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3538" y="1049606"/>
            <a:ext cx="11277600" cy="1470025"/>
          </a:xfrm>
        </p:spPr>
        <p:txBody>
          <a:bodyPr rtlCol="0">
            <a:normAutofit/>
          </a:bodyPr>
          <a:lstStyle/>
          <a:p>
            <a:pPr algn="ctr" rtl="0"/>
            <a:r>
              <a:rPr lang="fr-FR" dirty="0" smtClean="0"/>
              <a:t>Licence professionnelle Réseaux &amp; Télécommunications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59496" y="5138572"/>
            <a:ext cx="7632848" cy="1752600"/>
          </a:xfrm>
          <a:noFill/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1750" prst="angle"/>
              <a:bevelB w="12700"/>
            </a:sp3d>
          </a:bodyPr>
          <a:lstStyle/>
          <a:p>
            <a:pPr algn="ctr" rtl="0"/>
            <a:r>
              <a:rPr lang="fr-FR" sz="4000" b="1" dirty="0" smtClean="0">
                <a:solidFill>
                  <a:schemeClr val="accent3">
                    <a:lumMod val="75000"/>
                  </a:schemeClr>
                </a:solidFill>
              </a:rPr>
              <a:t>Département Réseaux &amp; Télécommunications</a:t>
            </a:r>
            <a:endParaRPr lang="fr-FR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Image 3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65175" y="3831117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96968"/>
            <a:ext cx="8688288" cy="32159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7929" t="38198" r="13407" b="28844"/>
          <a:stretch/>
        </p:blipFill>
        <p:spPr>
          <a:xfrm>
            <a:off x="1089613" y="260648"/>
            <a:ext cx="5726467" cy="3215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472" y="4149080"/>
            <a:ext cx="1743075" cy="261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22">
        <p:fade/>
      </p:transition>
    </mc:Choice>
    <mc:Fallback xmlns="">
      <p:transition spd="med" advTm="96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619919" y="1263992"/>
            <a:ext cx="10972800" cy="1066800"/>
          </a:xfrm>
        </p:spPr>
        <p:txBody>
          <a:bodyPr rtlCol="0"/>
          <a:lstStyle/>
          <a:p>
            <a:pPr rtl="0"/>
            <a:r>
              <a:rPr lang="fr-FR" dirty="0" smtClean="0"/>
              <a:t>Admission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sz="half" idx="1"/>
          </p:nvPr>
        </p:nvSpPr>
        <p:spPr>
          <a:xfrm>
            <a:off x="695456" y="2605918"/>
            <a:ext cx="7994755" cy="4341875"/>
          </a:xfrm>
        </p:spPr>
        <p:txBody>
          <a:bodyPr rtlCol="0">
            <a:normAutofit/>
          </a:bodyPr>
          <a:lstStyle/>
          <a:p>
            <a:pPr rtl="0"/>
            <a:r>
              <a:rPr lang="fr-FR" dirty="0" smtClean="0"/>
              <a:t>Les candidats doivent  être titulaires d’un bac </a:t>
            </a:r>
            <a:r>
              <a:rPr lang="fr-FR" b="1" dirty="0" smtClean="0"/>
              <a:t>scientifique</a:t>
            </a:r>
            <a:r>
              <a:rPr lang="fr-FR" dirty="0" smtClean="0"/>
              <a:t>, </a:t>
            </a:r>
            <a:r>
              <a:rPr lang="fr-FR" b="1" dirty="0" smtClean="0"/>
              <a:t>mathématique</a:t>
            </a:r>
            <a:r>
              <a:rPr lang="fr-FR" dirty="0" smtClean="0"/>
              <a:t> ou </a:t>
            </a:r>
            <a:r>
              <a:rPr lang="fr-FR" b="1" dirty="0" smtClean="0"/>
              <a:t>technique</a:t>
            </a:r>
            <a:r>
              <a:rPr lang="fr-FR" dirty="0" smtClean="0"/>
              <a:t> pour accéder à la licence professionnelle en Réseaux et Télécommunications.</a:t>
            </a:r>
          </a:p>
          <a:p>
            <a:pPr rtl="0"/>
            <a:endParaRPr lang="fr-FR" dirty="0"/>
          </a:p>
          <a:p>
            <a:pPr rtl="0"/>
            <a:r>
              <a:rPr lang="fr-FR" dirty="0" smtClean="0"/>
              <a:t>Nombre de places </a:t>
            </a:r>
            <a:r>
              <a:rPr lang="fr-FR" dirty="0"/>
              <a:t> </a:t>
            </a:r>
            <a:r>
              <a:rPr lang="fr-FR" dirty="0" smtClean="0"/>
              <a:t>est limité (</a:t>
            </a:r>
            <a:r>
              <a:rPr lang="fr-FR" b="1" dirty="0" smtClean="0"/>
              <a:t>60 places</a:t>
            </a:r>
            <a:r>
              <a:rPr lang="fr-FR" dirty="0" smtClean="0"/>
              <a:t>). </a:t>
            </a:r>
          </a:p>
          <a:p>
            <a:pPr rtl="0"/>
            <a:endParaRPr lang="fr-FR" dirty="0"/>
          </a:p>
          <a:p>
            <a:pPr rtl="0"/>
            <a:endParaRPr lang="fr-FR" dirty="0" smtClean="0"/>
          </a:p>
          <a:p>
            <a:pPr rtl="0"/>
            <a:endParaRPr lang="fr-FR" dirty="0" smtClean="0"/>
          </a:p>
          <a:p>
            <a:pPr marL="109728" indent="0" algn="ctr">
              <a:buNone/>
            </a:pPr>
            <a:endParaRPr lang="fr-FR" dirty="0"/>
          </a:p>
          <a:p>
            <a:pPr marL="109728" indent="0" rtl="0">
              <a:buNone/>
            </a:pPr>
            <a:endParaRPr lang="fr-FR" dirty="0"/>
          </a:p>
        </p:txBody>
      </p:sp>
      <p:pic>
        <p:nvPicPr>
          <p:cNvPr id="7" name="Image 6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695456" y="493557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3" y="4005064"/>
            <a:ext cx="2860431" cy="214532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370" y="2266427"/>
            <a:ext cx="2814240" cy="15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Organisation de la 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4559" y="2249424"/>
            <a:ext cx="10571969" cy="4325112"/>
          </a:xfrm>
        </p:spPr>
        <p:txBody>
          <a:bodyPr rtlCol="0">
            <a:normAutofit fontScale="70000" lnSpcReduction="20000"/>
          </a:bodyPr>
          <a:lstStyle/>
          <a:p>
            <a:r>
              <a:rPr lang="fr-FR" dirty="0"/>
              <a:t>La formation est organisée autour de 5 semestres d’enseignements </a:t>
            </a:r>
            <a:r>
              <a:rPr lang="fr-FR" dirty="0" smtClean="0"/>
              <a:t>+</a:t>
            </a:r>
            <a:r>
              <a:rPr lang="fr-FR" dirty="0"/>
              <a:t> Un stage  en entreprise </a:t>
            </a:r>
            <a:r>
              <a:rPr lang="fr-FR" dirty="0" smtClean="0"/>
              <a:t>de 2 semaines (semestre 2) et de 4 semaines (semestre 4) le semestre 6 est consacré pour le stage de fin d’études  </a:t>
            </a:r>
            <a:r>
              <a:rPr lang="fr-FR" dirty="0"/>
              <a:t>(de 10 à 12 </a:t>
            </a:r>
            <a:r>
              <a:rPr lang="fr-FR" dirty="0" smtClean="0"/>
              <a:t>semaines).</a:t>
            </a:r>
          </a:p>
          <a:p>
            <a:r>
              <a:rPr lang="fr-FR" dirty="0" smtClean="0"/>
              <a:t>Elle  repose </a:t>
            </a:r>
            <a:r>
              <a:rPr lang="fr-FR" dirty="0"/>
              <a:t>sur un enseignement organisé </a:t>
            </a:r>
            <a:r>
              <a:rPr lang="fr-FR" dirty="0" smtClean="0"/>
              <a:t>en </a:t>
            </a:r>
            <a:r>
              <a:rPr lang="fr-FR" dirty="0"/>
              <a:t>modules de compétences comprenant des Cours </a:t>
            </a:r>
            <a:r>
              <a:rPr lang="fr-FR" dirty="0" smtClean="0"/>
              <a:t>magistraux </a:t>
            </a:r>
            <a:r>
              <a:rPr lang="fr-FR" dirty="0"/>
              <a:t>(25%), Travaux dirigés (25%) et Travaux </a:t>
            </a:r>
            <a:r>
              <a:rPr lang="fr-FR" dirty="0" smtClean="0"/>
              <a:t>pratiques </a:t>
            </a:r>
            <a:r>
              <a:rPr lang="fr-FR" dirty="0"/>
              <a:t>(50</a:t>
            </a:r>
            <a:r>
              <a:rPr lang="fr-FR" dirty="0" smtClean="0"/>
              <a:t>%). </a:t>
            </a:r>
          </a:p>
          <a:p>
            <a:pPr marL="109728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3300" b="1" dirty="0" smtClean="0"/>
              <a:t>Principaux enseignements</a:t>
            </a:r>
          </a:p>
          <a:p>
            <a:pPr marL="109728" indent="0">
              <a:buNone/>
            </a:pPr>
            <a:r>
              <a:rPr lang="fr-FR" dirty="0" smtClean="0"/>
              <a:t>La formation est répartie en quatre unités d’enseignements:</a:t>
            </a:r>
          </a:p>
          <a:p>
            <a:pPr marL="109728" indent="0">
              <a:buNone/>
            </a:pPr>
            <a:r>
              <a:rPr lang="fr-FR" dirty="0" smtClean="0"/>
              <a:t>• </a:t>
            </a:r>
            <a:r>
              <a:rPr lang="fr-FR" b="1" dirty="0" smtClean="0"/>
              <a:t>Formation </a:t>
            </a:r>
            <a:r>
              <a:rPr lang="fr-FR" b="1" dirty="0"/>
              <a:t>scientifique et humaine </a:t>
            </a:r>
            <a:r>
              <a:rPr lang="fr-FR" dirty="0"/>
              <a:t>:  Mathématiques, Physique, </a:t>
            </a:r>
            <a:r>
              <a:rPr lang="fr-FR" dirty="0" smtClean="0"/>
              <a:t>Culture Communication</a:t>
            </a:r>
            <a:r>
              <a:rPr lang="fr-FR" dirty="0"/>
              <a:t>, Connaissance de l’entreprise et Anglais, </a:t>
            </a:r>
          </a:p>
          <a:p>
            <a:pPr marL="109728" indent="0">
              <a:buNone/>
            </a:pPr>
            <a:r>
              <a:rPr lang="fr-FR" dirty="0"/>
              <a:t> </a:t>
            </a:r>
          </a:p>
          <a:p>
            <a:r>
              <a:rPr lang="fr-FR" b="1" dirty="0" smtClean="0"/>
              <a:t>Informatique </a:t>
            </a:r>
            <a:r>
              <a:rPr lang="fr-FR" b="1" dirty="0"/>
              <a:t>et Electronique</a:t>
            </a:r>
            <a:r>
              <a:rPr lang="fr-FR" dirty="0"/>
              <a:t>, </a:t>
            </a:r>
          </a:p>
          <a:p>
            <a:pPr marL="109728" indent="0">
              <a:buNone/>
            </a:pPr>
            <a:r>
              <a:rPr lang="fr-FR" dirty="0"/>
              <a:t> </a:t>
            </a:r>
          </a:p>
          <a:p>
            <a:r>
              <a:rPr lang="fr-FR" b="1" dirty="0"/>
              <a:t>Télécommunications et Réseaux</a:t>
            </a:r>
            <a:r>
              <a:rPr lang="fr-FR" dirty="0"/>
              <a:t>, </a:t>
            </a:r>
          </a:p>
          <a:p>
            <a:pPr marL="109728" indent="0">
              <a:buNone/>
            </a:pPr>
            <a:r>
              <a:rPr lang="fr-FR" dirty="0"/>
              <a:t> </a:t>
            </a:r>
          </a:p>
          <a:p>
            <a:r>
              <a:rPr lang="fr-FR" b="1" dirty="0"/>
              <a:t>Projets professionnels : projets </a:t>
            </a:r>
            <a:r>
              <a:rPr lang="fr-FR" b="1" dirty="0" err="1"/>
              <a:t>tutorés</a:t>
            </a:r>
            <a:r>
              <a:rPr lang="fr-FR" b="1" dirty="0"/>
              <a:t>, stage et </a:t>
            </a:r>
            <a:r>
              <a:rPr lang="fr-FR" b="1" dirty="0" smtClean="0"/>
              <a:t>projet </a:t>
            </a:r>
            <a:r>
              <a:rPr lang="fr-FR" b="1" dirty="0"/>
              <a:t> </a:t>
            </a:r>
            <a:r>
              <a:rPr lang="fr-FR" b="1" dirty="0" smtClean="0"/>
              <a:t>personnel professionnel . </a:t>
            </a:r>
            <a:endParaRPr lang="fr-FR" b="1" dirty="0"/>
          </a:p>
          <a:p>
            <a:pPr marL="109728" indent="0">
              <a:buNone/>
            </a:pPr>
            <a:endParaRPr lang="fr-FR" dirty="0"/>
          </a:p>
        </p:txBody>
      </p:sp>
      <p:pic>
        <p:nvPicPr>
          <p:cNvPr id="4" name="Image 3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39417" y="482610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4906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Stages et visites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966086"/>
            <a:ext cx="10972800" cy="4891914"/>
          </a:xfrm>
        </p:spPr>
        <p:txBody>
          <a:bodyPr rtlCol="0">
            <a:normAutofit fontScale="85000" lnSpcReduction="20000"/>
          </a:bodyPr>
          <a:lstStyle/>
          <a:p>
            <a:pPr marL="109728" indent="0">
              <a:buNone/>
            </a:pPr>
            <a:r>
              <a:rPr lang="fr-FR" b="1" dirty="0"/>
              <a:t>Stage </a:t>
            </a:r>
          </a:p>
          <a:p>
            <a:r>
              <a:rPr lang="fr-FR" dirty="0"/>
              <a:t>Stage </a:t>
            </a:r>
            <a:r>
              <a:rPr lang="fr-FR" dirty="0" smtClean="0"/>
              <a:t>à l’entreprise obligatoire pour tous les niveaux:</a:t>
            </a:r>
          </a:p>
          <a:p>
            <a:pPr lvl="1"/>
            <a:r>
              <a:rPr lang="fr-FR" dirty="0" smtClean="0"/>
              <a:t>L1: durée de stages est de  deux semaines.</a:t>
            </a:r>
          </a:p>
          <a:p>
            <a:pPr lvl="1"/>
            <a:r>
              <a:rPr lang="fr-FR" dirty="0" smtClean="0"/>
              <a:t>L2 : durée de stage est de quatre semaines.</a:t>
            </a:r>
          </a:p>
          <a:p>
            <a:pPr lvl="1"/>
            <a:r>
              <a:rPr lang="fr-FR" dirty="0" smtClean="0"/>
              <a:t>L 3: durée de stage le dernier semestre du parcours de formation (S6) de </a:t>
            </a:r>
            <a:r>
              <a:rPr lang="fr-FR" dirty="0"/>
              <a:t>12 semaines minimum à 16 semaines. </a:t>
            </a:r>
          </a:p>
          <a:p>
            <a:r>
              <a:rPr lang="fr-FR" dirty="0"/>
              <a:t>Ce stage fait l'objet d'un suivi téléphonique et d'une visite en entreprise. Il est sanctionné par un mémoire et une soutenance </a:t>
            </a:r>
            <a:r>
              <a:rPr lang="fr-FR" dirty="0" smtClean="0"/>
              <a:t>orale.</a:t>
            </a:r>
            <a:endParaRPr lang="fr-FR" dirty="0"/>
          </a:p>
          <a:p>
            <a:pPr marL="109728" indent="0">
              <a:buNone/>
            </a:pPr>
            <a:r>
              <a:rPr lang="fr-FR" b="1" dirty="0"/>
              <a:t>Visites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Des visites sont organisées aux profits des étudiants </a:t>
            </a:r>
          </a:p>
          <a:p>
            <a:pPr marL="109728" indent="0">
              <a:buNone/>
            </a:pPr>
            <a:r>
              <a:rPr lang="fr-FR" dirty="0" smtClean="0"/>
              <a:t>à des entreprises.</a:t>
            </a:r>
            <a:endParaRPr lang="fr-FR" dirty="0"/>
          </a:p>
          <a:p>
            <a:r>
              <a:rPr lang="fr-FR" b="1" dirty="0"/>
              <a:t>Principales entreprises </a:t>
            </a:r>
            <a:r>
              <a:rPr lang="fr-FR" b="1" dirty="0" smtClean="0"/>
              <a:t>partenaires</a:t>
            </a:r>
          </a:p>
          <a:p>
            <a:pPr lvl="1"/>
            <a:r>
              <a:rPr lang="fr-FR" dirty="0" smtClean="0"/>
              <a:t>IFEG AIN MLILA</a:t>
            </a:r>
          </a:p>
          <a:p>
            <a:pPr lvl="1"/>
            <a:r>
              <a:rPr lang="en-US" dirty="0" err="1"/>
              <a:t>Cimenterie</a:t>
            </a:r>
            <a:r>
              <a:rPr lang="en-US" dirty="0"/>
              <a:t> </a:t>
            </a:r>
            <a:r>
              <a:rPr lang="en-US" dirty="0" err="1"/>
              <a:t>Sigus</a:t>
            </a:r>
            <a:r>
              <a:rPr lang="en-US" dirty="0"/>
              <a:t> </a:t>
            </a:r>
            <a:r>
              <a:rPr lang="en-US" dirty="0" err="1"/>
              <a:t>Oum</a:t>
            </a:r>
            <a:r>
              <a:rPr lang="en-US" dirty="0"/>
              <a:t> El </a:t>
            </a:r>
            <a:r>
              <a:rPr lang="en-US" dirty="0" err="1" smtClean="0"/>
              <a:t>bouaghi</a:t>
            </a:r>
            <a:r>
              <a:rPr lang="en-US" dirty="0" smtClean="0"/>
              <a:t>, </a:t>
            </a:r>
            <a:r>
              <a:rPr lang="en-US" dirty="0" err="1" smtClean="0"/>
              <a:t>filiale</a:t>
            </a:r>
            <a:r>
              <a:rPr lang="en-US" dirty="0" smtClean="0"/>
              <a:t> GICA .</a:t>
            </a:r>
          </a:p>
          <a:p>
            <a:pPr marL="438912" lvl="1" indent="0">
              <a:buNone/>
            </a:pPr>
            <a:r>
              <a:rPr lang="fr-FR" sz="2200" dirty="0" smtClean="0"/>
              <a:t> </a:t>
            </a:r>
            <a:r>
              <a:rPr lang="fr-FR" dirty="0"/>
              <a:t>Entreprise Publique Economique des Tracteurs </a:t>
            </a:r>
            <a:r>
              <a:rPr lang="fr-FR" dirty="0" err="1"/>
              <a:t>Agricoles</a:t>
            </a:r>
            <a:r>
              <a:rPr lang="fr-FR" dirty="0" err="1" smtClean="0"/>
              <a:t>ETRAG</a:t>
            </a:r>
            <a:endParaRPr lang="en-US" dirty="0" smtClean="0"/>
          </a:p>
          <a:p>
            <a:pPr lvl="2"/>
            <a:endParaRPr lang="fr-FR" b="1" dirty="0"/>
          </a:p>
        </p:txBody>
      </p:sp>
      <p:pic>
        <p:nvPicPr>
          <p:cNvPr id="4" name="Image 3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39417" y="482609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080" y="5283147"/>
            <a:ext cx="2604239" cy="15679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475" y="4178701"/>
            <a:ext cx="2580398" cy="15679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290257"/>
            <a:ext cx="422446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34" y="620688"/>
            <a:ext cx="3151334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481945"/>
            <a:ext cx="3294366" cy="4392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51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227408"/>
            <a:ext cx="10972800" cy="1066800"/>
          </a:xfrm>
        </p:spPr>
        <p:txBody>
          <a:bodyPr rtlCol="0">
            <a:noAutofit/>
          </a:bodyPr>
          <a:lstStyle/>
          <a:p>
            <a:r>
              <a:rPr lang="fr-FR" dirty="0"/>
              <a:t>Principales entreprises partenaires</a:t>
            </a:r>
            <a:r>
              <a:rPr lang="fr-FR" sz="3600" dirty="0"/>
              <a:t/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2230311"/>
            <a:ext cx="10972800" cy="5134131"/>
          </a:xfrm>
        </p:spPr>
        <p:txBody>
          <a:bodyPr rtlCol="0">
            <a:normAutofit/>
          </a:bodyPr>
          <a:lstStyle/>
          <a:p>
            <a:pPr lvl="2"/>
            <a:r>
              <a:rPr lang="fr-FR" dirty="0"/>
              <a:t>Institut de Formation en Électricité et Gaz IFEG-Spa</a:t>
            </a:r>
          </a:p>
          <a:p>
            <a:pPr marL="704088" lvl="2" indent="0">
              <a:buNone/>
            </a:pPr>
            <a:r>
              <a:rPr lang="fr-FR" dirty="0" smtClean="0"/>
              <a:t>IFEG AIN MLILA</a:t>
            </a:r>
          </a:p>
          <a:p>
            <a:pPr marL="704088" lvl="2" indent="0">
              <a:buNone/>
            </a:pPr>
            <a:endParaRPr lang="fr-FR" dirty="0" smtClean="0"/>
          </a:p>
          <a:p>
            <a:pPr lvl="2"/>
            <a:r>
              <a:rPr lang="fr-FR" dirty="0"/>
              <a:t>La Société des Ciments de </a:t>
            </a:r>
            <a:r>
              <a:rPr lang="fr-FR" dirty="0" err="1"/>
              <a:t>Sigus</a:t>
            </a:r>
            <a:r>
              <a:rPr lang="fr-FR" dirty="0"/>
              <a:t> sise à la Daïra de </a:t>
            </a:r>
            <a:r>
              <a:rPr lang="fr-FR" dirty="0" err="1"/>
              <a:t>Sigus</a:t>
            </a:r>
            <a:r>
              <a:rPr lang="fr-FR" dirty="0"/>
              <a:t>, </a:t>
            </a:r>
            <a:endParaRPr lang="fr-FR" dirty="0" smtClean="0"/>
          </a:p>
          <a:p>
            <a:pPr marL="704088" lvl="2" indent="0">
              <a:buNone/>
            </a:pPr>
            <a:r>
              <a:rPr lang="fr-FR" dirty="0" smtClean="0"/>
              <a:t>Wilaya </a:t>
            </a:r>
            <a:r>
              <a:rPr lang="fr-FR" dirty="0"/>
              <a:t>de Oum El </a:t>
            </a:r>
            <a:r>
              <a:rPr lang="fr-FR" dirty="0" err="1"/>
              <a:t>Bouaghi</a:t>
            </a:r>
            <a:r>
              <a:rPr lang="fr-FR" dirty="0"/>
              <a:t>, est une filiale du </a:t>
            </a:r>
            <a:r>
              <a:rPr lang="fr-FR" dirty="0" smtClean="0"/>
              <a:t>Groupe</a:t>
            </a:r>
          </a:p>
          <a:p>
            <a:pPr marL="704088" lvl="2" indent="0">
              <a:buNone/>
            </a:pPr>
            <a:r>
              <a:rPr lang="fr-FR" dirty="0" smtClean="0"/>
              <a:t> </a:t>
            </a:r>
            <a:r>
              <a:rPr lang="fr-FR" dirty="0"/>
              <a:t>Industriel des Ciments d’Algérie (G.I.C.A</a:t>
            </a:r>
            <a:r>
              <a:rPr lang="fr-FR" dirty="0" smtClean="0"/>
              <a:t>).</a:t>
            </a:r>
            <a:r>
              <a:rPr lang="en-US" dirty="0" smtClean="0"/>
              <a:t>ale GICA .</a:t>
            </a:r>
          </a:p>
          <a:p>
            <a:pPr lvl="2"/>
            <a:endParaRPr lang="fr-FR" dirty="0"/>
          </a:p>
          <a:p>
            <a:pPr lvl="2"/>
            <a:r>
              <a:rPr lang="fr-FR" sz="2000" dirty="0" smtClean="0"/>
              <a:t> </a:t>
            </a:r>
            <a:r>
              <a:rPr lang="fr-FR" dirty="0"/>
              <a:t>Entreprise Publique Economique des Tracteurs </a:t>
            </a:r>
            <a:r>
              <a:rPr lang="fr-FR" dirty="0" smtClean="0"/>
              <a:t>Agricoles</a:t>
            </a:r>
          </a:p>
          <a:p>
            <a:pPr marL="704088" lvl="2" indent="0">
              <a:buNone/>
            </a:pPr>
            <a:r>
              <a:rPr lang="fr-FR" dirty="0" smtClean="0"/>
              <a:t> (ETRAG), KHROUB, CONSTANTINE</a:t>
            </a:r>
            <a:endParaRPr lang="en-US" dirty="0" smtClean="0"/>
          </a:p>
          <a:p>
            <a:pPr marL="704088" lvl="2" indent="0">
              <a:buNone/>
            </a:pPr>
            <a:r>
              <a:rPr lang="fr-FR" dirty="0">
                <a:solidFill>
                  <a:srgbClr val="F8F8FF"/>
                </a:solidFill>
              </a:rPr>
              <a:t>Entreprise Publique Economique des Tracteurs Agricoles</a:t>
            </a:r>
            <a:endParaRPr lang="fr-FR" b="1" dirty="0"/>
          </a:p>
        </p:txBody>
      </p:sp>
      <p:pic>
        <p:nvPicPr>
          <p:cNvPr id="4" name="Image 3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39417" y="482609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184" y="3463835"/>
            <a:ext cx="2282968" cy="13745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289" y="1981378"/>
            <a:ext cx="2262068" cy="13745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184" y="4940983"/>
            <a:ext cx="2253394" cy="16942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Contact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sz="half" idx="1"/>
          </p:nvPr>
        </p:nvSpPr>
        <p:spPr>
          <a:xfrm>
            <a:off x="225083" y="2010269"/>
            <a:ext cx="12098215" cy="4341875"/>
          </a:xfrm>
        </p:spPr>
        <p:txBody>
          <a:bodyPr rtlCol="0">
            <a:normAutofit/>
          </a:bodyPr>
          <a:lstStyle/>
          <a:p>
            <a:r>
              <a:rPr lang="fr-FR" dirty="0" smtClean="0"/>
              <a:t>Chef </a:t>
            </a:r>
            <a:r>
              <a:rPr lang="fr-FR" dirty="0"/>
              <a:t>département: Dr. </a:t>
            </a:r>
            <a:r>
              <a:rPr lang="fr-FR" dirty="0" smtClean="0"/>
              <a:t>BOUCHOUAREB Rachida, </a:t>
            </a:r>
            <a:r>
              <a:rPr lang="fr-FR" dirty="0"/>
              <a:t>email: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rachidabouchouareb@gmail.com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i="1" dirty="0"/>
              <a:t>Responsable</a:t>
            </a:r>
            <a:r>
              <a:rPr lang="fr-FR" dirty="0"/>
              <a:t> de l'</a:t>
            </a:r>
            <a:r>
              <a:rPr lang="fr-FR" i="1" dirty="0"/>
              <a:t>équipe</a:t>
            </a:r>
            <a:r>
              <a:rPr lang="fr-FR" dirty="0"/>
              <a:t> de la </a:t>
            </a:r>
            <a:r>
              <a:rPr lang="fr-FR" i="1" dirty="0"/>
              <a:t>filière de formation: Mr. MERAZGA Ammar, email</a:t>
            </a:r>
            <a:r>
              <a:rPr lang="fr-FR" b="1" dirty="0"/>
              <a:t>: </a:t>
            </a:r>
            <a:r>
              <a:rPr lang="fr-FR" b="1" dirty="0" smtClean="0">
                <a:hlinkClick r:id="rId3"/>
              </a:rPr>
              <a:t>merazga_ammar@yahoo.fr</a:t>
            </a:r>
            <a:endParaRPr lang="fr-FR" b="1" dirty="0"/>
          </a:p>
          <a:p>
            <a:r>
              <a:rPr lang="fr-FR" dirty="0"/>
              <a:t>Responsable de l’équipe de spécialité: Dr. BOUCHOUAREB Rachida, email: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rachidabouchouareb@gmail.com</a:t>
            </a:r>
            <a:endParaRPr lang="fr-FR" b="1" dirty="0"/>
          </a:p>
          <a:p>
            <a:r>
              <a:rPr lang="fr-FR" dirty="0"/>
              <a:t>Adresse: Institut des Sciences et des Techniques </a:t>
            </a:r>
            <a:r>
              <a:rPr lang="fr-FR" dirty="0" smtClean="0"/>
              <a:t>Appliquées, AIN MLILA</a:t>
            </a:r>
            <a:endParaRPr lang="fr-FR" dirty="0"/>
          </a:p>
          <a:p>
            <a:pPr marL="109728" indent="0">
              <a:buNone/>
            </a:pPr>
            <a:r>
              <a:rPr lang="fr-FR" dirty="0"/>
              <a:t>Université Larbi Ben </a:t>
            </a:r>
            <a:r>
              <a:rPr lang="fr-FR" dirty="0" smtClean="0"/>
              <a:t>M’</a:t>
            </a:r>
            <a:r>
              <a:rPr lang="fr-FR" dirty="0" err="1" smtClean="0"/>
              <a:t>hidi</a:t>
            </a:r>
            <a:r>
              <a:rPr lang="fr-FR" dirty="0" smtClean="0"/>
              <a:t>, route </a:t>
            </a:r>
            <a:r>
              <a:rPr lang="fr-FR" dirty="0"/>
              <a:t>de Constantine BP 04000 Oum El </a:t>
            </a:r>
            <a:r>
              <a:rPr lang="fr-FR" dirty="0" err="1"/>
              <a:t>Bouaghi</a:t>
            </a:r>
            <a:endParaRPr lang="fr-FR" dirty="0"/>
          </a:p>
          <a:p>
            <a:pPr marL="109728" indent="0">
              <a:buNone/>
            </a:pPr>
            <a:r>
              <a:rPr lang="fr-FR" b="1" dirty="0"/>
              <a:t>Site web: http://www.univ-oeb.dz/it/departement-rt/</a:t>
            </a:r>
            <a:endParaRPr lang="fr-FR" dirty="0"/>
          </a:p>
          <a:p>
            <a:pPr marL="109728" indent="0">
              <a:buNone/>
            </a:pPr>
            <a:endParaRPr lang="fr-FR" dirty="0"/>
          </a:p>
          <a:p>
            <a:pPr rtl="0"/>
            <a:endParaRPr lang="fr-FR" dirty="0"/>
          </a:p>
        </p:txBody>
      </p:sp>
      <p:pic>
        <p:nvPicPr>
          <p:cNvPr id="6" name="Image 5" descr="Description : D:\confeerence ista\POS TER-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39417" y="482609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1" t="6395" r="708" b="30746"/>
          <a:stretch/>
        </p:blipFill>
        <p:spPr>
          <a:xfrm>
            <a:off x="994833" y="4308647"/>
            <a:ext cx="6973375" cy="21134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286603" y="2251553"/>
            <a:ext cx="5184576" cy="2055290"/>
          </a:xfrm>
        </p:spPr>
        <p:txBody>
          <a:bodyPr vert="horz" rtlCol="0" anchor="ctr"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fr-FR" sz="4000" b="1" dirty="0">
                <a:latin typeface="+mj-lt"/>
                <a:ea typeface="+mj-ea"/>
                <a:cs typeface="+mj-cs"/>
              </a:rPr>
              <a:t>Découvrez la spécialité </a:t>
            </a:r>
          </a:p>
          <a:p>
            <a:pPr algn="ctr">
              <a:spcBef>
                <a:spcPct val="0"/>
              </a:spcBef>
              <a:buNone/>
            </a:pPr>
            <a:r>
              <a:rPr lang="fr-FR" sz="4000" b="1" dirty="0">
                <a:latin typeface="+mj-lt"/>
                <a:ea typeface="+mj-ea"/>
                <a:cs typeface="+mj-cs"/>
              </a:rPr>
              <a:t>Réseaux &amp; Télécoms</a:t>
            </a:r>
          </a:p>
          <a:p>
            <a:pPr algn="ctr">
              <a:spcBef>
                <a:spcPct val="0"/>
              </a:spcBef>
              <a:buNone/>
            </a:pPr>
            <a:r>
              <a:rPr lang="fr-FR" sz="4000" b="1" dirty="0">
                <a:latin typeface="+mj-lt"/>
                <a:ea typeface="+mj-ea"/>
                <a:cs typeface="+mj-cs"/>
              </a:rPr>
              <a:t>À l’ISTA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65175" y="495489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rcRect r="16343"/>
          <a:stretch/>
        </p:blipFill>
        <p:spPr>
          <a:xfrm>
            <a:off x="765175" y="1844824"/>
            <a:ext cx="2486125" cy="1543050"/>
          </a:xfrm>
          <a:prstGeom prst="rect">
            <a:avLst/>
          </a:prstGeom>
          <a:effectLst>
            <a:glow>
              <a:schemeClr val="accent2">
                <a:lumMod val="75000"/>
              </a:schemeClr>
            </a:glow>
            <a:reflection stA="70000" endPos="65000" dist="50800" dir="5400000" sy="-100000" algn="bl" rotWithShape="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8001" t="29700" r="3334" b="6601"/>
          <a:stretch/>
        </p:blipFill>
        <p:spPr>
          <a:xfrm>
            <a:off x="8686704" y="2636912"/>
            <a:ext cx="3457968" cy="33123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/>
          <a:srcRect l="23398" t="20118" r="14996" b="40555"/>
          <a:stretch/>
        </p:blipFill>
        <p:spPr>
          <a:xfrm>
            <a:off x="8578171" y="583909"/>
            <a:ext cx="1233687" cy="13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 r="541"/>
          <a:stretch/>
        </p:blipFill>
        <p:spPr>
          <a:xfrm>
            <a:off x="8578171" y="2252289"/>
            <a:ext cx="2524789" cy="16070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690" y="1692085"/>
            <a:ext cx="10972800" cy="1066800"/>
          </a:xfrm>
        </p:spPr>
        <p:txBody>
          <a:bodyPr rtlCol="0"/>
          <a:lstStyle/>
          <a:p>
            <a:r>
              <a:rPr lang="en-US" b="1" dirty="0"/>
              <a:t>OÙ VOUS FORMER ?</a:t>
            </a:r>
            <a:endParaRPr lang="en-US" b="1" dirty="0"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3492" y="2924944"/>
            <a:ext cx="5990456" cy="4318801"/>
          </a:xfrm>
        </p:spPr>
        <p:txBody>
          <a:bodyPr rtlCol="0">
            <a:normAutofit/>
          </a:bodyPr>
          <a:lstStyle/>
          <a:p>
            <a:pPr marL="109728" indent="0" algn="ctr">
              <a:buNone/>
            </a:pPr>
            <a:r>
              <a:rPr lang="en-US" dirty="0"/>
              <a:t>La </a:t>
            </a:r>
            <a:r>
              <a:rPr lang="en-US" dirty="0" err="1"/>
              <a:t>spécialité</a:t>
            </a:r>
            <a:r>
              <a:rPr lang="en-US" dirty="0"/>
              <a:t> </a:t>
            </a:r>
            <a:r>
              <a:rPr lang="en-US" dirty="0" err="1"/>
              <a:t>Réseaux</a:t>
            </a:r>
            <a:r>
              <a:rPr lang="en-US" dirty="0"/>
              <a:t> &amp; </a:t>
            </a:r>
            <a:r>
              <a:rPr lang="en-US" dirty="0" err="1" smtClean="0"/>
              <a:t>Télécoms</a:t>
            </a:r>
            <a:r>
              <a:rPr lang="en-US" dirty="0" smtClean="0"/>
              <a:t> PRO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proposée</a:t>
            </a:r>
            <a:r>
              <a:rPr lang="en-US" dirty="0" smtClean="0"/>
              <a:t>  </a:t>
            </a:r>
            <a:r>
              <a:rPr lang="en-US" dirty="0"/>
              <a:t>p</a:t>
            </a:r>
            <a:r>
              <a:rPr lang="en-US" dirty="0" smtClean="0"/>
              <a:t>ar </a:t>
            </a:r>
            <a:r>
              <a:rPr lang="en-US" dirty="0" err="1"/>
              <a:t>université</a:t>
            </a:r>
            <a:r>
              <a:rPr lang="en-US" dirty="0"/>
              <a:t> </a:t>
            </a:r>
            <a:r>
              <a:rPr lang="en-US" dirty="0" smtClean="0"/>
              <a:t>OUM </a:t>
            </a:r>
            <a:r>
              <a:rPr lang="en-US" dirty="0"/>
              <a:t>EL BOUAGHI </a:t>
            </a:r>
            <a:r>
              <a:rPr lang="en-US" dirty="0" smtClean="0"/>
              <a:t>à </a:t>
            </a:r>
            <a:r>
              <a:rPr lang="en-US" dirty="0" err="1" smtClean="0"/>
              <a:t>l’ISTA</a:t>
            </a:r>
            <a:r>
              <a:rPr lang="en-US" dirty="0" smtClean="0"/>
              <a:t>, AIN MLILA,</a:t>
            </a:r>
          </a:p>
          <a:p>
            <a:pPr marL="109728" indent="0" algn="ctr">
              <a:buNone/>
            </a:pPr>
            <a:r>
              <a:rPr lang="fr-FR" dirty="0"/>
              <a:t>Cette spécialité forme en 3 ans des </a:t>
            </a:r>
            <a:r>
              <a:rPr lang="fr-FR" b="1" dirty="0"/>
              <a:t>licences professionnels </a:t>
            </a:r>
            <a:r>
              <a:rPr lang="fr-FR" dirty="0"/>
              <a:t>capables de concevoir, installer, maintenir et administrer tout type de système de télécommunication et de réseau informatique, chez les opérateurs.</a:t>
            </a:r>
            <a:endParaRPr lang="en-US" dirty="0" smtClean="0"/>
          </a:p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r="1080"/>
          <a:stretch/>
        </p:blipFill>
        <p:spPr>
          <a:xfrm>
            <a:off x="7149206" y="4145091"/>
            <a:ext cx="4444212" cy="2400163"/>
          </a:xfrm>
          <a:prstGeom prst="rect">
            <a:avLst/>
          </a:prstGeom>
        </p:spPr>
      </p:pic>
      <p:pic>
        <p:nvPicPr>
          <p:cNvPr id="10" name="Image 9" descr="Description : D:\confeerence ista\POS TER-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00781" y="477347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00781" y="477347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548952" y="1712129"/>
            <a:ext cx="10515600" cy="985003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Pourquoi choisir Licence </a:t>
            </a:r>
            <a:r>
              <a:rPr lang="fr-FR" b="1" dirty="0" smtClean="0"/>
              <a:t> 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/>
              <a:t>Réseaux </a:t>
            </a:r>
            <a:r>
              <a:rPr lang="fr-FR" b="1" dirty="0"/>
              <a:t>&amp; </a:t>
            </a:r>
            <a:r>
              <a:rPr lang="fr-FR" b="1" dirty="0" smtClean="0"/>
              <a:t>Télécom PRO?</a:t>
            </a:r>
            <a:r>
              <a:rPr lang="fr-FR" b="1" dirty="0"/>
              <a:t/>
            </a:r>
            <a:br>
              <a:rPr lang="fr-FR" b="1" dirty="0"/>
            </a:br>
            <a:endParaRPr lang="en-US" b="1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335360" y="2609447"/>
            <a:ext cx="7272808" cy="435133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Encadrement et suivi pédagogique</a:t>
            </a:r>
          </a:p>
          <a:p>
            <a:r>
              <a:rPr lang="fr-FR" dirty="0" smtClean="0"/>
              <a:t>Alliance de la théorie et de la pratique</a:t>
            </a:r>
          </a:p>
          <a:p>
            <a:r>
              <a:rPr lang="fr-FR" dirty="0" smtClean="0"/>
              <a:t>Passerelle vers le cycle Master</a:t>
            </a:r>
          </a:p>
          <a:p>
            <a:r>
              <a:rPr lang="fr-FR" dirty="0" smtClean="0"/>
              <a:t>Projets </a:t>
            </a:r>
            <a:r>
              <a:rPr lang="fr-FR" dirty="0" err="1" smtClean="0"/>
              <a:t>tutorés</a:t>
            </a:r>
            <a:r>
              <a:rPr lang="fr-FR" dirty="0" smtClean="0"/>
              <a:t>, projet personnel professionnel (ppp), sorties scientifiques  et  stage en entreprise</a:t>
            </a:r>
          </a:p>
          <a:p>
            <a:r>
              <a:rPr lang="fr-FR" dirty="0" smtClean="0"/>
              <a:t>Formation pluridisciplinaire (Electronique, télécommunication, informatique)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/>
          <a:srcRect l="5635" t="13998" r="16684" b="20581"/>
          <a:stretch/>
        </p:blipFill>
        <p:spPr>
          <a:xfrm>
            <a:off x="7968208" y="2708920"/>
            <a:ext cx="3800092" cy="1800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16122" t="38100" r="49064" b="46162"/>
          <a:stretch/>
        </p:blipFill>
        <p:spPr>
          <a:xfrm>
            <a:off x="8578171" y="577001"/>
            <a:ext cx="1668546" cy="13398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/>
          <a:srcRect l="13558" t="24852" r="925" b="8292"/>
          <a:stretch/>
        </p:blipFill>
        <p:spPr>
          <a:xfrm>
            <a:off x="7968208" y="4581128"/>
            <a:ext cx="3800092" cy="16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1124744"/>
            <a:ext cx="10972800" cy="1066800"/>
          </a:xfrm>
        </p:spPr>
        <p:txBody>
          <a:bodyPr rtlCol="0"/>
          <a:lstStyle/>
          <a:p>
            <a:pPr rtl="0"/>
            <a:r>
              <a:rPr lang="fr-FR" b="1" i="1" dirty="0" smtClean="0"/>
              <a:t>Objectifs de la formation</a:t>
            </a:r>
            <a:endParaRPr lang="fr-FR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344" y="2060848"/>
            <a:ext cx="12000656" cy="4536504"/>
          </a:xfrm>
        </p:spPr>
        <p:txBody>
          <a:bodyPr rtlCol="0">
            <a:normAutofit fontScale="85000" lnSpcReduction="20000"/>
          </a:bodyPr>
          <a:lstStyle/>
          <a:p>
            <a:pPr marL="109728" indent="0" algn="just">
              <a:buNone/>
            </a:pPr>
            <a:r>
              <a:rPr lang="fr-FR" dirty="0"/>
              <a:t>La licence professionnelle Réseaux et Télécommunications a pour objectif de former des spécialistes dans le domaine </a:t>
            </a:r>
            <a:r>
              <a:rPr lang="fr-FR" dirty="0" smtClean="0"/>
              <a:t>réseaux et télécommunications.</a:t>
            </a:r>
          </a:p>
          <a:p>
            <a:pPr marL="109728" indent="0" algn="just">
              <a:buNone/>
            </a:pPr>
            <a:r>
              <a:rPr lang="fr-FR" dirty="0"/>
              <a:t>Les diplômés sont </a:t>
            </a:r>
            <a:r>
              <a:rPr lang="fr-FR" dirty="0" smtClean="0"/>
              <a:t>capables:</a:t>
            </a:r>
          </a:p>
          <a:p>
            <a:pPr algn="just"/>
            <a:r>
              <a:rPr lang="fr-FR" dirty="0" smtClean="0"/>
              <a:t> </a:t>
            </a:r>
            <a:r>
              <a:rPr lang="fr-FR" dirty="0"/>
              <a:t>de mettre à profit leurs connaissances dans </a:t>
            </a:r>
            <a:r>
              <a:rPr lang="fr-FR" b="1" i="1" dirty="0"/>
              <a:t>les applications des interconnexions de réseaux</a:t>
            </a:r>
            <a:r>
              <a:rPr lang="fr-FR" dirty="0"/>
              <a:t>, des </a:t>
            </a:r>
            <a:r>
              <a:rPr lang="fr-FR" b="1" i="1" dirty="0"/>
              <a:t>systèmes de télécommunications</a:t>
            </a:r>
            <a:r>
              <a:rPr lang="fr-FR" dirty="0"/>
              <a:t> et de la sécurisation des échanges</a:t>
            </a:r>
            <a:r>
              <a:rPr lang="fr-FR" dirty="0" smtClean="0"/>
              <a:t>.</a:t>
            </a:r>
          </a:p>
          <a:p>
            <a:pPr algn="just"/>
            <a:r>
              <a:rPr lang="fr-FR" dirty="0"/>
              <a:t>d’assurer </a:t>
            </a:r>
            <a:r>
              <a:rPr lang="fr-FR" b="1" i="1" dirty="0"/>
              <a:t>l’installation</a:t>
            </a:r>
            <a:r>
              <a:rPr lang="fr-FR" dirty="0"/>
              <a:t>, la </a:t>
            </a:r>
            <a:r>
              <a:rPr lang="fr-FR" b="1" i="1" dirty="0"/>
              <a:t>configuration</a:t>
            </a:r>
            <a:r>
              <a:rPr lang="fr-FR" dirty="0"/>
              <a:t> de tous les constituants : câbles, antennes, </a:t>
            </a:r>
            <a:r>
              <a:rPr lang="fr-FR" dirty="0" smtClean="0"/>
              <a:t>connecteurs</a:t>
            </a:r>
            <a:r>
              <a:rPr lang="fr-FR" dirty="0"/>
              <a:t>, systèmes de transmission hertzienne (antennes, décodeurs...) ainsi que </a:t>
            </a:r>
            <a:r>
              <a:rPr lang="fr-FR" dirty="0" smtClean="0"/>
              <a:t>d’assurer </a:t>
            </a:r>
            <a:r>
              <a:rPr lang="fr-FR" dirty="0"/>
              <a:t>la recette d’une installation, </a:t>
            </a:r>
            <a:endParaRPr lang="fr-FR" dirty="0" smtClean="0"/>
          </a:p>
          <a:p>
            <a:pPr algn="just"/>
            <a:r>
              <a:rPr lang="fr-FR" dirty="0" smtClean="0"/>
              <a:t>Ils </a:t>
            </a:r>
            <a:r>
              <a:rPr lang="fr-FR" dirty="0"/>
              <a:t>possèdent les compétences pour </a:t>
            </a:r>
            <a:r>
              <a:rPr lang="fr-FR" b="1" i="1" dirty="0"/>
              <a:t>concevoir</a:t>
            </a:r>
            <a:r>
              <a:rPr lang="fr-FR" dirty="0"/>
              <a:t>, </a:t>
            </a:r>
            <a:r>
              <a:rPr lang="fr-FR" b="1" i="1" dirty="0"/>
              <a:t>intégrer</a:t>
            </a:r>
            <a:r>
              <a:rPr lang="fr-FR" dirty="0"/>
              <a:t>, </a:t>
            </a:r>
            <a:r>
              <a:rPr lang="fr-FR" b="1" i="1" dirty="0"/>
              <a:t>exploiter</a:t>
            </a:r>
            <a:r>
              <a:rPr lang="fr-FR" dirty="0"/>
              <a:t> et </a:t>
            </a:r>
            <a:r>
              <a:rPr lang="fr-FR" b="1" i="1" dirty="0"/>
              <a:t>administrer</a:t>
            </a:r>
            <a:r>
              <a:rPr lang="fr-FR" dirty="0"/>
              <a:t> les </a:t>
            </a:r>
            <a:r>
              <a:rPr lang="fr-FR" b="1" i="1" dirty="0"/>
              <a:t>systèmes informatiques </a:t>
            </a:r>
            <a:r>
              <a:rPr lang="fr-FR" dirty="0"/>
              <a:t>nécessaires au fonctionnement d'une entreprise mais aussi de mieux adapter les fonctionnalités des réseaux locaux émergeants (Bluetooth, WIFI, UWB </a:t>
            </a:r>
            <a:r>
              <a:rPr lang="fr-FR" dirty="0" smtClean="0"/>
              <a:t>…).</a:t>
            </a:r>
          </a:p>
          <a:p>
            <a:pPr algn="just"/>
            <a:r>
              <a:rPr lang="fr-FR" dirty="0"/>
              <a:t> de participer à </a:t>
            </a:r>
            <a:r>
              <a:rPr lang="fr-FR" b="1" i="1" dirty="0"/>
              <a:t>l’élaboration</a:t>
            </a:r>
            <a:r>
              <a:rPr lang="fr-FR" dirty="0"/>
              <a:t> d’un </a:t>
            </a:r>
            <a:r>
              <a:rPr lang="fr-FR" b="1" i="1" dirty="0"/>
              <a:t>cahier des charges </a:t>
            </a:r>
            <a:r>
              <a:rPr lang="fr-FR" dirty="0"/>
              <a:t>et de contribuer aux spécifications </a:t>
            </a:r>
            <a:r>
              <a:rPr lang="fr-FR" dirty="0" smtClean="0"/>
              <a:t>de </a:t>
            </a:r>
            <a:r>
              <a:rPr lang="fr-FR" dirty="0"/>
              <a:t>la topologie d’un réseau ou </a:t>
            </a:r>
            <a:r>
              <a:rPr lang="fr-FR" b="1" i="1" dirty="0"/>
              <a:t>d’une installation de télécommunications</a:t>
            </a:r>
            <a:r>
              <a:rPr lang="fr-FR" dirty="0"/>
              <a:t>, de gérer et de </a:t>
            </a:r>
            <a:r>
              <a:rPr lang="fr-FR" dirty="0" smtClean="0"/>
              <a:t>faire </a:t>
            </a:r>
            <a:r>
              <a:rPr lang="fr-FR" dirty="0"/>
              <a:t>évoluer de telles installations en choisissant les équipements et les logiciels </a:t>
            </a:r>
            <a:r>
              <a:rPr lang="fr-FR" dirty="0" smtClean="0"/>
              <a:t>appropriés,</a:t>
            </a:r>
            <a:endParaRPr lang="fr-FR" dirty="0"/>
          </a:p>
        </p:txBody>
      </p:sp>
      <p:pic>
        <p:nvPicPr>
          <p:cNvPr id="4" name="Image 3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13660" y="482610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6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1364" y="1385527"/>
            <a:ext cx="10972800" cy="1066800"/>
          </a:xfrm>
        </p:spPr>
        <p:txBody>
          <a:bodyPr rtlCol="0"/>
          <a:lstStyle/>
          <a:p>
            <a:pPr rtl="0"/>
            <a:r>
              <a:rPr lang="fr-FR" b="1" i="1" dirty="0" smtClean="0"/>
              <a:t>Objectifs de la formation</a:t>
            </a:r>
            <a:endParaRPr lang="fr-FR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392" y="2452327"/>
            <a:ext cx="10468744" cy="3195736"/>
          </a:xfrm>
        </p:spPr>
        <p:txBody>
          <a:bodyPr rtlCol="0">
            <a:noAutofit/>
          </a:bodyPr>
          <a:lstStyle/>
          <a:p>
            <a:pPr algn="just"/>
            <a:r>
              <a:rPr lang="fr-FR" sz="2400" dirty="0"/>
              <a:t>d'installer et de configurer les constituants de la </a:t>
            </a:r>
            <a:r>
              <a:rPr lang="fr-FR" sz="2400" b="1" i="1" dirty="0"/>
              <a:t>chaîne de télécommunications </a:t>
            </a:r>
            <a:r>
              <a:rPr lang="fr-FR" sz="2400" dirty="0"/>
              <a:t>(ponts, </a:t>
            </a:r>
            <a:r>
              <a:rPr lang="fr-FR" sz="2400" dirty="0" smtClean="0"/>
              <a:t>commutateurs</a:t>
            </a:r>
            <a:r>
              <a:rPr lang="fr-FR" sz="2400" dirty="0"/>
              <a:t>, routeurs, autocommutateurs, …), </a:t>
            </a:r>
          </a:p>
          <a:p>
            <a:pPr algn="just"/>
            <a:r>
              <a:rPr lang="fr-FR" sz="2400" dirty="0" smtClean="0"/>
              <a:t>d’installer </a:t>
            </a:r>
            <a:r>
              <a:rPr lang="fr-FR" sz="2400" dirty="0"/>
              <a:t>et de configurer le matériel et les logiciels des réseaux et des systèmes de </a:t>
            </a:r>
            <a:r>
              <a:rPr lang="fr-FR" sz="2400" dirty="0" smtClean="0"/>
              <a:t>télécommunications,</a:t>
            </a:r>
          </a:p>
          <a:p>
            <a:pPr algn="just"/>
            <a:r>
              <a:rPr lang="fr-FR" sz="2400" dirty="0"/>
              <a:t>­Avoir une bonne connaissance des </a:t>
            </a:r>
            <a:r>
              <a:rPr lang="fr-FR" sz="2400" b="1" i="1" dirty="0"/>
              <a:t>équipements de télécommunications</a:t>
            </a:r>
            <a:r>
              <a:rPr lang="fr-FR" sz="2400" dirty="0"/>
              <a:t>, des </a:t>
            </a:r>
            <a:r>
              <a:rPr lang="fr-FR" sz="2400" b="1" i="1" dirty="0"/>
              <a:t>systèmes électroniques </a:t>
            </a:r>
            <a:r>
              <a:rPr lang="fr-FR" sz="2400" dirty="0"/>
              <a:t>de </a:t>
            </a:r>
            <a:r>
              <a:rPr lang="fr-FR" sz="2400" b="1" i="1" dirty="0"/>
              <a:t>communication et des réseaux informatiques et cellulaires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pic>
        <p:nvPicPr>
          <p:cNvPr id="4" name="Image 3" descr="Description : D:\confeerence ista\POS TER-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13660" y="482610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13660" y="482610"/>
            <a:ext cx="6448425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2628" y="1547639"/>
            <a:ext cx="12179371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>
              <a:spcBef>
                <a:spcPts val="300"/>
              </a:spcBef>
              <a:buClr>
                <a:srgbClr val="37A76F">
                  <a:lumMod val="75000"/>
                </a:srgbClr>
              </a:buClr>
              <a:buFont typeface="Georgia"/>
              <a:buChar char="•"/>
            </a:pPr>
            <a:r>
              <a:rPr lang="fr-FR" sz="2800" b="1" i="1" dirty="0">
                <a:solidFill>
                  <a:srgbClr val="455F51"/>
                </a:solidFill>
              </a:rPr>
              <a:t>Compétences acquises</a:t>
            </a:r>
          </a:p>
          <a:p>
            <a:pPr marL="868363" lvl="1" indent="-457200" algn="just">
              <a:spcBef>
                <a:spcPts val="300"/>
              </a:spcBef>
              <a:buClr>
                <a:srgbClr val="63A537">
                  <a:lumMod val="75000"/>
                </a:srgbClr>
              </a:buClr>
              <a:buFont typeface="+mj-lt"/>
              <a:buAutoNum type="arabicPeriod"/>
            </a:pPr>
            <a:r>
              <a:rPr lang="fr-FR" sz="2500" dirty="0">
                <a:solidFill>
                  <a:srgbClr val="455F51"/>
                </a:solidFill>
              </a:rPr>
              <a:t>maîtriser les Nouvelles Technologies de l'Information et de la Communication qui sont omniprésentes dans nos sociétés et entreprises. </a:t>
            </a:r>
            <a:endParaRPr lang="en-US" sz="2500" dirty="0">
              <a:solidFill>
                <a:srgbClr val="455F51"/>
              </a:solidFill>
            </a:endParaRPr>
          </a:p>
          <a:p>
            <a:pPr marL="868363" lvl="1" indent="-457200" algn="just">
              <a:spcBef>
                <a:spcPts val="300"/>
              </a:spcBef>
              <a:buClr>
                <a:srgbClr val="63A537">
                  <a:lumMod val="75000"/>
                </a:srgbClr>
              </a:buClr>
              <a:buFont typeface="+mj-lt"/>
              <a:buAutoNum type="arabicPeriod"/>
            </a:pPr>
            <a:r>
              <a:rPr lang="fr-FR" sz="2500" dirty="0">
                <a:solidFill>
                  <a:srgbClr val="455F51"/>
                </a:solidFill>
              </a:rPr>
              <a:t>Elle offre à l’étudiant les connaissances pratiques et professionnelles qui le préparent à une insertion immédiate dans les domaines des réseaux informatiques et des </a:t>
            </a:r>
            <a:r>
              <a:rPr lang="fr-FR" sz="2500" dirty="0" smtClean="0">
                <a:solidFill>
                  <a:srgbClr val="455F51"/>
                </a:solidFill>
              </a:rPr>
              <a:t>systèmes </a:t>
            </a:r>
            <a:r>
              <a:rPr lang="fr-FR" sz="2500" dirty="0">
                <a:solidFill>
                  <a:srgbClr val="455F51"/>
                </a:solidFill>
              </a:rPr>
              <a:t>de télécommunications</a:t>
            </a:r>
            <a:r>
              <a:rPr lang="fr-FR" sz="2500" dirty="0" smtClean="0">
                <a:solidFill>
                  <a:srgbClr val="455F51"/>
                </a:solidFill>
              </a:rPr>
              <a:t>.</a:t>
            </a:r>
          </a:p>
          <a:p>
            <a:pPr marL="868363" lvl="1" indent="-457200">
              <a:spcBef>
                <a:spcPts val="300"/>
              </a:spcBef>
              <a:buClr>
                <a:srgbClr val="63A537">
                  <a:lumMod val="75000"/>
                </a:srgbClr>
              </a:buClr>
              <a:buFont typeface="+mj-lt"/>
              <a:buAutoNum type="arabicPeriod"/>
            </a:pPr>
            <a:r>
              <a:rPr lang="fr-FR" sz="2500" dirty="0" smtClean="0">
                <a:solidFill>
                  <a:srgbClr val="455F51"/>
                </a:solidFill>
              </a:rPr>
              <a:t>concevoir</a:t>
            </a:r>
            <a:r>
              <a:rPr lang="fr-FR" sz="2500" dirty="0">
                <a:solidFill>
                  <a:srgbClr val="455F51"/>
                </a:solidFill>
              </a:rPr>
              <a:t>, planifier et gérer un projet à partir d’un cahier des charges répondant aux exigences de </a:t>
            </a:r>
            <a:r>
              <a:rPr lang="fr-FR" sz="2500" dirty="0" smtClean="0">
                <a:solidFill>
                  <a:srgbClr val="455F51"/>
                </a:solidFill>
              </a:rPr>
              <a:t>l’entreprise;</a:t>
            </a:r>
          </a:p>
          <a:p>
            <a:pPr marL="868363" lvl="1" indent="-457200">
              <a:spcBef>
                <a:spcPts val="300"/>
              </a:spcBef>
              <a:buClr>
                <a:srgbClr val="63A537">
                  <a:lumMod val="75000"/>
                </a:srgbClr>
              </a:buClr>
              <a:buFont typeface="+mj-lt"/>
              <a:buAutoNum type="arabicPeriod"/>
            </a:pPr>
            <a:r>
              <a:rPr lang="fr-FR" sz="2500" dirty="0">
                <a:solidFill>
                  <a:srgbClr val="455F51"/>
                </a:solidFill>
              </a:rPr>
              <a:t>installer, configurer et maintenir un réseau informatique ou téléphonique ;</a:t>
            </a:r>
          </a:p>
          <a:p>
            <a:pPr marL="868363" lvl="1" indent="-457200">
              <a:spcBef>
                <a:spcPts val="300"/>
              </a:spcBef>
              <a:buClr>
                <a:srgbClr val="63A537">
                  <a:lumMod val="75000"/>
                </a:srgbClr>
              </a:buClr>
              <a:buFont typeface="+mj-lt"/>
              <a:buAutoNum type="arabicPeriod"/>
            </a:pPr>
            <a:r>
              <a:rPr lang="fr-FR" sz="2500" dirty="0" smtClean="0">
                <a:solidFill>
                  <a:srgbClr val="455F51"/>
                </a:solidFill>
              </a:rPr>
              <a:t>décrire </a:t>
            </a:r>
            <a:r>
              <a:rPr lang="fr-FR" sz="2500" dirty="0">
                <a:solidFill>
                  <a:srgbClr val="455F51"/>
                </a:solidFill>
              </a:rPr>
              <a:t>l'architecture des réseaux mobiles ;</a:t>
            </a:r>
          </a:p>
          <a:p>
            <a:pPr marL="868363" lvl="1" indent="-457200">
              <a:spcBef>
                <a:spcPts val="300"/>
              </a:spcBef>
              <a:buClr>
                <a:srgbClr val="63A537">
                  <a:lumMod val="75000"/>
                </a:srgbClr>
              </a:buClr>
              <a:buFont typeface="+mj-lt"/>
              <a:buAutoNum type="arabicPeriod"/>
            </a:pPr>
            <a:r>
              <a:rPr lang="fr-FR" sz="2500" dirty="0" smtClean="0">
                <a:solidFill>
                  <a:srgbClr val="455F51"/>
                </a:solidFill>
              </a:rPr>
              <a:t>concevoir </a:t>
            </a:r>
            <a:r>
              <a:rPr lang="fr-FR" sz="2500" dirty="0">
                <a:solidFill>
                  <a:srgbClr val="455F51"/>
                </a:solidFill>
              </a:rPr>
              <a:t>une application en langage orienté objet </a:t>
            </a:r>
            <a:r>
              <a:rPr lang="fr-FR" sz="2500" dirty="0" smtClean="0">
                <a:solidFill>
                  <a:srgbClr val="455F51"/>
                </a:solidFill>
              </a:rPr>
              <a:t>;</a:t>
            </a:r>
            <a:endParaRPr lang="fr-FR" sz="2500" dirty="0">
              <a:solidFill>
                <a:srgbClr val="455F5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Débouchés professionnels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516" y="1924546"/>
            <a:ext cx="11488483" cy="4816821"/>
          </a:xfrm>
        </p:spPr>
        <p:txBody>
          <a:bodyPr rtlCol="0">
            <a:normAutofit/>
          </a:bodyPr>
          <a:lstStyle/>
          <a:p>
            <a:pPr marL="109728" indent="0">
              <a:buNone/>
            </a:pPr>
            <a:r>
              <a:rPr lang="fr-FR" b="1" dirty="0"/>
              <a:t>Les professions visées sont celles liées à l’installation, la gestion et la maintenance de tous </a:t>
            </a:r>
            <a:r>
              <a:rPr lang="fr-FR" b="1" dirty="0" smtClean="0"/>
              <a:t>les </a:t>
            </a:r>
            <a:r>
              <a:rPr lang="fr-FR" b="1" dirty="0"/>
              <a:t>types de réseaux, aux environnements applicatifs qui les utilisent et à l’administration </a:t>
            </a:r>
            <a:r>
              <a:rPr lang="fr-FR" b="1" dirty="0" smtClean="0"/>
              <a:t>des systèmes </a:t>
            </a:r>
            <a:r>
              <a:rPr lang="fr-FR" b="1" dirty="0"/>
              <a:t>d’exploitation. </a:t>
            </a:r>
            <a:endParaRPr lang="fr-FR" b="1" dirty="0" smtClean="0"/>
          </a:p>
          <a:p>
            <a:pPr marL="109728" indent="0">
              <a:buNone/>
            </a:pPr>
            <a:r>
              <a:rPr lang="fr-FR" b="1" dirty="0" smtClean="0"/>
              <a:t>Tous </a:t>
            </a:r>
            <a:r>
              <a:rPr lang="fr-FR" b="1" dirty="0"/>
              <a:t>les types de réseaux sont concernés : </a:t>
            </a:r>
            <a:endParaRPr lang="fr-FR" b="1" dirty="0" smtClean="0"/>
          </a:p>
          <a:p>
            <a:r>
              <a:rPr lang="fr-FR" b="1" dirty="0" smtClean="0"/>
              <a:t>réseaux </a:t>
            </a:r>
            <a:r>
              <a:rPr lang="fr-FR" b="1" dirty="0"/>
              <a:t>informatiques </a:t>
            </a:r>
            <a:r>
              <a:rPr lang="fr-FR" b="1" dirty="0" smtClean="0"/>
              <a:t>classiques</a:t>
            </a:r>
            <a:r>
              <a:rPr lang="fr-FR" b="1" dirty="0"/>
              <a:t>, </a:t>
            </a:r>
            <a:endParaRPr lang="fr-FR" b="1" dirty="0" smtClean="0"/>
          </a:p>
          <a:p>
            <a:r>
              <a:rPr lang="fr-FR" b="1" dirty="0" smtClean="0"/>
              <a:t>réseaux </a:t>
            </a:r>
            <a:r>
              <a:rPr lang="fr-FR" b="1" dirty="0"/>
              <a:t>téléphoniques, </a:t>
            </a:r>
            <a:endParaRPr lang="fr-FR" b="1" dirty="0" smtClean="0"/>
          </a:p>
          <a:p>
            <a:r>
              <a:rPr lang="fr-FR" b="1" dirty="0"/>
              <a:t>r</a:t>
            </a:r>
            <a:r>
              <a:rPr lang="fr-FR" b="1" dirty="0" smtClean="0"/>
              <a:t>éseaux </a:t>
            </a:r>
            <a:r>
              <a:rPr lang="fr-FR" b="1" dirty="0"/>
              <a:t>à intégration de services, </a:t>
            </a:r>
            <a:endParaRPr lang="fr-FR" b="1" dirty="0" smtClean="0"/>
          </a:p>
          <a:p>
            <a:r>
              <a:rPr lang="fr-FR" b="1" dirty="0" smtClean="0"/>
              <a:t>réseaux </a:t>
            </a:r>
            <a:r>
              <a:rPr lang="fr-FR" b="1" dirty="0"/>
              <a:t>mobiles etc…</a:t>
            </a:r>
            <a:endParaRPr lang="fr-FR" sz="2600" dirty="0" smtClean="0"/>
          </a:p>
        </p:txBody>
      </p:sp>
      <p:pic>
        <p:nvPicPr>
          <p:cNvPr id="4" name="Image 3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39418" y="482610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Débouchés professionnels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516" y="1924546"/>
            <a:ext cx="11297139" cy="4816821"/>
          </a:xfrm>
        </p:spPr>
        <p:txBody>
          <a:bodyPr rtlCol="0">
            <a:normAutofit fontScale="85000" lnSpcReduction="10000"/>
          </a:bodyPr>
          <a:lstStyle/>
          <a:p>
            <a:pPr marL="109728" indent="0">
              <a:buNone/>
            </a:pPr>
            <a:r>
              <a:rPr lang="fr-FR" dirty="0"/>
              <a:t>Les diplômés s’insèrent rapidement au sein des sociétés de service et d’ingénierie en informatique, des structures publiques ou </a:t>
            </a:r>
            <a:r>
              <a:rPr lang="fr-FR" dirty="0" smtClean="0"/>
              <a:t>privées. Parmi les débouchés on peut citer:</a:t>
            </a:r>
            <a:r>
              <a:rPr lang="fr-FR" b="1" dirty="0" smtClean="0"/>
              <a:t> </a:t>
            </a:r>
            <a:endParaRPr lang="fr-FR" b="1" dirty="0"/>
          </a:p>
          <a:p>
            <a:r>
              <a:rPr lang="fr-FR" b="1" dirty="0" smtClean="0"/>
              <a:t>les </a:t>
            </a:r>
            <a:r>
              <a:rPr lang="fr-FR" b="1" dirty="0"/>
              <a:t>sociétés de service et les constructeurs d’équipements réseaux, </a:t>
            </a:r>
          </a:p>
          <a:p>
            <a:r>
              <a:rPr lang="fr-FR" b="1" dirty="0" smtClean="0"/>
              <a:t>les </a:t>
            </a:r>
            <a:r>
              <a:rPr lang="fr-FR" b="1" dirty="0"/>
              <a:t>opérateurs de télécommunications et fournisseurs d’accès à Internet (Algérie Télécom), les opérateurs téléphoniques de télécommunications (</a:t>
            </a:r>
            <a:r>
              <a:rPr lang="fr-FR" b="1" dirty="0" err="1"/>
              <a:t>mobilis</a:t>
            </a:r>
            <a:r>
              <a:rPr lang="fr-FR" b="1" dirty="0"/>
              <a:t>,  </a:t>
            </a:r>
            <a:r>
              <a:rPr lang="fr-FR" b="1" dirty="0" err="1"/>
              <a:t>Djezzy</a:t>
            </a:r>
            <a:r>
              <a:rPr lang="fr-FR" b="1" dirty="0"/>
              <a:t>, ...).</a:t>
            </a:r>
          </a:p>
          <a:p>
            <a:r>
              <a:rPr lang="fr-FR" b="1" dirty="0" smtClean="0"/>
              <a:t>les </a:t>
            </a:r>
            <a:r>
              <a:rPr lang="fr-FR" b="1" dirty="0"/>
              <a:t>entreprises et les administrations gérant elles-mêmes leurs systèmes d’information et de communication, </a:t>
            </a:r>
          </a:p>
          <a:p>
            <a:r>
              <a:rPr lang="fr-FR" b="1" dirty="0" smtClean="0"/>
              <a:t>les </a:t>
            </a:r>
            <a:r>
              <a:rPr lang="fr-FR" b="1" dirty="0"/>
              <a:t>installateurs de téléphonie, </a:t>
            </a:r>
          </a:p>
          <a:p>
            <a:r>
              <a:rPr lang="fr-FR" b="1" dirty="0" smtClean="0"/>
              <a:t>les </a:t>
            </a:r>
            <a:r>
              <a:rPr lang="fr-FR" b="1" dirty="0"/>
              <a:t>Sociétés de Services et d’Ingénierie Informatiques </a:t>
            </a:r>
            <a:r>
              <a:rPr lang="fr-FR" b="1" dirty="0" smtClean="0"/>
              <a:t>. </a:t>
            </a:r>
            <a:endParaRPr lang="fr-FR" b="1" dirty="0"/>
          </a:p>
          <a:p>
            <a:pPr algn="just"/>
            <a:r>
              <a:rPr lang="fr-FR" b="1" dirty="0" smtClean="0"/>
              <a:t>Responsable </a:t>
            </a:r>
            <a:r>
              <a:rPr lang="fr-FR" b="1" dirty="0"/>
              <a:t>d’exploitation des réseaux et systèmes de télécommunications</a:t>
            </a:r>
          </a:p>
          <a:p>
            <a:pPr algn="just"/>
            <a:r>
              <a:rPr lang="fr-FR" b="1" dirty="0"/>
              <a:t>Responsable en maintenance logiciel et matériel pour les réseaux</a:t>
            </a:r>
          </a:p>
          <a:p>
            <a:pPr algn="just"/>
            <a:r>
              <a:rPr lang="fr-FR" b="1" dirty="0"/>
              <a:t>Assistant Architecte de systèmes électronique , informatique et réseaux</a:t>
            </a:r>
          </a:p>
          <a:p>
            <a:pPr algn="just"/>
            <a:r>
              <a:rPr lang="fr-FR" b="1" dirty="0"/>
              <a:t>Technicien sécurité réseaux </a:t>
            </a:r>
          </a:p>
        </p:txBody>
      </p:sp>
      <p:pic>
        <p:nvPicPr>
          <p:cNvPr id="4" name="Image 3" descr="Description : D:\confeerence ista\POS TER-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2" b="89909"/>
          <a:stretch>
            <a:fillRect/>
          </a:stretch>
        </p:blipFill>
        <p:spPr bwMode="auto">
          <a:xfrm>
            <a:off x="739418" y="482610"/>
            <a:ext cx="64484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71" y="577001"/>
            <a:ext cx="3625330" cy="13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 de form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4869_TF03460604" id="{54403243-F224-486F-8FFE-D00C5CB91136}" vid="{7465B1E5-1843-4B11-9E79-AC1235ADAE5F}"/>
    </a:ext>
  </a:extLst>
</a:theme>
</file>

<file path=ppt/theme/theme2.xml><?xml version="1.0" encoding="utf-8"?>
<a:theme xmlns:a="http://schemas.openxmlformats.org/drawingml/2006/main" name="Thème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 Yellow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1057</Words>
  <Application>Microsoft Office PowerPoint</Application>
  <PresentationFormat>Grand écran</PresentationFormat>
  <Paragraphs>133</Paragraphs>
  <Slides>15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Georgia</vt:lpstr>
      <vt:lpstr>Wingdings 2</vt:lpstr>
      <vt:lpstr>Présentation de formation</vt:lpstr>
      <vt:lpstr>Licence professionnelle Réseaux &amp; Télécommunications</vt:lpstr>
      <vt:lpstr>Présentation PowerPoint</vt:lpstr>
      <vt:lpstr>OÙ VOUS FORMER ?</vt:lpstr>
      <vt:lpstr>Présentation PowerPoint</vt:lpstr>
      <vt:lpstr>Objectifs de la formation</vt:lpstr>
      <vt:lpstr>Objectifs de la formation</vt:lpstr>
      <vt:lpstr>Présentation PowerPoint</vt:lpstr>
      <vt:lpstr>Débouchés professionnels</vt:lpstr>
      <vt:lpstr>Débouchés professionnels</vt:lpstr>
      <vt:lpstr>Admission</vt:lpstr>
      <vt:lpstr>Organisation de la formation</vt:lpstr>
      <vt:lpstr>Stages et visites</vt:lpstr>
      <vt:lpstr>Présentation PowerPoint</vt:lpstr>
      <vt:lpstr>Principales entreprises partenaires </vt:lpstr>
      <vt:lpstr>Contact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Licence professionnelle Réseaux &amp; Télécommunications</dc:title>
  <dc:creator>fateh</dc:creator>
  <cp:lastModifiedBy>lenovo</cp:lastModifiedBy>
  <cp:revision>63</cp:revision>
  <dcterms:modified xsi:type="dcterms:W3CDTF">2024-07-13T22:42:34Z</dcterms:modified>
</cp:coreProperties>
</file>