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63" r:id="rId4"/>
    <p:sldId id="257" r:id="rId5"/>
    <p:sldId id="262" r:id="rId6"/>
    <p:sldId id="264" r:id="rId7"/>
    <p:sldId id="256" r:id="rId8"/>
  </p:sldIdLst>
  <p:sldSz cx="12192000" cy="6858000"/>
  <p:notesSz cx="6858000" cy="9144000"/>
  <p:defaultTextStyle>
    <a:defPPr>
      <a:defRPr lang="fr-D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C45AC-032D-5C84-EDD0-C36C1F798B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4C946F-7564-910D-AE24-B94C16F9BE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D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46F4A2-A372-5B57-917E-880CF00D0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18/01/2026</a:t>
            </a:fld>
            <a:endParaRPr lang="fr-D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B3F0A4-D5A0-E233-7ED9-2E35228D6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8E483-1199-582E-961F-EB6356B31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‹#›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972523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B0FF9-DE40-BD71-6F0C-DD61849F1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5DF392-4C22-B3DA-F8B6-8458BA420F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D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CC3529-C337-5DA7-4738-0F205CEBD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18/01/2026</a:t>
            </a:fld>
            <a:endParaRPr lang="fr-D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F6726C-7EA8-9EC0-C806-8DFA08C3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401ED3-729C-C8E5-EBDE-4503636C6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‹#›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956041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F3D0BB-B859-FF6C-9D06-65D2978BB8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D88B6D-566C-4C25-CFFB-445B95715F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D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3DD44B-12F6-6638-3F2F-0A5B86333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18/01/2026</a:t>
            </a:fld>
            <a:endParaRPr lang="fr-D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5353A-2285-A13C-313E-EB5BAC56C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581C0-0B24-89F7-8E13-0BE4E92B7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‹#›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061721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E4EA8-6974-9D45-776F-C5438F975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4B758-5CF2-305F-4066-2861B7A63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D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780C6F-226C-9D5F-E1E2-124389494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18/01/2026</a:t>
            </a:fld>
            <a:endParaRPr lang="fr-D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395473-A12D-2D19-773B-6086B65E7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06024E-9451-3591-A442-9D01EC9A6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‹#›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926064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5E73C-9E42-3378-1A1C-080F4E054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1806CA-9C9D-11DE-DA02-B1B19D3DF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D7EAC5-77FB-37A7-0A77-9E5802C1D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18/01/2026</a:t>
            </a:fld>
            <a:endParaRPr lang="fr-D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1F5F9-8941-E133-62E6-9730174FC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50E1E6-4CCE-0CFC-FA2A-E193AF6EF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‹#›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524642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EACCC-CFE6-F9CC-1F63-A614A9C2F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60AC1-98C2-6386-5DDD-8F10CF8F63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D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7E6B07-0F21-1B88-2C1C-24682284F5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D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97D9A-4708-CE8F-E1FA-74B67EE45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18/01/2026</a:t>
            </a:fld>
            <a:endParaRPr lang="fr-D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A4C9D7-4D22-5475-065E-8F8548CC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69B837-689D-E99C-A400-F56C0637D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‹#›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948128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8E038-6CD7-F8A0-9F9B-8A540E65A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40F203-886A-DD3B-BB56-153E26DEED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CBA8F1-4307-C538-0E5B-423DD1425D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D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37A619-744B-BB53-40EC-59CD124B66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985B11-2C17-0F40-ED4C-F843F3B0F7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D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3CC0D8-31C8-BDB0-B347-D7622C93D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18/01/2026</a:t>
            </a:fld>
            <a:endParaRPr lang="fr-D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E4FE0D-7010-A9DC-695E-0E674ECFE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7E897B-BEB7-3A82-E86E-840E3C085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‹#›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064644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30EED-3BEC-2077-031D-EBD525FC5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AEE21D-4834-5B25-C0B4-5827D17FC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18/01/2026</a:t>
            </a:fld>
            <a:endParaRPr lang="fr-D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1F2FF6-678E-BD0E-3FDC-F6D7F39A8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011FE6-5670-5FEC-8C88-2680A8D1E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‹#›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560647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C8D0E4-CFA7-003E-CBCE-F3F20E7EE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18/01/2026</a:t>
            </a:fld>
            <a:endParaRPr lang="fr-D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22030B-0EFA-8252-C15C-1C26434B5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8E8DF-1365-AA88-74AA-E7BAF15D9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‹#›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747170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2BCF7-329A-B9E9-16DC-D4E585C23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1600D-1DD5-30D6-1B1E-EDFDBBD24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D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37B2F2-EA40-AD6C-2B32-9DAB14E113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A55BE3-D36D-E046-959A-BD3D33BA7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18/01/2026</a:t>
            </a:fld>
            <a:endParaRPr lang="fr-D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58AC2C-3430-5EB0-2951-2C214B22B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BF14C7-A06D-DCFB-2EFF-E130A21BE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‹#›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124550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378CB-EA3A-C102-A904-666CBAEB9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1665EA-9A31-1B01-3632-C15F3B090B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D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40E2DD-9A31-CE88-0BD9-0545FD0CA6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6C475F-5C7C-0644-58B8-6B7754AE8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18/01/2026</a:t>
            </a:fld>
            <a:endParaRPr lang="fr-D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8CFDCB-D5C4-DAC1-23BF-7C1FC39BF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14E08B-694F-D107-ADEE-36A0B0A88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‹#›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956378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02B84C-BA2B-72E0-73D2-9B3E5B3B6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C75D8E-83E0-64A4-D1A2-EEA69B5C0A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D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C77DF-8233-4906-57B4-3EC66A5981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61FA5-DA0D-4B6B-B747-97616884930D}" type="datetimeFigureOut">
              <a:rPr lang="fr-DZ" smtClean="0"/>
              <a:t>18/01/2026</a:t>
            </a:fld>
            <a:endParaRPr lang="fr-D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DC9C6-21B3-AACD-371D-8E94ADFA3F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D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02A713-8195-825A-370D-1DC2B8DF47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AE670-50C4-4BCC-A341-6476B104B4DF}" type="slidenum">
              <a:rPr lang="fr-DZ" smtClean="0"/>
              <a:t>‹#›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446776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D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2">
            <a:extLst>
              <a:ext uri="{FF2B5EF4-FFF2-40B4-BE49-F238E27FC236}">
                <a16:creationId xmlns:a16="http://schemas.microsoft.com/office/drawing/2014/main" id="{BCCF8F33-54ED-46C7-36E2-B3DF81BF030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86811" y="234195"/>
            <a:ext cx="2150224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2" descr="logo12">
            <a:extLst>
              <a:ext uri="{FF2B5EF4-FFF2-40B4-BE49-F238E27FC236}">
                <a16:creationId xmlns:a16="http://schemas.microsoft.com/office/drawing/2014/main" id="{C6205310-AA3A-EA90-B4C1-FB7FA27024C4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093" y="234196"/>
            <a:ext cx="1795892" cy="885824"/>
          </a:xfrm>
          <a:prstGeom prst="rect">
            <a:avLst/>
          </a:prstGeom>
          <a:noFill/>
        </p:spPr>
      </p:pic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BE1BB3F-B37A-D8D3-EBF3-A0A74D579F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391642"/>
              </p:ext>
            </p:extLst>
          </p:nvPr>
        </p:nvGraphicFramePr>
        <p:xfrm>
          <a:off x="30480" y="1461361"/>
          <a:ext cx="12119449" cy="532800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314000">
                  <a:extLst>
                    <a:ext uri="{9D8B030D-6E8A-4147-A177-3AD203B41FA5}">
                      <a16:colId xmlns:a16="http://schemas.microsoft.com/office/drawing/2014/main" val="1929206184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1356592332"/>
                    </a:ext>
                  </a:extLst>
                </a:gridCol>
                <a:gridCol w="1975955">
                  <a:extLst>
                    <a:ext uri="{9D8B030D-6E8A-4147-A177-3AD203B41FA5}">
                      <a16:colId xmlns:a16="http://schemas.microsoft.com/office/drawing/2014/main" val="3105425496"/>
                    </a:ext>
                  </a:extLst>
                </a:gridCol>
                <a:gridCol w="1786421">
                  <a:extLst>
                    <a:ext uri="{9D8B030D-6E8A-4147-A177-3AD203B41FA5}">
                      <a16:colId xmlns:a16="http://schemas.microsoft.com/office/drawing/2014/main" val="96199901"/>
                    </a:ext>
                  </a:extLst>
                </a:gridCol>
                <a:gridCol w="1579818">
                  <a:extLst>
                    <a:ext uri="{9D8B030D-6E8A-4147-A177-3AD203B41FA5}">
                      <a16:colId xmlns:a16="http://schemas.microsoft.com/office/drawing/2014/main" val="1219857623"/>
                    </a:ext>
                  </a:extLst>
                </a:gridCol>
                <a:gridCol w="2046582">
                  <a:extLst>
                    <a:ext uri="{9D8B030D-6E8A-4147-A177-3AD203B41FA5}">
                      <a16:colId xmlns:a16="http://schemas.microsoft.com/office/drawing/2014/main" val="2652302649"/>
                    </a:ext>
                  </a:extLst>
                </a:gridCol>
                <a:gridCol w="1256673">
                  <a:extLst>
                    <a:ext uri="{9D8B030D-6E8A-4147-A177-3AD203B41FA5}">
                      <a16:colId xmlns:a16="http://schemas.microsoft.com/office/drawing/2014/main" val="265321013"/>
                    </a:ext>
                  </a:extLst>
                </a:gridCol>
              </a:tblGrid>
              <a:tr h="360000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Academic 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2025/2026		      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Timetable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S2 for 1st 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Master (M1) </a:t>
                      </a:r>
                      <a:r>
                        <a:rPr lang="fr-FR" b="1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Parasitology</a:t>
                      </a:r>
                      <a:r>
                        <a:rPr lang="fr-FR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              Room I 06</a:t>
                      </a:r>
                      <a:endParaRPr lang="fr-DZ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600073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/>
                      <a:endParaRPr lang="fr-DZ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8:00−9:30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9:30−11:00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11:00−12:30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12:30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−</a:t>
                      </a:r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fr-DZ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14:00−15:30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15:30−17:00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8843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Saturday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Legislation</a:t>
                      </a:r>
                      <a:endParaRPr lang="fr-F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Online lecture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fr-FR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Khammar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DZ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DZ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DZ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8097482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General parasitology part 2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Mazouz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General parasitology part 2</a:t>
                      </a:r>
                    </a:p>
                    <a:p>
                      <a:pPr algn="ctr"/>
                      <a:r>
                        <a:rPr lang="en-US" sz="12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    G1/G2    1/15    Mazouz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141605" marR="130810" algn="ctr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303862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l"/>
                      <a:r>
                        <a:rPr lang="fr-FR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General parasitology part 2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Mazouz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Human &amp; animal parasitic pathologies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Ammi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Bee and fish parasites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Tolba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Bee and fish parasites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Tolba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3291734"/>
                  </a:ext>
                </a:extLst>
              </a:tr>
              <a:tr h="365760">
                <a:tc rowSpan="2"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Tuesday 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Methodology in animal experimentation </a:t>
                      </a:r>
                    </a:p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</a:t>
                      </a:r>
                    </a:p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Louniss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Human &amp; animal parasitic pathologies</a:t>
                      </a:r>
                    </a:p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</a:t>
                      </a:r>
                    </a:p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Ammi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gridSpan="2"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PW Human &amp; animal parasitic pathologies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    G1/G2    1/15    </a:t>
                      </a:r>
                      <a:r>
                        <a:rPr lang="en-US" sz="1200" b="0" i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Ammi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sv-SE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760029"/>
                  </a:ext>
                </a:extLst>
              </a:tr>
              <a:tr h="365760"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Methodology in animal experimentation </a:t>
                      </a:r>
                    </a:p>
                    <a:p>
                      <a:pPr algn="ctr"/>
                      <a:r>
                        <a:rPr lang="en-US" sz="12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    G1/G2    1/15    </a:t>
                      </a:r>
                      <a:r>
                        <a:rPr lang="en-US" sz="12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Louniss</a:t>
                      </a:r>
                      <a:endParaRPr lang="en-US" sz="12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0877493"/>
                  </a:ext>
                </a:extLst>
              </a:tr>
              <a:tr h="320040">
                <a:tc rowSpan="2">
                  <a:txBody>
                    <a:bodyPr/>
                    <a:lstStyle/>
                    <a:p>
                      <a:pPr algn="l"/>
                      <a:r>
                        <a:rPr lang="fr-FR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Wednesday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Biostatistics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</a:p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Bee and fish parasites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   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Tolba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Sampling techniques</a:t>
                      </a:r>
                    </a:p>
                    <a:p>
                      <a:pPr algn="ctr"/>
                      <a:r>
                        <a:rPr lang="fr-FR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</a:t>
                      </a:r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G1/G2    1/7    </a:t>
                      </a:r>
                      <a:r>
                        <a:rPr lang="fr-FR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khammar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4685821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Biostatistics</a:t>
                      </a:r>
                    </a:p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Informatic room    </a:t>
                      </a:r>
                      <a:r>
                        <a:rPr lang="en-US" sz="12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G1/G2    1/15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61894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Thursday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Sampling techniques</a:t>
                      </a:r>
                    </a:p>
                    <a:p>
                      <a:pPr algn="ctr"/>
                      <a:r>
                        <a:rPr lang="sv-SE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sv-SE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</a:p>
                    <a:p>
                      <a:pPr algn="ctr"/>
                      <a:r>
                        <a:rPr lang="sv-SE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khammar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Sampling techniques</a:t>
                      </a:r>
                    </a:p>
                    <a:p>
                      <a:pPr algn="ctr"/>
                      <a:r>
                        <a:rPr lang="fr-FR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</a:t>
                      </a:r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G1/G2    1/7    </a:t>
                      </a:r>
                      <a:r>
                        <a:rPr lang="fr-FR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khammar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48416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C8366DE-7BFA-29D3-3250-BA6C140B2580}"/>
              </a:ext>
            </a:extLst>
          </p:cNvPr>
          <p:cNvSpPr txBox="1"/>
          <p:nvPr/>
        </p:nvSpPr>
        <p:spPr>
          <a:xfrm>
            <a:off x="2351315" y="179695"/>
            <a:ext cx="724988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Larbi Ben M'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Hidi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Oum El 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Bouaghi</a:t>
            </a:r>
            <a:endParaRPr lang="fr-F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Faculty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Exact Sciences and Natural and Life Sciences</a:t>
            </a:r>
          </a:p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Natural and Life Sciences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6E05E3-5ACF-6856-AC2D-8BDB4B2766BA}"/>
              </a:ext>
            </a:extLst>
          </p:cNvPr>
          <p:cNvSpPr/>
          <p:nvPr/>
        </p:nvSpPr>
        <p:spPr>
          <a:xfrm>
            <a:off x="40640" y="40640"/>
            <a:ext cx="12096000" cy="67680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519525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2">
            <a:extLst>
              <a:ext uri="{FF2B5EF4-FFF2-40B4-BE49-F238E27FC236}">
                <a16:creationId xmlns:a16="http://schemas.microsoft.com/office/drawing/2014/main" id="{BCCF8F33-54ED-46C7-36E2-B3DF81BF030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86811" y="234195"/>
            <a:ext cx="2150224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2" descr="logo12">
            <a:extLst>
              <a:ext uri="{FF2B5EF4-FFF2-40B4-BE49-F238E27FC236}">
                <a16:creationId xmlns:a16="http://schemas.microsoft.com/office/drawing/2014/main" id="{C6205310-AA3A-EA90-B4C1-FB7FA27024C4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093" y="234196"/>
            <a:ext cx="1795892" cy="885824"/>
          </a:xfrm>
          <a:prstGeom prst="rect">
            <a:avLst/>
          </a:prstGeom>
          <a:noFill/>
        </p:spPr>
      </p:pic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BE1BB3F-B37A-D8D3-EBF3-A0A74D579F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0667879"/>
              </p:ext>
            </p:extLst>
          </p:nvPr>
        </p:nvGraphicFramePr>
        <p:xfrm>
          <a:off x="40641" y="1393846"/>
          <a:ext cx="12097428" cy="5404808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334313">
                  <a:extLst>
                    <a:ext uri="{9D8B030D-6E8A-4147-A177-3AD203B41FA5}">
                      <a16:colId xmlns:a16="http://schemas.microsoft.com/office/drawing/2014/main" val="1929206184"/>
                    </a:ext>
                  </a:extLst>
                </a:gridCol>
                <a:gridCol w="2232000">
                  <a:extLst>
                    <a:ext uri="{9D8B030D-6E8A-4147-A177-3AD203B41FA5}">
                      <a16:colId xmlns:a16="http://schemas.microsoft.com/office/drawing/2014/main" val="1356592332"/>
                    </a:ext>
                  </a:extLst>
                </a:gridCol>
                <a:gridCol w="2127688">
                  <a:extLst>
                    <a:ext uri="{9D8B030D-6E8A-4147-A177-3AD203B41FA5}">
                      <a16:colId xmlns:a16="http://schemas.microsoft.com/office/drawing/2014/main" val="3105425496"/>
                    </a:ext>
                  </a:extLst>
                </a:gridCol>
                <a:gridCol w="1728000">
                  <a:extLst>
                    <a:ext uri="{9D8B030D-6E8A-4147-A177-3AD203B41FA5}">
                      <a16:colId xmlns:a16="http://schemas.microsoft.com/office/drawing/2014/main" val="961999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219857623"/>
                    </a:ext>
                  </a:extLst>
                </a:gridCol>
                <a:gridCol w="1933819">
                  <a:extLst>
                    <a:ext uri="{9D8B030D-6E8A-4147-A177-3AD203B41FA5}">
                      <a16:colId xmlns:a16="http://schemas.microsoft.com/office/drawing/2014/main" val="2652302649"/>
                    </a:ext>
                  </a:extLst>
                </a:gridCol>
                <a:gridCol w="1301608">
                  <a:extLst>
                    <a:ext uri="{9D8B030D-6E8A-4147-A177-3AD203B41FA5}">
                      <a16:colId xmlns:a16="http://schemas.microsoft.com/office/drawing/2014/main" val="265321013"/>
                    </a:ext>
                  </a:extLst>
                </a:gridCol>
              </a:tblGrid>
              <a:tr h="396000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Academic 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2025/2026	   	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Timetable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S2 for 1st 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Master (M1) </a:t>
                      </a:r>
                      <a:r>
                        <a:rPr lang="fr-FR" b="1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Applied</a:t>
                      </a:r>
                      <a:r>
                        <a:rPr lang="fr-FR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b="1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microbiology</a:t>
                      </a:r>
                      <a:r>
                        <a:rPr lang="fr-FR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              Room I 07</a:t>
                      </a:r>
                      <a:endParaRPr lang="fr-DZ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988136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endParaRPr lang="fr-DZ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8:00−9:30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9:30−11:00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11:00−12:30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12:30−14:00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14:00−15:30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15:30−17:00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8843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Saturday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Legislation</a:t>
                      </a:r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Online lecture</a:t>
                      </a:r>
                    </a:p>
                    <a:p>
                      <a:pPr algn="ctr"/>
                      <a:r>
                        <a:rPr lang="fr-FR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Khammar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8097482"/>
                  </a:ext>
                </a:extLst>
              </a:tr>
              <a:tr h="306000">
                <a:tc rowSpan="2"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Enzyme technology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</a:p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Medjoudj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r-FR" sz="1200" dirty="0"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Microbial interactions 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    G1/G2    1/15    Rahmani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303862"/>
                  </a:ext>
                </a:extLst>
              </a:tr>
              <a:tr h="306000"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Enzyme technology</a:t>
                      </a:r>
                    </a:p>
                    <a:p>
                      <a:pPr algn="ctr"/>
                      <a:r>
                        <a:rPr lang="fr-FR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</a:t>
                      </a:r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G1/G2    1/15   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1200" dirty="0"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14085"/>
                  </a:ext>
                </a:extLst>
              </a:tr>
              <a:tr h="589448">
                <a:tc>
                  <a:txBody>
                    <a:bodyPr/>
                    <a:lstStyle/>
                    <a:p>
                      <a:pPr algn="l"/>
                      <a:r>
                        <a:rPr lang="fr-FR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Enzyme technology</a:t>
                      </a:r>
                    </a:p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</a:t>
                      </a:r>
                    </a:p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Medjoudj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Microbial</a:t>
                      </a:r>
                      <a:r>
                        <a:rPr lang="fr-FR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interactions </a:t>
                      </a:r>
                    </a:p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</a:t>
                      </a:r>
                    </a:p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Meradi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Enzyme technology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Medjoudj</a:t>
                      </a:r>
                      <a:endParaRPr lang="en-US" sz="1200" dirty="0"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3291734"/>
                  </a:ext>
                </a:extLst>
              </a:tr>
              <a:tr h="457200">
                <a:tc rowSpan="2"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Tuesday 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Reading </a:t>
                      </a:r>
                      <a:r>
                        <a:rPr lang="en-US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labwork</a:t>
                      </a:r>
                      <a:endParaRPr lang="en-US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 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Kermiche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fr-FR" sz="12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Bioinformatics</a:t>
                      </a: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</a:t>
                      </a:r>
                    </a:p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Benslama</a:t>
                      </a: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Bioinformatics 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    G1/G2    1/15   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Benslama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760029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Biochemical purification processes 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    G1/G2    1/15    Kermiche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DZ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53335193"/>
                  </a:ext>
                </a:extLst>
              </a:tr>
              <a:tr h="589448">
                <a:tc>
                  <a:txBody>
                    <a:bodyPr/>
                    <a:lstStyle/>
                    <a:p>
                      <a:pPr algn="l"/>
                      <a:r>
                        <a:rPr lang="fr-FR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Wednesday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Biochemical purification processes </a:t>
                      </a:r>
                    </a:p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Khennouchi</a:t>
                      </a:r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endParaRPr lang="fr-FR" sz="1200" dirty="0"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Microbial interactions</a:t>
                      </a:r>
                    </a:p>
                    <a:p>
                      <a:pPr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  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</a:t>
                      </a:r>
                    </a:p>
                    <a:p>
                      <a:pPr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Meradi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Biochemical purification processes </a:t>
                      </a:r>
                    </a:p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     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Khennouchi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4685821"/>
                  </a:ext>
                </a:extLst>
              </a:tr>
              <a:tr h="589448">
                <a:tc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Thursday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48416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61E9E026-C2C7-C8D3-AA57-1AB4B622B89C}"/>
              </a:ext>
            </a:extLst>
          </p:cNvPr>
          <p:cNvSpPr txBox="1"/>
          <p:nvPr/>
        </p:nvSpPr>
        <p:spPr>
          <a:xfrm>
            <a:off x="2351315" y="179695"/>
            <a:ext cx="724988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Larbi Ben M'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Hidi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Oum El 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Bouaghi</a:t>
            </a:r>
            <a:endParaRPr lang="fr-F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Faculty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Exact Sciences and Natural and Life Sciences</a:t>
            </a:r>
          </a:p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Natural and Life Sciences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E0D520D-E6A8-8B5E-7547-252077714A2B}"/>
              </a:ext>
            </a:extLst>
          </p:cNvPr>
          <p:cNvSpPr/>
          <p:nvPr/>
        </p:nvSpPr>
        <p:spPr>
          <a:xfrm>
            <a:off x="40640" y="40640"/>
            <a:ext cx="12096000" cy="67680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307776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2">
            <a:extLst>
              <a:ext uri="{FF2B5EF4-FFF2-40B4-BE49-F238E27FC236}">
                <a16:creationId xmlns:a16="http://schemas.microsoft.com/office/drawing/2014/main" id="{BCCF8F33-54ED-46C7-36E2-B3DF81BF030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86811" y="234195"/>
            <a:ext cx="2150224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2" descr="logo12">
            <a:extLst>
              <a:ext uri="{FF2B5EF4-FFF2-40B4-BE49-F238E27FC236}">
                <a16:creationId xmlns:a16="http://schemas.microsoft.com/office/drawing/2014/main" id="{C6205310-AA3A-EA90-B4C1-FB7FA27024C4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093" y="234196"/>
            <a:ext cx="1795892" cy="885824"/>
          </a:xfrm>
          <a:prstGeom prst="rect">
            <a:avLst/>
          </a:prstGeom>
          <a:noFill/>
        </p:spPr>
      </p:pic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BE1BB3F-B37A-D8D3-EBF3-A0A74D579F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2663540"/>
              </p:ext>
            </p:extLst>
          </p:nvPr>
        </p:nvGraphicFramePr>
        <p:xfrm>
          <a:off x="55358" y="1850374"/>
          <a:ext cx="12090499" cy="4955715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389499">
                  <a:extLst>
                    <a:ext uri="{9D8B030D-6E8A-4147-A177-3AD203B41FA5}">
                      <a16:colId xmlns:a16="http://schemas.microsoft.com/office/drawing/2014/main" val="1929206184"/>
                    </a:ext>
                  </a:extLst>
                </a:gridCol>
                <a:gridCol w="1966500">
                  <a:extLst>
                    <a:ext uri="{9D8B030D-6E8A-4147-A177-3AD203B41FA5}">
                      <a16:colId xmlns:a16="http://schemas.microsoft.com/office/drawing/2014/main" val="1356592332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105425496"/>
                    </a:ext>
                  </a:extLst>
                </a:gridCol>
                <a:gridCol w="2268000">
                  <a:extLst>
                    <a:ext uri="{9D8B030D-6E8A-4147-A177-3AD203B41FA5}">
                      <a16:colId xmlns:a16="http://schemas.microsoft.com/office/drawing/2014/main" val="96199901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219857623"/>
                    </a:ext>
                  </a:extLst>
                </a:gridCol>
                <a:gridCol w="1966500">
                  <a:extLst>
                    <a:ext uri="{9D8B030D-6E8A-4147-A177-3AD203B41FA5}">
                      <a16:colId xmlns:a16="http://schemas.microsoft.com/office/drawing/2014/main" val="2652302649"/>
                    </a:ext>
                  </a:extLst>
                </a:gridCol>
                <a:gridCol w="2016000">
                  <a:extLst>
                    <a:ext uri="{9D8B030D-6E8A-4147-A177-3AD203B41FA5}">
                      <a16:colId xmlns:a16="http://schemas.microsoft.com/office/drawing/2014/main" val="265321013"/>
                    </a:ext>
                  </a:extLst>
                </a:gridCol>
              </a:tblGrid>
              <a:tr h="396000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Academic 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2025/2026	              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Timetable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S2 for M1 </a:t>
                      </a:r>
                      <a:r>
                        <a:rPr lang="fr-FR" b="1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Ecology</a:t>
                      </a:r>
                      <a:r>
                        <a:rPr lang="fr-FR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lang="fr-FR" b="1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natural</a:t>
                      </a:r>
                      <a:r>
                        <a:rPr lang="fr-FR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b="1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environments</a:t>
                      </a:r>
                      <a:r>
                        <a:rPr lang="fr-FR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                              Room I 08</a:t>
                      </a:r>
                      <a:endParaRPr lang="fr-DZ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5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5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118327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endParaRPr lang="fr-DZ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8:00−9:30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9:30−11:00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11:00−12:30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5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14:00−15:30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15:30−17:00</a:t>
                      </a:r>
                      <a:endParaRPr lang="fr-DZ" sz="15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8843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Saturday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Legislation</a:t>
                      </a:r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Online lecture</a:t>
                      </a:r>
                    </a:p>
                    <a:p>
                      <a:pPr algn="ctr"/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Mr. </a:t>
                      </a:r>
                      <a:r>
                        <a:rPr lang="fr-FR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Khammar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809748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Species &amp; population ecology</a:t>
                      </a:r>
                    </a:p>
                    <a:p>
                      <a:pPr algn="ctr"/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</a:p>
                    <a:p>
                      <a:pPr algn="ctr"/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Hadjab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Assessing the quality of ecosystems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 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Allaoua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Species &amp; population ecology</a:t>
                      </a:r>
                    </a:p>
                    <a:p>
                      <a:pPr algn="ctr"/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</a:p>
                    <a:p>
                      <a:pPr algn="ctr"/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Hadjab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Assessing the quality of ecosystems</a:t>
                      </a:r>
                    </a:p>
                    <a:p>
                      <a:pPr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GW 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sz="12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303862"/>
                  </a:ext>
                </a:extLst>
              </a:tr>
              <a:tr h="589448">
                <a:tc>
                  <a:txBody>
                    <a:bodyPr/>
                    <a:lstStyle/>
                    <a:p>
                      <a:pPr algn="l"/>
                      <a:r>
                        <a:rPr lang="fr-FR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Biostatistics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</a:t>
                      </a:r>
                    </a:p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Kribaa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Biostatistics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Kribaa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Protection of Spaces</a:t>
                      </a:r>
                    </a:p>
                    <a:p>
                      <a:pPr algn="ctr"/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  </a:t>
                      </a:r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Zaidi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Species and population ecology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   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Bouchemaa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3291734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Tuesday 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Species &amp; population ecology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Kadi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Aspects of Global Change</a:t>
                      </a:r>
                    </a:p>
                    <a:p>
                      <a:pPr algn="ctr"/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 </a:t>
                      </a:r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</a:t>
                      </a:r>
                    </a:p>
                    <a:p>
                      <a:pPr algn="ctr"/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Hafid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Natural </a:t>
                      </a:r>
                      <a:r>
                        <a:rPr lang="fr-FR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landscapes</a:t>
                      </a:r>
                      <a:endParaRPr lang="fr-F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</a:t>
                      </a:r>
                    </a:p>
                    <a:p>
                      <a:pPr algn="ctr"/>
                      <a:r>
                        <a:rPr lang="fr-FR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Bezaz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Natural </a:t>
                      </a:r>
                      <a:r>
                        <a:rPr lang="fr-FR" sz="12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landscapes</a:t>
                      </a:r>
                      <a:endParaRPr lang="fr-FR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GW    Hamel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Natural </a:t>
                      </a:r>
                      <a:r>
                        <a:rPr lang="fr-FR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landscapes</a:t>
                      </a:r>
                      <a:endParaRPr lang="fr-F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</a:t>
                      </a:r>
                    </a:p>
                    <a:p>
                      <a:pPr algn="ctr"/>
                      <a:r>
                        <a:rPr lang="fr-FR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Bezaz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760029"/>
                  </a:ext>
                </a:extLst>
              </a:tr>
              <a:tr h="589448">
                <a:tc>
                  <a:txBody>
                    <a:bodyPr/>
                    <a:lstStyle/>
                    <a:p>
                      <a:pPr algn="l"/>
                      <a:r>
                        <a:rPr lang="fr-FR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Wednesday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Assessing the quality of ecosystems</a:t>
                      </a:r>
                    </a:p>
                    <a:p>
                      <a:pPr algn="ctr"/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   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Khelili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Aspects of Global Change </a:t>
                      </a:r>
                    </a:p>
                    <a:p>
                      <a:pPr algn="ctr"/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Hafid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Protection of Spaces</a:t>
                      </a:r>
                    </a:p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GW    Zaidi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4685821"/>
                  </a:ext>
                </a:extLst>
              </a:tr>
              <a:tr h="501075">
                <a:tc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Thursday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48416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2ADD420-F775-2ABA-B793-3E28D6C37779}"/>
              </a:ext>
            </a:extLst>
          </p:cNvPr>
          <p:cNvSpPr txBox="1"/>
          <p:nvPr/>
        </p:nvSpPr>
        <p:spPr>
          <a:xfrm>
            <a:off x="2351315" y="179695"/>
            <a:ext cx="724988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Larbi Ben M'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Hidi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Oum El 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Bouaghi</a:t>
            </a:r>
            <a:endParaRPr lang="fr-F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Faculty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Exact Sciences and Natural and Life Sciences</a:t>
            </a:r>
          </a:p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Natural and Life Sciences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338A77-E54A-BE95-27BD-8C9248FF9477}"/>
              </a:ext>
            </a:extLst>
          </p:cNvPr>
          <p:cNvSpPr/>
          <p:nvPr/>
        </p:nvSpPr>
        <p:spPr>
          <a:xfrm>
            <a:off x="40640" y="40640"/>
            <a:ext cx="12096000" cy="67680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55173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2">
            <a:extLst>
              <a:ext uri="{FF2B5EF4-FFF2-40B4-BE49-F238E27FC236}">
                <a16:creationId xmlns:a16="http://schemas.microsoft.com/office/drawing/2014/main" id="{BCCF8F33-54ED-46C7-36E2-B3DF81BF030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86811" y="79903"/>
            <a:ext cx="2150224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2" descr="logo12">
            <a:extLst>
              <a:ext uri="{FF2B5EF4-FFF2-40B4-BE49-F238E27FC236}">
                <a16:creationId xmlns:a16="http://schemas.microsoft.com/office/drawing/2014/main" id="{C6205310-AA3A-EA90-B4C1-FB7FA27024C4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093" y="29104"/>
            <a:ext cx="1795892" cy="885824"/>
          </a:xfrm>
          <a:prstGeom prst="rect">
            <a:avLst/>
          </a:prstGeom>
          <a:noFill/>
        </p:spPr>
      </p:pic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BE1BB3F-B37A-D8D3-EBF3-A0A74D579F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112568"/>
              </p:ext>
            </p:extLst>
          </p:nvPr>
        </p:nvGraphicFramePr>
        <p:xfrm>
          <a:off x="55360" y="968927"/>
          <a:ext cx="12090046" cy="584136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389380">
                  <a:extLst>
                    <a:ext uri="{9D8B030D-6E8A-4147-A177-3AD203B41FA5}">
                      <a16:colId xmlns:a16="http://schemas.microsoft.com/office/drawing/2014/main" val="1929206184"/>
                    </a:ext>
                  </a:extLst>
                </a:gridCol>
                <a:gridCol w="1784265">
                  <a:extLst>
                    <a:ext uri="{9D8B030D-6E8A-4147-A177-3AD203B41FA5}">
                      <a16:colId xmlns:a16="http://schemas.microsoft.com/office/drawing/2014/main" val="1356592332"/>
                    </a:ext>
                  </a:extLst>
                </a:gridCol>
                <a:gridCol w="2148401">
                  <a:extLst>
                    <a:ext uri="{9D8B030D-6E8A-4147-A177-3AD203B41FA5}">
                      <a16:colId xmlns:a16="http://schemas.microsoft.com/office/drawing/2014/main" val="3105425496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96199901"/>
                    </a:ext>
                  </a:extLst>
                </a:gridCol>
                <a:gridCol w="2484000">
                  <a:extLst>
                    <a:ext uri="{9D8B030D-6E8A-4147-A177-3AD203B41FA5}">
                      <a16:colId xmlns:a16="http://schemas.microsoft.com/office/drawing/2014/main" val="1219857623"/>
                    </a:ext>
                  </a:extLst>
                </a:gridCol>
                <a:gridCol w="2376000">
                  <a:extLst>
                    <a:ext uri="{9D8B030D-6E8A-4147-A177-3AD203B41FA5}">
                      <a16:colId xmlns:a16="http://schemas.microsoft.com/office/drawing/2014/main" val="2652302649"/>
                    </a:ext>
                  </a:extLst>
                </a:gridCol>
              </a:tblGrid>
              <a:tr h="360000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Academic 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2025/2026	             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Timetable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S2 for M1 </a:t>
                      </a:r>
                      <a:r>
                        <a:rPr lang="en-US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Biology &amp; physiology of reproduction</a:t>
                      </a:r>
                      <a:r>
                        <a:rPr lang="fr-FR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              Room I 09</a:t>
                      </a:r>
                      <a:endParaRPr lang="fr-DZ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158174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/>
                      <a:endParaRPr lang="fr-DZ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8:00−9:30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9:30−11:00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11:00−12:30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12:30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−</a:t>
                      </a:r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fr-DZ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14:00−15:30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8843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Saturday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Legislation</a:t>
                      </a:r>
                      <a:endParaRPr lang="fr-F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Online Lecture</a:t>
                      </a:r>
                    </a:p>
                    <a:p>
                      <a:pPr algn="ctr"/>
                      <a:r>
                        <a:rPr lang="fr-FR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Khammar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DZ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DZ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fr-DZ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8097482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Plant Extraction Techniques 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</a:p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Benbott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Biostatistics </a:t>
                      </a:r>
                    </a:p>
                    <a:p>
                      <a:pPr algn="ctr"/>
                      <a:r>
                        <a:rPr lang="fr-FR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</a:t>
                      </a:r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G1   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Kribaa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Biostatistics 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G2   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Kribaa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Biostatistics  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</a:p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Kribaa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303862"/>
                  </a:ext>
                </a:extLst>
              </a:tr>
              <a:tr h="411480">
                <a:tc rowSpan="2">
                  <a:txBody>
                    <a:bodyPr/>
                    <a:lstStyle/>
                    <a:p>
                      <a:pPr algn="l"/>
                      <a:r>
                        <a:rPr lang="fr-FR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Physiology of Reproduction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Boulahbel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CMAD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Mechri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CMAD </a:t>
                      </a:r>
                    </a:p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GW    G2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Mechri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CMAD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Mechri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3291734"/>
                  </a:ext>
                </a:extLst>
              </a:tr>
              <a:tr h="411480"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90195" marR="26606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Reproductive Physiology </a:t>
                      </a:r>
                    </a:p>
                    <a:p>
                      <a:pPr marL="290195" marR="26606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GW    G1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Boulahbel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(i12)</a:t>
                      </a:r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2028978"/>
                  </a:ext>
                </a:extLst>
              </a:tr>
              <a:tr h="481320">
                <a:tc rowSpan="3"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Tuesday 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290195" marR="26606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Reproductive physiology </a:t>
                      </a:r>
                    </a:p>
                    <a:p>
                      <a:pPr marL="290195" marR="26606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GW    G2   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Boulahbel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158115" marR="15748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fr-D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Plant extraction techniques</a:t>
                      </a:r>
                    </a:p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Biochem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lab    G1/G2   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76002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290195" marR="26606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PW Reproductive physiology </a:t>
                      </a:r>
                    </a:p>
                    <a:p>
                      <a:pPr marL="290195" marR="26606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Animal bio l</a:t>
                      </a:r>
                      <a:r>
                        <a:rPr lang="en-US" sz="12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   G1  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Boulahbel</a:t>
                      </a:r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290195" marR="26606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PW Reproductive physiology </a:t>
                      </a:r>
                    </a:p>
                    <a:p>
                      <a:pPr marL="290195" marR="26606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Animal bio l</a:t>
                      </a:r>
                      <a:r>
                        <a:rPr lang="en-US" sz="12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   G2  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Boulahbel</a:t>
                      </a:r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8719398"/>
                  </a:ext>
                </a:extLst>
              </a:tr>
              <a:tr h="414000"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CMAD </a:t>
                      </a:r>
                    </a:p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GW    G1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Mechri (i12)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675333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/>
                      <a:r>
                        <a:rPr lang="fr-FR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Wednesday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PW Plant Extraction Techniques </a:t>
                      </a:r>
                    </a:p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Biochem</a:t>
                      </a: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lab</a:t>
                      </a: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G1/G2    </a:t>
                      </a:r>
                      <a:r>
                        <a:rPr lang="fr-FR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Enzymology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Ouldjaoui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Enzymology</a:t>
                      </a:r>
                    </a:p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</a:t>
                      </a:r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Ouldjaoui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4685821"/>
                  </a:ext>
                </a:extLst>
              </a:tr>
              <a:tr h="320040">
                <a:tc rowSpan="2"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Thursday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Microtechniques</a:t>
                      </a:r>
                    </a:p>
                    <a:p>
                      <a:pPr algn="ctr"/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Lecture    </a:t>
                      </a:r>
                    </a:p>
                    <a:p>
                      <a:pPr algn="ctr"/>
                      <a:r>
                        <a:rPr lang="fr-FR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Khiel</a:t>
                      </a:r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</a:t>
                      </a:r>
                      <a:r>
                        <a:rPr lang="en-US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Microtechniques</a:t>
                      </a:r>
                      <a:endParaRPr lang="en-US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Animal bio lab    G1/G2    1/15   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Khiel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4841677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Enzymology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Biochem</a:t>
                      </a: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lab</a:t>
                      </a: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G1/G2    1/15   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798497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B91AF4E-C521-81CE-312D-5190239FD342}"/>
              </a:ext>
            </a:extLst>
          </p:cNvPr>
          <p:cNvSpPr txBox="1"/>
          <p:nvPr/>
        </p:nvSpPr>
        <p:spPr>
          <a:xfrm>
            <a:off x="2351315" y="17135"/>
            <a:ext cx="724988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Larbi Ben M'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Hidi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Oum El 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Bouaghi</a:t>
            </a:r>
            <a:endParaRPr lang="fr-F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Faculty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Exact Sciences and Natural and Life Sciences</a:t>
            </a:r>
          </a:p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Natural and Life Sciences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FD4AAD6-F46B-8A0B-D03D-1FB3649D9F31}"/>
              </a:ext>
            </a:extLst>
          </p:cNvPr>
          <p:cNvSpPr/>
          <p:nvPr/>
        </p:nvSpPr>
        <p:spPr>
          <a:xfrm>
            <a:off x="40640" y="40640"/>
            <a:ext cx="12096000" cy="67680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446332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2">
            <a:extLst>
              <a:ext uri="{FF2B5EF4-FFF2-40B4-BE49-F238E27FC236}">
                <a16:creationId xmlns:a16="http://schemas.microsoft.com/office/drawing/2014/main" id="{BCCF8F33-54ED-46C7-36E2-B3DF81BF030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86811" y="234195"/>
            <a:ext cx="2150224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2" descr="logo12">
            <a:extLst>
              <a:ext uri="{FF2B5EF4-FFF2-40B4-BE49-F238E27FC236}">
                <a16:creationId xmlns:a16="http://schemas.microsoft.com/office/drawing/2014/main" id="{C6205310-AA3A-EA90-B4C1-FB7FA27024C4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093" y="234196"/>
            <a:ext cx="1795892" cy="885824"/>
          </a:xfrm>
          <a:prstGeom prst="rect">
            <a:avLst/>
          </a:prstGeom>
          <a:noFill/>
        </p:spPr>
      </p:pic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BE1BB3F-B37A-D8D3-EBF3-A0A74D579F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6652120"/>
              </p:ext>
            </p:extLst>
          </p:nvPr>
        </p:nvGraphicFramePr>
        <p:xfrm>
          <a:off x="40640" y="1425258"/>
          <a:ext cx="12110447" cy="536400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393272">
                  <a:extLst>
                    <a:ext uri="{9D8B030D-6E8A-4147-A177-3AD203B41FA5}">
                      <a16:colId xmlns:a16="http://schemas.microsoft.com/office/drawing/2014/main" val="1929206184"/>
                    </a:ext>
                  </a:extLst>
                </a:gridCol>
                <a:gridCol w="1958111">
                  <a:extLst>
                    <a:ext uri="{9D8B030D-6E8A-4147-A177-3AD203B41FA5}">
                      <a16:colId xmlns:a16="http://schemas.microsoft.com/office/drawing/2014/main" val="1356592332"/>
                    </a:ext>
                  </a:extLst>
                </a:gridCol>
                <a:gridCol w="1958111">
                  <a:extLst>
                    <a:ext uri="{9D8B030D-6E8A-4147-A177-3AD203B41FA5}">
                      <a16:colId xmlns:a16="http://schemas.microsoft.com/office/drawing/2014/main" val="3105425496"/>
                    </a:ext>
                  </a:extLst>
                </a:gridCol>
                <a:gridCol w="1958111">
                  <a:extLst>
                    <a:ext uri="{9D8B030D-6E8A-4147-A177-3AD203B41FA5}">
                      <a16:colId xmlns:a16="http://schemas.microsoft.com/office/drawing/2014/main" val="96199901"/>
                    </a:ext>
                  </a:extLst>
                </a:gridCol>
                <a:gridCol w="1679717">
                  <a:extLst>
                    <a:ext uri="{9D8B030D-6E8A-4147-A177-3AD203B41FA5}">
                      <a16:colId xmlns:a16="http://schemas.microsoft.com/office/drawing/2014/main" val="1219857623"/>
                    </a:ext>
                  </a:extLst>
                </a:gridCol>
                <a:gridCol w="1958111">
                  <a:extLst>
                    <a:ext uri="{9D8B030D-6E8A-4147-A177-3AD203B41FA5}">
                      <a16:colId xmlns:a16="http://schemas.microsoft.com/office/drawing/2014/main" val="2652302649"/>
                    </a:ext>
                  </a:extLst>
                </a:gridCol>
                <a:gridCol w="1205014">
                  <a:extLst>
                    <a:ext uri="{9D8B030D-6E8A-4147-A177-3AD203B41FA5}">
                      <a16:colId xmlns:a16="http://schemas.microsoft.com/office/drawing/2014/main" val="265321013"/>
                    </a:ext>
                  </a:extLst>
                </a:gridCol>
              </a:tblGrid>
              <a:tr h="360000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Academic 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2025/2026		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Timetable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S2 for 1st 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Master (M1) </a:t>
                      </a:r>
                      <a:r>
                        <a:rPr lang="fr-FR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Plant </a:t>
                      </a:r>
                      <a:r>
                        <a:rPr lang="fr-FR" b="1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Biotechnology</a:t>
                      </a:r>
                      <a:r>
                        <a:rPr lang="fr-FR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	             Room I 10</a:t>
                      </a:r>
                      <a:endParaRPr lang="fr-DZ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5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60783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/>
                      <a:endParaRPr lang="fr-DZ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8:00−9:30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9:30−11:00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11:00−12:30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12:30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−</a:t>
                      </a:r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fr-DZ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14:00−15:30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15:30−17:00</a:t>
                      </a:r>
                      <a:endParaRPr lang="fr-DZ" sz="15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8843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Saturday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Legislation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Online lecture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Khammar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DZ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DZ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809748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Biodiversity &amp; plant breeding</a:t>
                      </a:r>
                    </a:p>
                    <a:p>
                      <a:pPr algn="ctr"/>
                      <a:r>
                        <a:rPr lang="en-US" sz="12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</a:p>
                    <a:p>
                      <a:pPr algn="ctr"/>
                      <a:r>
                        <a:rPr lang="en-US" sz="12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Malki</a:t>
                      </a:r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Biotechnology of the environment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 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Malki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Hygiene &amp; safety in laboratory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</a:p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Nebbache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Hygiene &amp; safety in laboratory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      Zaidi I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303862"/>
                  </a:ext>
                </a:extLst>
              </a:tr>
              <a:tr h="404114">
                <a:tc rowSpan="2">
                  <a:txBody>
                    <a:bodyPr/>
                    <a:lstStyle/>
                    <a:p>
                      <a:pPr algn="l"/>
                      <a:r>
                        <a:rPr lang="fr-FR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Biodiversity &amp; plant breeding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    G1/G2    1/15   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Massaam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Molecules of pharmacological interest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</a:t>
                      </a:r>
                    </a:p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Zellagui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Angiosperms of medicinal interest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       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3291734"/>
                  </a:ext>
                </a:extLst>
              </a:tr>
              <a:tr h="404114"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Biotechnology of the environment 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    G1/G2    1/15    Harizi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8523788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Tuesday 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Angiosperms of medicinal interest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</a:t>
                      </a:r>
                    </a:p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Senousi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Article analysis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</a:t>
                      </a:r>
                    </a:p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Ababssa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article Analysis</a:t>
                      </a:r>
                    </a:p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GW    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Ababssa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760029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/>
                      <a:r>
                        <a:rPr lang="fr-FR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Wednesday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Methods &amp; techniques analysis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Mansouri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Methods &amp; techniques analysis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Mansouri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Methods and Techniques Analysis </a:t>
                      </a:r>
                    </a:p>
                    <a:p>
                      <a:pPr algn="ctr"/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    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1/15    Mansouri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468582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Thursday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Molecules of  pharmacological interest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Bouhbila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Molecules of pharmacological interest 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 (lab)  1/15         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Bouhbila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48416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CB9B475-469D-20CA-5D37-05EECE7FF39F}"/>
              </a:ext>
            </a:extLst>
          </p:cNvPr>
          <p:cNvSpPr txBox="1"/>
          <p:nvPr/>
        </p:nvSpPr>
        <p:spPr>
          <a:xfrm>
            <a:off x="2351315" y="179695"/>
            <a:ext cx="724988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Larbi Ben M'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Hidi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Oum El 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Bouaghi</a:t>
            </a:r>
            <a:endParaRPr lang="fr-F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Faculty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Exact Sciences and Natural and Life Sciences</a:t>
            </a:r>
          </a:p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Natural and Life Sciences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EADD512-B69F-17C8-78DF-8845DB1107EB}"/>
              </a:ext>
            </a:extLst>
          </p:cNvPr>
          <p:cNvSpPr/>
          <p:nvPr/>
        </p:nvSpPr>
        <p:spPr>
          <a:xfrm>
            <a:off x="40640" y="40640"/>
            <a:ext cx="12096000" cy="67680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6577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BAB28C-E195-10FF-2E07-E9D0629979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2">
            <a:extLst>
              <a:ext uri="{FF2B5EF4-FFF2-40B4-BE49-F238E27FC236}">
                <a16:creationId xmlns:a16="http://schemas.microsoft.com/office/drawing/2014/main" id="{8B52EA65-7819-A109-5BA8-73E5F911F089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86811" y="234195"/>
            <a:ext cx="2150224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2" descr="logo12">
            <a:extLst>
              <a:ext uri="{FF2B5EF4-FFF2-40B4-BE49-F238E27FC236}">
                <a16:creationId xmlns:a16="http://schemas.microsoft.com/office/drawing/2014/main" id="{0821D8E2-44D7-E3C6-A699-879548E48495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093" y="234196"/>
            <a:ext cx="1795892" cy="885824"/>
          </a:xfrm>
          <a:prstGeom prst="rect">
            <a:avLst/>
          </a:prstGeom>
          <a:noFill/>
        </p:spPr>
      </p:pic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1DF7AA0-A107-24C5-0586-4A2AB18CD6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788498"/>
              </p:ext>
            </p:extLst>
          </p:nvPr>
        </p:nvGraphicFramePr>
        <p:xfrm>
          <a:off x="40640" y="1614672"/>
          <a:ext cx="12085272" cy="5193665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393272">
                  <a:extLst>
                    <a:ext uri="{9D8B030D-6E8A-4147-A177-3AD203B41FA5}">
                      <a16:colId xmlns:a16="http://schemas.microsoft.com/office/drawing/2014/main" val="1929206184"/>
                    </a:ext>
                  </a:extLst>
                </a:gridCol>
                <a:gridCol w="2088000">
                  <a:extLst>
                    <a:ext uri="{9D8B030D-6E8A-4147-A177-3AD203B41FA5}">
                      <a16:colId xmlns:a16="http://schemas.microsoft.com/office/drawing/2014/main" val="1356592332"/>
                    </a:ext>
                  </a:extLst>
                </a:gridCol>
                <a:gridCol w="2376000">
                  <a:extLst>
                    <a:ext uri="{9D8B030D-6E8A-4147-A177-3AD203B41FA5}">
                      <a16:colId xmlns:a16="http://schemas.microsoft.com/office/drawing/2014/main" val="3105425496"/>
                    </a:ext>
                  </a:extLst>
                </a:gridCol>
                <a:gridCol w="2664000">
                  <a:extLst>
                    <a:ext uri="{9D8B030D-6E8A-4147-A177-3AD203B41FA5}">
                      <a16:colId xmlns:a16="http://schemas.microsoft.com/office/drawing/2014/main" val="96199901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1219857623"/>
                    </a:ext>
                  </a:extLst>
                </a:gridCol>
                <a:gridCol w="2304000">
                  <a:extLst>
                    <a:ext uri="{9D8B030D-6E8A-4147-A177-3AD203B41FA5}">
                      <a16:colId xmlns:a16="http://schemas.microsoft.com/office/drawing/2014/main" val="2652302649"/>
                    </a:ext>
                  </a:extLst>
                </a:gridCol>
              </a:tblGrid>
              <a:tr h="360000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Academic 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2025/2026	      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Timetable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S2 for 1st 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Master (M1) </a:t>
                      </a:r>
                      <a:r>
                        <a:rPr lang="fr-FR" b="1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Biodiversity</a:t>
                      </a:r>
                      <a:r>
                        <a:rPr lang="fr-FR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 </a:t>
                      </a:r>
                      <a:r>
                        <a:rPr lang="fr-FR" b="1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enviroment</a:t>
                      </a:r>
                      <a:r>
                        <a:rPr lang="fr-FR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	             Room I 11</a:t>
                      </a:r>
                      <a:endParaRPr lang="fr-DZ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60783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/>
                      <a:endParaRPr lang="fr-DZ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8:00−9:30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9:30−11:00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11:00−12:30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12:30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−</a:t>
                      </a:r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fr-DZ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14:00−15:30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8843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Saturday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Legislation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Online lecture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Khammar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DZ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809748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Global Trade &amp; cycles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 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Bassa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Biodiversity and Sustainable</a:t>
                      </a:r>
                    </a:p>
                    <a:p>
                      <a:pPr algn="ctr"/>
                      <a:r>
                        <a:rPr lang="en-US" sz="12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Development</a:t>
                      </a:r>
                    </a:p>
                    <a:p>
                      <a:pPr algn="ctr"/>
                      <a:r>
                        <a:rPr lang="en-US" sz="12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</a:p>
                    <a:p>
                      <a:pPr algn="ctr"/>
                      <a:r>
                        <a:rPr lang="en-US" sz="12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Bezaz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Biodiversity and Sustainable</a:t>
                      </a:r>
                    </a:p>
                    <a:p>
                      <a:pPr algn="ctr"/>
                      <a:r>
                        <a:rPr lang="en-US" sz="12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Development</a:t>
                      </a:r>
                    </a:p>
                    <a:p>
                      <a:pPr algn="ctr"/>
                      <a:r>
                        <a:rPr lang="en-US" sz="12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</a:t>
                      </a:r>
                      <a:r>
                        <a:rPr lang="en-US" sz="12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Bezaz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303862"/>
                  </a:ext>
                </a:extLst>
              </a:tr>
              <a:tr h="808228">
                <a:tc>
                  <a:txBody>
                    <a:bodyPr/>
                    <a:lstStyle/>
                    <a:p>
                      <a:pPr algn="l"/>
                      <a:r>
                        <a:rPr lang="fr-FR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Global Trade &amp; samp cycles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Bassa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Physicochemical &amp; biological</a:t>
                      </a:r>
                    </a:p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analysis methods</a:t>
                      </a:r>
                    </a:p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</a:p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Zidi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Bioindicators, </a:t>
                      </a:r>
                      <a:r>
                        <a:rPr lang="en-US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Bioaccumulators</a:t>
                      </a:r>
                      <a:endParaRPr lang="en-US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&amp; Biomarkers</a:t>
                      </a:r>
                    </a:p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</a:p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Senoussi S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Bioindicators, </a:t>
                      </a:r>
                      <a:r>
                        <a:rPr lang="en-US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Bioaccumulators</a:t>
                      </a:r>
                      <a:endParaRPr lang="en-US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&amp; Biomarkers</a:t>
                      </a:r>
                    </a:p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</a:t>
                      </a:r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Senoussi 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3291734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Tuesday 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Economic impact of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environmental issues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</a:p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Lyazid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Scientific English</a:t>
                      </a:r>
                    </a:p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</a:t>
                      </a:r>
                    </a:p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Ababsa M 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Biodiversity of freshwater &amp; Marine environments</a:t>
                      </a:r>
                    </a:p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</a:t>
                      </a:r>
                    </a:p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Hafid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PW Biodiversity of freshwater &amp;</a:t>
                      </a:r>
                    </a:p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marine environments</a:t>
                      </a:r>
                    </a:p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Lab    Hafid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760029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/>
                      <a:r>
                        <a:rPr lang="fr-FR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Wednesday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Statistical analysis techniques and data processing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</a:p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Benacherine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Statistical analysis techniques and</a:t>
                      </a:r>
                    </a:p>
                    <a:p>
                      <a:pPr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data processing</a:t>
                      </a:r>
                    </a:p>
                    <a:p>
                      <a:pPr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GW   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Benacherine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Physicochemical &amp; biological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analysis methods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    Zidi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468582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Thursday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pedagogical outings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48416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BCC7CA7-B848-3F9F-2C2B-369CDA57237E}"/>
              </a:ext>
            </a:extLst>
          </p:cNvPr>
          <p:cNvSpPr txBox="1"/>
          <p:nvPr/>
        </p:nvSpPr>
        <p:spPr>
          <a:xfrm>
            <a:off x="2351315" y="179695"/>
            <a:ext cx="724988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Larbi Ben M'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Hidi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Oum El 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Bouaghi</a:t>
            </a:r>
            <a:endParaRPr lang="fr-F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Faculty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Exact Sciences and Natural and Life Sciences</a:t>
            </a:r>
          </a:p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Natural and Life Sciences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978EC7-0560-5C0D-0551-6C222F1561C3}"/>
              </a:ext>
            </a:extLst>
          </p:cNvPr>
          <p:cNvSpPr/>
          <p:nvPr/>
        </p:nvSpPr>
        <p:spPr>
          <a:xfrm>
            <a:off x="40640" y="40640"/>
            <a:ext cx="12096000" cy="67680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856755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2">
            <a:extLst>
              <a:ext uri="{FF2B5EF4-FFF2-40B4-BE49-F238E27FC236}">
                <a16:creationId xmlns:a16="http://schemas.microsoft.com/office/drawing/2014/main" id="{BCCF8F33-54ED-46C7-36E2-B3DF81BF030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86811" y="234195"/>
            <a:ext cx="2150224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2" descr="logo12">
            <a:extLst>
              <a:ext uri="{FF2B5EF4-FFF2-40B4-BE49-F238E27FC236}">
                <a16:creationId xmlns:a16="http://schemas.microsoft.com/office/drawing/2014/main" id="{C6205310-AA3A-EA90-B4C1-FB7FA27024C4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093" y="234196"/>
            <a:ext cx="1795892" cy="885824"/>
          </a:xfrm>
          <a:prstGeom prst="rect">
            <a:avLst/>
          </a:prstGeom>
          <a:noFill/>
        </p:spPr>
      </p:pic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BE1BB3F-B37A-D8D3-EBF3-A0A74D579F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0292215"/>
              </p:ext>
            </p:extLst>
          </p:nvPr>
        </p:nvGraphicFramePr>
        <p:xfrm>
          <a:off x="55360" y="1164344"/>
          <a:ext cx="12078544" cy="563832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393450">
                  <a:extLst>
                    <a:ext uri="{9D8B030D-6E8A-4147-A177-3AD203B41FA5}">
                      <a16:colId xmlns:a16="http://schemas.microsoft.com/office/drawing/2014/main" val="1929206184"/>
                    </a:ext>
                  </a:extLst>
                </a:gridCol>
                <a:gridCol w="2016000">
                  <a:extLst>
                    <a:ext uri="{9D8B030D-6E8A-4147-A177-3AD203B41FA5}">
                      <a16:colId xmlns:a16="http://schemas.microsoft.com/office/drawing/2014/main" val="1356592332"/>
                    </a:ext>
                  </a:extLst>
                </a:gridCol>
                <a:gridCol w="2304000">
                  <a:extLst>
                    <a:ext uri="{9D8B030D-6E8A-4147-A177-3AD203B41FA5}">
                      <a16:colId xmlns:a16="http://schemas.microsoft.com/office/drawing/2014/main" val="3105425496"/>
                    </a:ext>
                  </a:extLst>
                </a:gridCol>
                <a:gridCol w="2088000">
                  <a:extLst>
                    <a:ext uri="{9D8B030D-6E8A-4147-A177-3AD203B41FA5}">
                      <a16:colId xmlns:a16="http://schemas.microsoft.com/office/drawing/2014/main" val="96199901"/>
                    </a:ext>
                  </a:extLst>
                </a:gridCol>
                <a:gridCol w="2225094">
                  <a:extLst>
                    <a:ext uri="{9D8B030D-6E8A-4147-A177-3AD203B41FA5}">
                      <a16:colId xmlns:a16="http://schemas.microsoft.com/office/drawing/2014/main" val="1219857623"/>
                    </a:ext>
                  </a:extLst>
                </a:gridCol>
                <a:gridCol w="2052000">
                  <a:extLst>
                    <a:ext uri="{9D8B030D-6E8A-4147-A177-3AD203B41FA5}">
                      <a16:colId xmlns:a16="http://schemas.microsoft.com/office/drawing/2014/main" val="3137143133"/>
                    </a:ext>
                  </a:extLst>
                </a:gridCol>
              </a:tblGrid>
              <a:tr h="396000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Academic 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2025/2026	           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Timetable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S2 for 1st 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Master (M1) </a:t>
                      </a:r>
                      <a:r>
                        <a:rPr lang="fr-FR" b="1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Applied</a:t>
                      </a:r>
                      <a:r>
                        <a:rPr lang="fr-FR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b="1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biochemistry</a:t>
                      </a:r>
                      <a:r>
                        <a:rPr lang="fr-FR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	              Room I 14</a:t>
                      </a:r>
                      <a:endParaRPr lang="fr-DZ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DZ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3845893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endParaRPr lang="fr-DZ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8:00−9:30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9:30−11:00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11:00−12:30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12:30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−</a:t>
                      </a:r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fr-DZ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14:00−15:30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8843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Saturday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DZ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Entreprenariat</a:t>
                      </a:r>
                    </a:p>
                    <a:p>
                      <a:pPr algn="ctr"/>
                      <a:r>
                        <a:rPr lang="fr-FR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Online course</a:t>
                      </a:r>
                    </a:p>
                    <a:p>
                      <a:pPr algn="ctr"/>
                      <a:r>
                        <a:rPr lang="fr-F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Kalleche</a:t>
                      </a:r>
                      <a:endParaRPr lang="fr-F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DZ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fr-DZ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8097482"/>
                  </a:ext>
                </a:extLst>
              </a:tr>
              <a:tr h="320040">
                <a:tc rowSpan="2"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fr-FR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MBOE</a:t>
                      </a:r>
                    </a:p>
                    <a:p>
                      <a:pPr marL="141605" marR="13081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fr-FR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</a:t>
                      </a:r>
                    </a:p>
                    <a:p>
                      <a:pPr marL="141605" marR="13081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Benbott</a:t>
                      </a:r>
                      <a:endParaRPr lang="fr-FR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fr-F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Karouche</a:t>
                      </a:r>
                      <a:endParaRPr lang="fr-F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r-DZ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MBOE</a:t>
                      </a:r>
                      <a:r>
                        <a:rPr lang="fr-F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fr-F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Biochem</a:t>
                      </a:r>
                      <a:r>
                        <a:rPr lang="fr-F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</a:t>
                      </a:r>
                      <a:r>
                        <a:rPr lang="fr-F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G1/G2     1/15     </a:t>
                      </a:r>
                      <a:r>
                        <a:rPr lang="fr-F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Benbott</a:t>
                      </a:r>
                      <a:endParaRPr lang="fr-F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303862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BM</a:t>
                      </a:r>
                      <a:endParaRPr lang="fr-F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fr-F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Biochem</a:t>
                      </a:r>
                      <a:r>
                        <a:rPr lang="fr-F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</a:t>
                      </a:r>
                      <a:r>
                        <a:rPr lang="fr-F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G1/G2    1/15    </a:t>
                      </a:r>
                      <a:r>
                        <a:rPr lang="fr-F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Karouche</a:t>
                      </a:r>
                      <a:endParaRPr lang="fr-F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9269514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/>
                      <a:r>
                        <a:rPr lang="fr-FR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BM</a:t>
                      </a:r>
                    </a:p>
                    <a:p>
                      <a:pPr algn="ctr"/>
                      <a:r>
                        <a:rPr lang="fr-FR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fr-F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</a:p>
                    <a:p>
                      <a:pPr algn="ctr"/>
                      <a:r>
                        <a:rPr lang="fr-F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Karouche</a:t>
                      </a:r>
                      <a:endParaRPr lang="fr-F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fr-F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Zellagui</a:t>
                      </a:r>
                      <a:endParaRPr lang="fr-F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fr-FR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MBOE</a:t>
                      </a:r>
                    </a:p>
                    <a:p>
                      <a:pPr marL="141605" marR="13081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fr-FR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</a:t>
                      </a:r>
                    </a:p>
                    <a:p>
                      <a:pPr marL="141605" marR="13081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Benbott</a:t>
                      </a:r>
                      <a:endParaRPr lang="fr-FR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</a:t>
                      </a:r>
                    </a:p>
                    <a:p>
                      <a:pPr algn="ctr"/>
                      <a:r>
                        <a:rPr lang="fr-FR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fr-F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</a:p>
                    <a:p>
                      <a:pPr algn="ctr"/>
                      <a:r>
                        <a:rPr lang="fr-F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Mazouz</a:t>
                      </a:r>
                      <a:endParaRPr lang="fr-F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3291734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Tuesday 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fr-FR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MIP</a:t>
                      </a:r>
                      <a:endParaRPr lang="fr-F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fr-F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Biochem</a:t>
                      </a:r>
                      <a:r>
                        <a:rPr lang="fr-F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</a:t>
                      </a:r>
                      <a:r>
                        <a:rPr lang="fr-F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G1/G2  1/15    </a:t>
                      </a:r>
                      <a:r>
                        <a:rPr lang="fr-F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Boudjouref</a:t>
                      </a:r>
                      <a:endParaRPr lang="fr-F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endParaRPr lang="fr-FR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158115" marR="15748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fr-DZ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fr-FR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SFP </a:t>
                      </a:r>
                    </a:p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fr-FR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GW   G1 </a:t>
                      </a:r>
                      <a:r>
                        <a:rPr lang="fr-F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Zeghib</a:t>
                      </a:r>
                      <a:r>
                        <a:rPr lang="fr-F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MIP</a:t>
                      </a:r>
                    </a:p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GW G1 </a:t>
                      </a:r>
                      <a:r>
                        <a:rPr lang="fr-FR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Boudjouref</a:t>
                      </a: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76002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MIP</a:t>
                      </a:r>
                    </a:p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GW G2 </a:t>
                      </a:r>
                      <a:r>
                        <a:rPr lang="fr-FR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Boudjouref</a:t>
                      </a: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(i13)</a:t>
                      </a:r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SFP </a:t>
                      </a:r>
                    </a:p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GW   G2 </a:t>
                      </a:r>
                      <a:r>
                        <a:rPr lang="fr-FR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Zeghib</a:t>
                      </a:r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(i13)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2706427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/>
                      <a:r>
                        <a:rPr lang="fr-FR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Wednesday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PDC</a:t>
                      </a:r>
                    </a:p>
                    <a:p>
                      <a:pPr algn="ctr"/>
                      <a:r>
                        <a:rPr lang="fr-FR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 </a:t>
                      </a:r>
                      <a:r>
                        <a:rPr lang="fr-F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</a:p>
                    <a:p>
                      <a:pPr algn="ctr"/>
                      <a:r>
                        <a:rPr lang="fr-F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Kebaili</a:t>
                      </a:r>
                      <a:endParaRPr lang="fr-F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fr-FR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SFP</a:t>
                      </a:r>
                    </a:p>
                    <a:p>
                      <a:pPr marL="304165" marR="309880" lvl="0" indent="571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fr-FR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pPr marL="304165" marR="309880" lvl="0" indent="571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Zeghib</a:t>
                      </a:r>
                      <a:endParaRPr lang="fr-FR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SFP</a:t>
                      </a:r>
                    </a:p>
                    <a:p>
                      <a:pPr algn="ctr"/>
                      <a:r>
                        <a:rPr lang="fr-F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    </a:t>
                      </a:r>
                      <a:r>
                        <a:rPr lang="fr-F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Zeghib</a:t>
                      </a:r>
                      <a:endParaRPr lang="fr-F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Entreprenariat</a:t>
                      </a:r>
                    </a:p>
                    <a:p>
                      <a:pPr algn="ctr"/>
                      <a:r>
                        <a:rPr lang="fr-F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Kalleche</a:t>
                      </a:r>
                      <a:endParaRPr lang="fr-F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4685821"/>
                  </a:ext>
                </a:extLst>
              </a:tr>
              <a:tr h="589448">
                <a:tc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Thursday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ADEB2</a:t>
                      </a:r>
                    </a:p>
                    <a:p>
                      <a:pPr algn="ctr"/>
                      <a:r>
                        <a:rPr lang="fr-FR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fr-F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</a:p>
                    <a:p>
                      <a:pPr algn="ctr"/>
                      <a:r>
                        <a:rPr lang="fr-F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Rouar</a:t>
                      </a:r>
                      <a:endParaRPr lang="fr-F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fr-FR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ADEB2</a:t>
                      </a:r>
                      <a:endParaRPr lang="fr-F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fr-F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G1    </a:t>
                      </a:r>
                      <a:r>
                        <a:rPr lang="fr-F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Rouar</a:t>
                      </a:r>
                      <a:endParaRPr lang="fr-F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fr-FR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ADEB2</a:t>
                      </a:r>
                      <a:endParaRPr lang="fr-F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fr-F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G2    </a:t>
                      </a:r>
                      <a:r>
                        <a:rPr lang="fr-F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Rouar</a:t>
                      </a:r>
                      <a:endParaRPr lang="fr-F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484167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CFAE721-A745-2E48-147B-6D2C255EFF2C}"/>
              </a:ext>
            </a:extLst>
          </p:cNvPr>
          <p:cNvSpPr txBox="1"/>
          <p:nvPr/>
        </p:nvSpPr>
        <p:spPr>
          <a:xfrm>
            <a:off x="2351315" y="179695"/>
            <a:ext cx="724988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Larbi Ben M'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Hidi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Oum El 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Bouaghi</a:t>
            </a:r>
            <a:endParaRPr lang="fr-F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Faculty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Exact Sciences and Natural and Life Sciences</a:t>
            </a:r>
          </a:p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Natural and Life Sciences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18C312D-08DC-6071-A174-E9A4972746CF}"/>
              </a:ext>
            </a:extLst>
          </p:cNvPr>
          <p:cNvSpPr/>
          <p:nvPr/>
        </p:nvSpPr>
        <p:spPr>
          <a:xfrm>
            <a:off x="40640" y="40640"/>
            <a:ext cx="12096000" cy="67680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54083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2540</TotalTime>
  <Words>1202</Words>
  <Application>Microsoft Office PowerPoint</Application>
  <PresentationFormat>Widescreen</PresentationFormat>
  <Paragraphs>424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thamere cheriet</dc:creator>
  <cp:lastModifiedBy>thamere cheriet</cp:lastModifiedBy>
  <cp:revision>99</cp:revision>
  <dcterms:created xsi:type="dcterms:W3CDTF">2024-01-07T08:57:01Z</dcterms:created>
  <dcterms:modified xsi:type="dcterms:W3CDTF">2026-01-18T08:21:33Z</dcterms:modified>
</cp:coreProperties>
</file>