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56" r:id="rId3"/>
    <p:sldId id="260" r:id="rId4"/>
    <p:sldId id="259" r:id="rId5"/>
    <p:sldId id="258" r:id="rId6"/>
    <p:sldId id="257" r:id="rId7"/>
  </p:sldIdLst>
  <p:sldSz cx="12192000" cy="6858000"/>
  <p:notesSz cx="6858000" cy="9144000"/>
  <p:defaultTextStyle>
    <a:defPPr>
      <a:defRPr lang="fr-D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0000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8C45AC-032D-5C84-EDD0-C36C1F798B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fr-DZ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74C946F-7564-910D-AE24-B94C16F9BE3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fr-D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46F4A2-A372-5B57-917E-880CF00D0B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61FA5-DA0D-4B6B-B747-97616884930D}" type="datetimeFigureOut">
              <a:rPr lang="fr-DZ" smtClean="0"/>
              <a:t>17/01/2026</a:t>
            </a:fld>
            <a:endParaRPr lang="fr-D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B3F0A4-D5A0-E233-7ED9-2E35228D67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18E483-1199-582E-961F-EB6356B316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AE670-50C4-4BCC-A341-6476B104B4DF}" type="slidenum">
              <a:rPr lang="fr-DZ" smtClean="0"/>
              <a:t>‹#›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19725233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3B0FF9-DE40-BD71-6F0C-DD61849F13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DZ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55DF392-4C22-B3DA-F8B6-8458BA420F7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D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CC3529-C337-5DA7-4738-0F205CEBD3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61FA5-DA0D-4B6B-B747-97616884930D}" type="datetimeFigureOut">
              <a:rPr lang="fr-DZ" smtClean="0"/>
              <a:t>17/01/2026</a:t>
            </a:fld>
            <a:endParaRPr lang="fr-D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F6726C-7EA8-9EC0-C806-8DFA08C3B8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401ED3-729C-C8E5-EBDE-4503636C61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AE670-50C4-4BCC-A341-6476B104B4DF}" type="slidenum">
              <a:rPr lang="fr-DZ" smtClean="0"/>
              <a:t>‹#›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19560419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EF3D0BB-B859-FF6C-9D06-65D2978BB8A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r-DZ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1D88B6D-566C-4C25-CFFB-445B95715F7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D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3DD44B-12F6-6638-3F2F-0A5B86333A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61FA5-DA0D-4B6B-B747-97616884930D}" type="datetimeFigureOut">
              <a:rPr lang="fr-DZ" smtClean="0"/>
              <a:t>17/01/2026</a:t>
            </a:fld>
            <a:endParaRPr lang="fr-D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55353A-2285-A13C-313E-EB5BAC56CF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B581C0-0B24-89F7-8E13-0BE4E92B75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AE670-50C4-4BCC-A341-6476B104B4DF}" type="slidenum">
              <a:rPr lang="fr-DZ" smtClean="0"/>
              <a:t>‹#›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30617215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2E4EA8-6974-9D45-776F-C5438F9756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D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64B758-5CF2-305F-4066-2861B7A63E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D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780C6F-226C-9D5F-E1E2-124389494C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61FA5-DA0D-4B6B-B747-97616884930D}" type="datetimeFigureOut">
              <a:rPr lang="fr-DZ" smtClean="0"/>
              <a:t>17/01/2026</a:t>
            </a:fld>
            <a:endParaRPr lang="fr-D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395473-A12D-2D19-773B-6086B65E7E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06024E-9451-3591-A442-9D01EC9A65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AE670-50C4-4BCC-A341-6476B104B4DF}" type="slidenum">
              <a:rPr lang="fr-DZ" smtClean="0"/>
              <a:t>‹#›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39260645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25E73C-9E42-3378-1A1C-080F4E0542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fr-D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A1806CA-9C9D-11DE-DA02-B1B19D3DF1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D7EAC5-77FB-37A7-0A77-9E5802C1DB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61FA5-DA0D-4B6B-B747-97616884930D}" type="datetimeFigureOut">
              <a:rPr lang="fr-DZ" smtClean="0"/>
              <a:t>17/01/2026</a:t>
            </a:fld>
            <a:endParaRPr lang="fr-D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81F5F9-8941-E133-62E6-9730174FC6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50E1E6-4CCE-0CFC-FA2A-E193AF6EFE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AE670-50C4-4BCC-A341-6476B104B4DF}" type="slidenum">
              <a:rPr lang="fr-DZ" smtClean="0"/>
              <a:t>‹#›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15246420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8EACCC-CFE6-F9CC-1F63-A614A9C2F3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D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C60AC1-98C2-6386-5DDD-8F10CF8F63F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DZ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87E6B07-0F21-1B88-2C1C-24682284F5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DZ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797D9A-4708-CE8F-E1FA-74B67EE45C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61FA5-DA0D-4B6B-B747-97616884930D}" type="datetimeFigureOut">
              <a:rPr lang="fr-DZ" smtClean="0"/>
              <a:t>17/01/2026</a:t>
            </a:fld>
            <a:endParaRPr lang="fr-DZ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FA4C9D7-4D22-5475-065E-8F8548CC70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569B837-689D-E99C-A400-F56C0637D1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AE670-50C4-4BCC-A341-6476B104B4DF}" type="slidenum">
              <a:rPr lang="fr-DZ" smtClean="0"/>
              <a:t>‹#›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9481287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68E038-6CD7-F8A0-9F9B-8A540E65AF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r-D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440F203-886A-DD3B-BB56-153E26DEED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BCBA8F1-4307-C538-0E5B-423DD1425D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DZ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E37A619-744B-BB53-40EC-59CD124B66B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6985B11-2C17-0F40-ED4C-F843F3B0F71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DZ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93CC0D8-31C8-BDB0-B347-D7622C93D0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61FA5-DA0D-4B6B-B747-97616884930D}" type="datetimeFigureOut">
              <a:rPr lang="fr-DZ" smtClean="0"/>
              <a:t>17/01/2026</a:t>
            </a:fld>
            <a:endParaRPr lang="fr-DZ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CE4FE0D-7010-A9DC-695E-0E674ECFED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E7E897B-BEB7-3A82-E86E-840E3C0858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AE670-50C4-4BCC-A341-6476B104B4DF}" type="slidenum">
              <a:rPr lang="fr-DZ" smtClean="0"/>
              <a:t>‹#›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20646441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B30EED-3BEC-2077-031D-EBD525FC5F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DZ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6AEE21D-4834-5B25-C0B4-5827D17FC1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61FA5-DA0D-4B6B-B747-97616884930D}" type="datetimeFigureOut">
              <a:rPr lang="fr-DZ" smtClean="0"/>
              <a:t>17/01/2026</a:t>
            </a:fld>
            <a:endParaRPr lang="fr-DZ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41F2FF6-678E-BD0E-3FDC-F6D7F39A86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6011FE6-5670-5FEC-8C88-2680A8D1EB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AE670-50C4-4BCC-A341-6476B104B4DF}" type="slidenum">
              <a:rPr lang="fr-DZ" smtClean="0"/>
              <a:t>‹#›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3560647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0C8D0E4-CFA7-003E-CBCE-F3F20E7EEA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61FA5-DA0D-4B6B-B747-97616884930D}" type="datetimeFigureOut">
              <a:rPr lang="fr-DZ" smtClean="0"/>
              <a:t>17/01/2026</a:t>
            </a:fld>
            <a:endParaRPr lang="fr-DZ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922030B-0EFA-8252-C15C-1C26434B5D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248E8DF-1365-AA88-74AA-E7BAF15D97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AE670-50C4-4BCC-A341-6476B104B4DF}" type="slidenum">
              <a:rPr lang="fr-DZ" smtClean="0"/>
              <a:t>‹#›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37471705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12BCF7-329A-B9E9-16DC-D4E585C23D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r-D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D1600D-1DD5-30D6-1B1E-EDFDBBD241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DZ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837B2F2-EA40-AD6C-2B32-9DAB14E1137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DA55BE3-D36D-E046-959A-BD3D33BA75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61FA5-DA0D-4B6B-B747-97616884930D}" type="datetimeFigureOut">
              <a:rPr lang="fr-DZ" smtClean="0"/>
              <a:t>17/01/2026</a:t>
            </a:fld>
            <a:endParaRPr lang="fr-DZ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A58AC2C-3430-5EB0-2951-2C214B22B9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1BF14C7-A06D-DCFB-2EFF-E130A21BED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AE670-50C4-4BCC-A341-6476B104B4DF}" type="slidenum">
              <a:rPr lang="fr-DZ" smtClean="0"/>
              <a:t>‹#›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11245509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0378CB-EA3A-C102-A904-666CBAEB9B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r-DZ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21665EA-9A31-1B01-3632-C15F3B090B9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DZ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640E2DD-9A31-CE88-0BD9-0545FD0CA65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6C475F-5C7C-0644-58B8-6B7754AE8C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61FA5-DA0D-4B6B-B747-97616884930D}" type="datetimeFigureOut">
              <a:rPr lang="fr-DZ" smtClean="0"/>
              <a:t>17/01/2026</a:t>
            </a:fld>
            <a:endParaRPr lang="fr-DZ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38CFDCB-D5C4-DAC1-23BF-7C1FC39BFC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314E08B-694F-D107-ADEE-36A0B0A883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AE670-50C4-4BCC-A341-6476B104B4DF}" type="slidenum">
              <a:rPr lang="fr-DZ" smtClean="0"/>
              <a:t>‹#›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9563783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702B84C-BA2B-72E0-73D2-9B3E5B3B67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fr-D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9C75D8E-83E0-64A4-D1A2-EEA69B5C0A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D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3C77DF-8233-4906-57B4-3EC66A5981E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961FA5-DA0D-4B6B-B747-97616884930D}" type="datetimeFigureOut">
              <a:rPr lang="fr-DZ" smtClean="0"/>
              <a:t>17/01/2026</a:t>
            </a:fld>
            <a:endParaRPr lang="fr-D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3DC9C6-21B3-AACD-371D-8E94ADFA3F3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D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02A713-8195-825A-370D-1DC2B8DF479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BAE670-50C4-4BCC-A341-6476B104B4DF}" type="slidenum">
              <a:rPr lang="fr-DZ" smtClean="0"/>
              <a:t>‹#›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24467765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D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2">
            <a:extLst>
              <a:ext uri="{FF2B5EF4-FFF2-40B4-BE49-F238E27FC236}">
                <a16:creationId xmlns:a16="http://schemas.microsoft.com/office/drawing/2014/main" id="{BCCF8F33-54ED-46C7-36E2-B3DF81BF030A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686811" y="234195"/>
            <a:ext cx="2150224" cy="885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Image 2" descr="logo12">
            <a:extLst>
              <a:ext uri="{FF2B5EF4-FFF2-40B4-BE49-F238E27FC236}">
                <a16:creationId xmlns:a16="http://schemas.microsoft.com/office/drawing/2014/main" id="{C6205310-AA3A-EA90-B4C1-FB7FA27024C4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0093" y="234196"/>
            <a:ext cx="1795892" cy="885824"/>
          </a:xfrm>
          <a:prstGeom prst="rect">
            <a:avLst/>
          </a:prstGeom>
          <a:noFill/>
        </p:spPr>
      </p:pic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ABE1BB3F-B37A-D8D3-EBF3-A0A74D579FB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20060258"/>
              </p:ext>
            </p:extLst>
          </p:nvPr>
        </p:nvGraphicFramePr>
        <p:xfrm>
          <a:off x="55360" y="1529160"/>
          <a:ext cx="12067200" cy="5261989"/>
        </p:xfrm>
        <a:graphic>
          <a:graphicData uri="http://schemas.openxmlformats.org/drawingml/2006/table">
            <a:tbl>
              <a:tblPr firstRow="1" bandRow="1">
                <a:tableStyleId>{7E9639D4-E3E2-4D34-9284-5A2195B3D0D7}</a:tableStyleId>
              </a:tblPr>
              <a:tblGrid>
                <a:gridCol w="1420800">
                  <a:extLst>
                    <a:ext uri="{9D8B030D-6E8A-4147-A177-3AD203B41FA5}">
                      <a16:colId xmlns:a16="http://schemas.microsoft.com/office/drawing/2014/main" val="1929206184"/>
                    </a:ext>
                  </a:extLst>
                </a:gridCol>
                <a:gridCol w="1996800">
                  <a:extLst>
                    <a:ext uri="{9D8B030D-6E8A-4147-A177-3AD203B41FA5}">
                      <a16:colId xmlns:a16="http://schemas.microsoft.com/office/drawing/2014/main" val="1356592332"/>
                    </a:ext>
                  </a:extLst>
                </a:gridCol>
                <a:gridCol w="1996800">
                  <a:extLst>
                    <a:ext uri="{9D8B030D-6E8A-4147-A177-3AD203B41FA5}">
                      <a16:colId xmlns:a16="http://schemas.microsoft.com/office/drawing/2014/main" val="3105425496"/>
                    </a:ext>
                  </a:extLst>
                </a:gridCol>
                <a:gridCol w="1996800">
                  <a:extLst>
                    <a:ext uri="{9D8B030D-6E8A-4147-A177-3AD203B41FA5}">
                      <a16:colId xmlns:a16="http://schemas.microsoft.com/office/drawing/2014/main" val="96199901"/>
                    </a:ext>
                  </a:extLst>
                </a:gridCol>
                <a:gridCol w="1728000">
                  <a:extLst>
                    <a:ext uri="{9D8B030D-6E8A-4147-A177-3AD203B41FA5}">
                      <a16:colId xmlns:a16="http://schemas.microsoft.com/office/drawing/2014/main" val="1219857623"/>
                    </a:ext>
                  </a:extLst>
                </a:gridCol>
                <a:gridCol w="1584000">
                  <a:extLst>
                    <a:ext uri="{9D8B030D-6E8A-4147-A177-3AD203B41FA5}">
                      <a16:colId xmlns:a16="http://schemas.microsoft.com/office/drawing/2014/main" val="2652302649"/>
                    </a:ext>
                  </a:extLst>
                </a:gridCol>
                <a:gridCol w="1344000">
                  <a:extLst>
                    <a:ext uri="{9D8B030D-6E8A-4147-A177-3AD203B41FA5}">
                      <a16:colId xmlns:a16="http://schemas.microsoft.com/office/drawing/2014/main" val="265321013"/>
                    </a:ext>
                  </a:extLst>
                </a:gridCol>
              </a:tblGrid>
              <a:tr h="376922">
                <a:tc gridSpan="7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Academic </a:t>
                      </a:r>
                      <a:r>
                        <a:rPr lang="fr-FR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year</a:t>
                      </a:r>
                      <a:r>
                        <a:rPr lang="fr-FR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2025/2026		</a:t>
                      </a:r>
                      <a:r>
                        <a:rPr lang="fr-FR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Timetable</a:t>
                      </a:r>
                      <a:r>
                        <a:rPr lang="fr-FR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of S6 for 3rd </a:t>
                      </a:r>
                      <a:r>
                        <a:rPr lang="fr-FR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year</a:t>
                      </a:r>
                      <a:r>
                        <a:rPr lang="fr-FR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Licence (L3) </a:t>
                      </a:r>
                      <a:r>
                        <a:rPr lang="fr-FR" b="1" dirty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Plant </a:t>
                      </a:r>
                      <a:r>
                        <a:rPr lang="fr-FR" b="1" dirty="0" err="1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biotechnology</a:t>
                      </a:r>
                      <a:r>
                        <a:rPr lang="fr-FR" b="1" dirty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	              Room I 21</a:t>
                      </a:r>
                      <a:endParaRPr lang="fr-DZ" b="1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fr-DZ" sz="1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fr-DZ" sz="1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fr-DZ" sz="1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fr-DZ" sz="1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fr-DZ" sz="1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fr-DZ" sz="1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10117022"/>
                  </a:ext>
                </a:extLst>
              </a:tr>
              <a:tr h="376922">
                <a:tc>
                  <a:txBody>
                    <a:bodyPr/>
                    <a:lstStyle/>
                    <a:p>
                      <a:pPr algn="l"/>
                      <a:endParaRPr lang="fr-DZ" b="1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kern="12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8:00−9:30</a:t>
                      </a:r>
                      <a:endParaRPr lang="fr-DZ" sz="1600" b="1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kern="12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9:30−11:00</a:t>
                      </a:r>
                      <a:endParaRPr lang="fr-DZ" sz="1600" b="1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kern="12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11:00−12:30</a:t>
                      </a:r>
                      <a:endParaRPr lang="fr-DZ" sz="1600" b="1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b="1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12:30</a:t>
                      </a:r>
                      <a:r>
                        <a:rPr lang="en-US" sz="1600" b="1" kern="12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−</a:t>
                      </a:r>
                      <a:r>
                        <a:rPr lang="fr-FR" sz="1600" b="1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14:00</a:t>
                      </a:r>
                      <a:endParaRPr lang="fr-DZ" sz="1600" b="1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kern="12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14:00−15:30</a:t>
                      </a:r>
                      <a:endParaRPr lang="fr-DZ" sz="1600" b="1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kern="12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15:30−17:00</a:t>
                      </a:r>
                      <a:endParaRPr lang="fr-DZ" sz="1600" b="1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5188438"/>
                  </a:ext>
                </a:extLst>
              </a:tr>
              <a:tr h="723354">
                <a:tc>
                  <a:txBody>
                    <a:bodyPr/>
                    <a:lstStyle/>
                    <a:p>
                      <a:pPr algn="l"/>
                      <a:r>
                        <a:rPr lang="fr-FR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Sunday</a:t>
                      </a:r>
                      <a:endParaRPr lang="fr-DZ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Limiting factors in vegetable production</a:t>
                      </a:r>
                    </a:p>
                    <a:p>
                      <a:pPr algn="ctr"/>
                      <a:r>
                        <a:rPr lang="en-US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Lecture      </a:t>
                      </a:r>
                    </a:p>
                    <a:p>
                      <a:pPr algn="ctr"/>
                      <a:r>
                        <a:rPr 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Kadi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b="1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PW Limiting factors in vegetable production</a:t>
                      </a:r>
                    </a:p>
                    <a:p>
                      <a:pPr algn="ctr"/>
                      <a:r>
                        <a:rPr lang="en-US" sz="1200" b="0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Lab    G1/G2    1/15    Kadi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fr-D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D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dkDnDiag">
                      <a:fgClr>
                        <a:schemeClr val="tx1">
                          <a:lumMod val="75000"/>
                          <a:lumOff val="25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D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12303862"/>
                  </a:ext>
                </a:extLst>
              </a:tr>
              <a:tr h="424037">
                <a:tc rowSpan="2">
                  <a:txBody>
                    <a:bodyPr/>
                    <a:lstStyle/>
                    <a:p>
                      <a:pPr algn="l"/>
                      <a:r>
                        <a:rPr lang="fr-FR" b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Monday</a:t>
                      </a:r>
                      <a:endParaRPr lang="fr-DZ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Limiting factors in vegetable production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Lecture      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Kadi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141605" marR="130810" algn="ctr"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Means of struggle</a:t>
                      </a:r>
                    </a:p>
                    <a:p>
                      <a:pPr algn="ctr"/>
                      <a:r>
                        <a:rPr lang="en-US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Lecture          </a:t>
                      </a:r>
                    </a:p>
                    <a:p>
                      <a:pPr algn="ctr"/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Hamitou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53365" marR="231775" indent="-3810" algn="ctr">
                        <a:lnSpc>
                          <a:spcPct val="98000"/>
                        </a:lnSpc>
                        <a:spcBef>
                          <a:spcPts val="15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Means of struggle</a:t>
                      </a:r>
                    </a:p>
                    <a:p>
                      <a:pPr marL="253365" marR="231775" indent="-3810" algn="ctr">
                        <a:lnSpc>
                          <a:spcPct val="98000"/>
                        </a:lnSpc>
                        <a:spcBef>
                          <a:spcPts val="15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GW   1/15   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Hamitou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D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dkDnDiag">
                      <a:fgClr>
                        <a:schemeClr val="tx1">
                          <a:lumMod val="75000"/>
                          <a:lumOff val="25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 rowSpan="2">
                  <a:txBody>
                    <a:bodyPr/>
                    <a:lstStyle/>
                    <a:p>
                      <a:pPr marL="253365" marR="231775" indent="-3810" algn="ctr">
                        <a:lnSpc>
                          <a:spcPct val="98000"/>
                        </a:lnSpc>
                        <a:spcBef>
                          <a:spcPts val="15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dkDnDiag">
                      <a:fgClr>
                        <a:schemeClr val="tx1">
                          <a:lumMod val="75000"/>
                          <a:lumOff val="25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 rowSpan="2">
                  <a:txBody>
                    <a:bodyPr/>
                    <a:lstStyle/>
                    <a:p>
                      <a:pPr marL="253365" marR="231775" indent="-3810" algn="ctr">
                        <a:lnSpc>
                          <a:spcPct val="98000"/>
                        </a:lnSpc>
                        <a:spcBef>
                          <a:spcPts val="15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23291734"/>
                  </a:ext>
                </a:extLst>
              </a:tr>
              <a:tr h="562308">
                <a:tc vMerge="1">
                  <a:txBody>
                    <a:bodyPr/>
                    <a:lstStyle/>
                    <a:p>
                      <a:endParaRPr lang="fr-D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D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DZ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253365" marR="231775" indent="-3810" algn="ctr">
                        <a:lnSpc>
                          <a:spcPct val="98000"/>
                        </a:lnSpc>
                        <a:spcBef>
                          <a:spcPts val="15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PW Molecular plant biology</a:t>
                      </a:r>
                    </a:p>
                    <a:p>
                      <a:pPr marL="253365" marR="231775" indent="-3810" algn="ctr">
                        <a:lnSpc>
                          <a:spcPct val="98000"/>
                        </a:lnSpc>
                        <a:spcBef>
                          <a:spcPts val="15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Lab    G1/G2    1/15    Grama </a:t>
                      </a: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DZ" dirty="0"/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D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D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459474"/>
                  </a:ext>
                </a:extLst>
              </a:tr>
              <a:tr h="565383">
                <a:tc rowSpan="2">
                  <a:txBody>
                    <a:bodyPr/>
                    <a:lstStyle/>
                    <a:p>
                      <a:pPr algn="l"/>
                      <a:r>
                        <a:rPr lang="fr-FR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Tuesday </a:t>
                      </a:r>
                      <a:endParaRPr lang="fr-DZ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304165" marR="309880" lvl="0" indent="5715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Biodiversity &amp; plant breeding  </a:t>
                      </a:r>
                      <a:r>
                        <a:rPr lang="en-US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Lecture</a:t>
                      </a:r>
                      <a:r>
                        <a:rPr lang="en-US" sz="12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marL="304165" marR="309880" lvl="0" indent="5715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Amokrane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304165" marR="309880" indent="5715" algn="ctr"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PW Biodiversity &amp; plant breeding  </a:t>
                      </a:r>
                    </a:p>
                    <a:p>
                      <a:pPr marL="304165" marR="309880" indent="5715" algn="ctr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lab    G1/G2    1 /15    </a:t>
                      </a: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Amokrane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158115" marR="157480" algn="ctr">
                        <a:lnSpc>
                          <a:spcPct val="10000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endParaRPr lang="fr-DZ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fr-D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dkDnDiag">
                      <a:fgClr>
                        <a:schemeClr val="tx1">
                          <a:lumMod val="75000"/>
                          <a:lumOff val="25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en-US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fr-D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70760029"/>
                  </a:ext>
                </a:extLst>
              </a:tr>
              <a:tr h="565383">
                <a:tc vMerge="1">
                  <a:txBody>
                    <a:bodyPr/>
                    <a:lstStyle/>
                    <a:p>
                      <a:endParaRPr lang="fr-D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DZ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PW Bioinformatics </a:t>
                      </a:r>
                    </a:p>
                    <a:p>
                      <a:pPr algn="ctr"/>
                      <a:r>
                        <a:rPr 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Informatic room    G1/G2    1/15    </a:t>
                      </a:r>
                      <a:r>
                        <a:rPr lang="en-US" sz="1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Kaouache</a:t>
                      </a:r>
                      <a:endParaRPr lang="en-US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D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D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D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D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56311670"/>
                  </a:ext>
                </a:extLst>
              </a:tr>
              <a:tr h="848074">
                <a:tc>
                  <a:txBody>
                    <a:bodyPr/>
                    <a:lstStyle/>
                    <a:p>
                      <a:pPr algn="l"/>
                      <a:r>
                        <a:rPr lang="fr-FR" b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Wednesday</a:t>
                      </a:r>
                      <a:endParaRPr lang="fr-DZ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Biodiversity &amp; plant breeding </a:t>
                      </a:r>
                      <a:r>
                        <a:rPr 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Lecture</a:t>
                      </a:r>
                      <a:r>
                        <a:rPr 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</a:t>
                      </a:r>
                      <a:r>
                        <a:rPr lang="en-US" sz="1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Amokrane</a:t>
                      </a:r>
                      <a:endParaRPr lang="en-US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90195" marR="266065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Bioinformatics 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Lecture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290195" marR="266065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Kaouache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Molecular plant biology</a:t>
                      </a:r>
                    </a:p>
                    <a:p>
                      <a:pPr algn="ctr"/>
                      <a:r>
                        <a:rPr lang="en-US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Lecture</a:t>
                      </a:r>
                      <a:r>
                        <a:rPr 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</a:t>
                      </a:r>
                    </a:p>
                    <a:p>
                      <a:pPr algn="ctr"/>
                      <a:r>
                        <a:rPr lang="fr-FR" sz="12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Belabed</a:t>
                      </a:r>
                      <a:endParaRPr lang="en-US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D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74685821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algn="l"/>
                      <a:r>
                        <a:rPr lang="fr-FR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Thursday</a:t>
                      </a:r>
                      <a:endParaRPr lang="fr-DZ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D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dkDnDiag">
                      <a:fgClr>
                        <a:schemeClr val="tx1">
                          <a:lumMod val="75000"/>
                          <a:lumOff val="25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D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D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04841677"/>
                  </a:ext>
                </a:extLst>
              </a:tr>
            </a:tbl>
          </a:graphicData>
        </a:graphic>
      </p:graphicFrame>
      <p:sp>
        <p:nvSpPr>
          <p:cNvPr id="2" name="Rectangle 1">
            <a:extLst>
              <a:ext uri="{FF2B5EF4-FFF2-40B4-BE49-F238E27FC236}">
                <a16:creationId xmlns:a16="http://schemas.microsoft.com/office/drawing/2014/main" id="{EB08F1A1-8F52-27C1-B78D-52E036C2FC8C}"/>
              </a:ext>
            </a:extLst>
          </p:cNvPr>
          <p:cNvSpPr/>
          <p:nvPr/>
        </p:nvSpPr>
        <p:spPr>
          <a:xfrm>
            <a:off x="40640" y="40640"/>
            <a:ext cx="12096000" cy="6768000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DZ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DB146B4-FD34-5005-58AE-2241EDB17C48}"/>
              </a:ext>
            </a:extLst>
          </p:cNvPr>
          <p:cNvSpPr txBox="1"/>
          <p:nvPr/>
        </p:nvSpPr>
        <p:spPr>
          <a:xfrm>
            <a:off x="2351315" y="216390"/>
            <a:ext cx="7249886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University</a:t>
            </a:r>
            <a:r>
              <a:rPr lang="fr-F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Larbi Ben M'</a:t>
            </a:r>
            <a:r>
              <a:rPr lang="fr-FR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Hidi</a:t>
            </a:r>
            <a:r>
              <a:rPr lang="fr-F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Oum El </a:t>
            </a:r>
            <a:r>
              <a:rPr lang="fr-FR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Bouaghi</a:t>
            </a:r>
            <a:endParaRPr lang="fr-F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fr-FR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Faculty</a:t>
            </a:r>
            <a:r>
              <a:rPr lang="fr-F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Exact Sciences and Natural and Life Sciences</a:t>
            </a:r>
          </a:p>
          <a:p>
            <a:pPr algn="ctr"/>
            <a:r>
              <a:rPr lang="fr-FR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Department</a:t>
            </a:r>
            <a:r>
              <a:rPr lang="fr-F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Natural and Life Sciences</a:t>
            </a:r>
          </a:p>
        </p:txBody>
      </p:sp>
    </p:spTree>
    <p:extLst>
      <p:ext uri="{BB962C8B-B14F-4D97-AF65-F5344CB8AC3E}">
        <p14:creationId xmlns:p14="http://schemas.microsoft.com/office/powerpoint/2010/main" val="35195253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2">
            <a:extLst>
              <a:ext uri="{FF2B5EF4-FFF2-40B4-BE49-F238E27FC236}">
                <a16:creationId xmlns:a16="http://schemas.microsoft.com/office/drawing/2014/main" id="{BCCF8F33-54ED-46C7-36E2-B3DF81BF030A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686811" y="163075"/>
            <a:ext cx="2150224" cy="885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Image 2" descr="logo12">
            <a:extLst>
              <a:ext uri="{FF2B5EF4-FFF2-40B4-BE49-F238E27FC236}">
                <a16:creationId xmlns:a16="http://schemas.microsoft.com/office/drawing/2014/main" id="{C6205310-AA3A-EA90-B4C1-FB7FA27024C4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0093" y="152916"/>
            <a:ext cx="1795892" cy="885824"/>
          </a:xfrm>
          <a:prstGeom prst="rect">
            <a:avLst/>
          </a:prstGeom>
          <a:noFill/>
        </p:spPr>
      </p:pic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ABE1BB3F-B37A-D8D3-EBF3-A0A74D579FB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71757742"/>
              </p:ext>
            </p:extLst>
          </p:nvPr>
        </p:nvGraphicFramePr>
        <p:xfrm>
          <a:off x="40640" y="1059060"/>
          <a:ext cx="12099478" cy="5740143"/>
        </p:xfrm>
        <a:graphic>
          <a:graphicData uri="http://schemas.openxmlformats.org/drawingml/2006/table">
            <a:tbl>
              <a:tblPr firstRow="1" bandRow="1">
                <a:tableStyleId>{7E9639D4-E3E2-4D34-9284-5A2195B3D0D7}</a:tableStyleId>
              </a:tblPr>
              <a:tblGrid>
                <a:gridCol w="1191478">
                  <a:extLst>
                    <a:ext uri="{9D8B030D-6E8A-4147-A177-3AD203B41FA5}">
                      <a16:colId xmlns:a16="http://schemas.microsoft.com/office/drawing/2014/main" val="1929206184"/>
                    </a:ext>
                  </a:extLst>
                </a:gridCol>
                <a:gridCol w="2268000">
                  <a:extLst>
                    <a:ext uri="{9D8B030D-6E8A-4147-A177-3AD203B41FA5}">
                      <a16:colId xmlns:a16="http://schemas.microsoft.com/office/drawing/2014/main" val="1356592332"/>
                    </a:ext>
                  </a:extLst>
                </a:gridCol>
                <a:gridCol w="2196000">
                  <a:extLst>
                    <a:ext uri="{9D8B030D-6E8A-4147-A177-3AD203B41FA5}">
                      <a16:colId xmlns:a16="http://schemas.microsoft.com/office/drawing/2014/main" val="3105425496"/>
                    </a:ext>
                  </a:extLst>
                </a:gridCol>
                <a:gridCol w="2556000">
                  <a:extLst>
                    <a:ext uri="{9D8B030D-6E8A-4147-A177-3AD203B41FA5}">
                      <a16:colId xmlns:a16="http://schemas.microsoft.com/office/drawing/2014/main" val="96199901"/>
                    </a:ext>
                  </a:extLst>
                </a:gridCol>
                <a:gridCol w="1764000">
                  <a:extLst>
                    <a:ext uri="{9D8B030D-6E8A-4147-A177-3AD203B41FA5}">
                      <a16:colId xmlns:a16="http://schemas.microsoft.com/office/drawing/2014/main" val="1219857623"/>
                    </a:ext>
                  </a:extLst>
                </a:gridCol>
                <a:gridCol w="2124000">
                  <a:extLst>
                    <a:ext uri="{9D8B030D-6E8A-4147-A177-3AD203B41FA5}">
                      <a16:colId xmlns:a16="http://schemas.microsoft.com/office/drawing/2014/main" val="2652302649"/>
                    </a:ext>
                  </a:extLst>
                </a:gridCol>
              </a:tblGrid>
              <a:tr h="396000">
                <a:tc gridSpan="6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Academic </a:t>
                      </a:r>
                      <a:r>
                        <a:rPr lang="fr-FR" sz="18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year</a:t>
                      </a:r>
                      <a:r>
                        <a:rPr lang="fr-FR" sz="18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2025/2026	</a:t>
                      </a:r>
                      <a:r>
                        <a:rPr lang="fr-FR" sz="18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Timetable</a:t>
                      </a:r>
                      <a:r>
                        <a:rPr lang="fr-FR" sz="18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of S6 for 3rd </a:t>
                      </a:r>
                      <a:r>
                        <a:rPr lang="fr-FR" sz="18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year</a:t>
                      </a:r>
                      <a:r>
                        <a:rPr lang="fr-FR" sz="18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Licence (L3) </a:t>
                      </a:r>
                      <a:r>
                        <a:rPr lang="fr-FR" sz="1800" b="1" dirty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Animal </a:t>
                      </a:r>
                      <a:r>
                        <a:rPr lang="fr-FR" sz="1800" b="1" dirty="0" err="1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biologu</a:t>
                      </a:r>
                      <a:r>
                        <a:rPr lang="fr-FR" sz="1800" b="1" dirty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&amp; </a:t>
                      </a:r>
                      <a:r>
                        <a:rPr lang="fr-FR" sz="1800" b="1" dirty="0" err="1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physiology</a:t>
                      </a:r>
                      <a:r>
                        <a:rPr lang="fr-FR" sz="1800" b="1" dirty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	              Room I 15</a:t>
                      </a:r>
                      <a:endParaRPr lang="fr-DZ" sz="1800" b="1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fr-DZ" sz="1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fr-DZ" sz="1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fr-DZ" sz="1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fr-DZ" sz="1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000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fr-DZ" sz="1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6377926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l"/>
                      <a:endParaRPr lang="fr-DZ" sz="16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8:00−9:30</a:t>
                      </a:r>
                      <a:endParaRPr lang="fr-DZ" sz="1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9:30−11:00</a:t>
                      </a:r>
                      <a:endParaRPr lang="fr-DZ" sz="1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11:00−12:30</a:t>
                      </a:r>
                      <a:endParaRPr lang="fr-DZ" sz="1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12:30−14:00</a:t>
                      </a:r>
                      <a:endParaRPr lang="fr-DZ" sz="1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14:00−15:30</a:t>
                      </a:r>
                      <a:endParaRPr lang="fr-DZ" sz="1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5188438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algn="l"/>
                      <a:r>
                        <a:rPr lang="fr-FR" sz="16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Saturday</a:t>
                      </a:r>
                      <a:endParaRPr lang="fr-DZ" sz="16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53365" marR="231775" indent="-3810" algn="ctr">
                        <a:lnSpc>
                          <a:spcPct val="98000"/>
                        </a:lnSpc>
                        <a:spcBef>
                          <a:spcPts val="15"/>
                        </a:spcBef>
                        <a:spcAft>
                          <a:spcPts val="0"/>
                        </a:spcAft>
                      </a:pPr>
                      <a:r>
                        <a:rPr lang="fr-FR" sz="11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Scientific English</a:t>
                      </a:r>
                      <a:endParaRPr lang="fr-FR" sz="11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253365" marR="231775" lvl="0" indent="-3810" algn="ctr" defTabSz="914400" rtl="0" eaLnBrk="1" fontAlgn="auto" latinLnBrk="0" hangingPunct="1">
                        <a:lnSpc>
                          <a:spcPct val="98000"/>
                        </a:lnSpc>
                        <a:spcBef>
                          <a:spcPts val="1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Online Lecture</a:t>
                      </a:r>
                      <a:r>
                        <a:rPr lang="ar-DZ" sz="11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1100" b="1" dirty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endParaRPr lang="fr-DZ" sz="11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53365" marR="231775" indent="-3810" algn="ctr">
                        <a:lnSpc>
                          <a:spcPct val="98000"/>
                        </a:lnSpc>
                        <a:spcBef>
                          <a:spcPts val="15"/>
                        </a:spcBef>
                        <a:spcAft>
                          <a:spcPts val="0"/>
                        </a:spcAft>
                      </a:pPr>
                      <a:endParaRPr lang="fr-DZ" sz="11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DZ" sz="1100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dkDnDiag">
                      <a:fgClr>
                        <a:schemeClr val="tx1">
                          <a:lumMod val="75000"/>
                          <a:lumOff val="25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endParaRPr lang="fr-DZ" sz="1100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28097482"/>
                  </a:ext>
                </a:extLst>
              </a:tr>
              <a:tr h="576000">
                <a:tc>
                  <a:txBody>
                    <a:bodyPr/>
                    <a:lstStyle/>
                    <a:p>
                      <a:pPr algn="l"/>
                      <a:r>
                        <a:rPr lang="fr-FR" sz="16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Sunday</a:t>
                      </a:r>
                      <a:endParaRPr lang="fr-DZ" sz="16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Nervous</a:t>
                      </a:r>
                      <a:r>
                        <a:rPr lang="fr-FR" sz="11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11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physiology</a:t>
                      </a:r>
                      <a:endParaRPr lang="fr-FR" sz="11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fr-FR" sz="11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Lecture       </a:t>
                      </a:r>
                    </a:p>
                    <a:p>
                      <a:pPr algn="ctr"/>
                      <a:r>
                        <a:rPr lang="fr-FR" sz="11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Mahdi</a:t>
                      </a:r>
                      <a:endParaRPr lang="en-US"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Endocrinology</a:t>
                      </a:r>
                      <a:r>
                        <a:rPr lang="fr-FR" sz="11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11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Functional</a:t>
                      </a:r>
                      <a:endParaRPr lang="fr-FR" sz="11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fr-FR" sz="11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Lecture       </a:t>
                      </a:r>
                      <a:r>
                        <a:rPr lang="fr-FR" sz="11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Redouane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Endocrinology</a:t>
                      </a:r>
                      <a:r>
                        <a:rPr lang="fr-FR" sz="11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11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Functional</a:t>
                      </a:r>
                      <a:endParaRPr lang="fr-FR" sz="11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fr-FR" sz="11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GW    G1    </a:t>
                      </a:r>
                      <a:r>
                        <a:rPr lang="fr-FR" sz="11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Redouane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Endocrinology</a:t>
                      </a:r>
                      <a:r>
                        <a:rPr lang="fr-FR" sz="11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11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functional</a:t>
                      </a:r>
                      <a:endParaRPr lang="fr-FR" sz="11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fr-FR" sz="11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GW    G2    </a:t>
                      </a:r>
                      <a:r>
                        <a:rPr lang="fr-FR" sz="11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Redouane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12303862"/>
                  </a:ext>
                </a:extLst>
              </a:tr>
              <a:tr h="467460">
                <a:tc rowSpan="3">
                  <a:txBody>
                    <a:bodyPr/>
                    <a:lstStyle/>
                    <a:p>
                      <a:pPr algn="l"/>
                      <a:r>
                        <a:rPr lang="fr-FR" sz="1600" b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Monday</a:t>
                      </a:r>
                      <a:endParaRPr lang="fr-DZ" sz="16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253365" marR="231775" indent="-3810" algn="ctr">
                        <a:lnSpc>
                          <a:spcPct val="98000"/>
                        </a:lnSpc>
                        <a:spcBef>
                          <a:spcPts val="15"/>
                        </a:spcBef>
                        <a:spcAft>
                          <a:spcPts val="0"/>
                        </a:spcAft>
                      </a:pPr>
                      <a:r>
                        <a:rPr lang="fr-FR" sz="11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Biostatistics</a:t>
                      </a:r>
                      <a:endParaRPr lang="fr-DZ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21310" marR="328930" indent="1270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fr-FR" sz="11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Lecture </a:t>
                      </a:r>
                      <a:r>
                        <a:rPr lang="fr-FR" sz="1100" b="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</a:t>
                      </a:r>
                      <a:endParaRPr lang="en-US" sz="11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21310" marR="328930" indent="1270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xxxx</a:t>
                      </a:r>
                      <a:endParaRPr lang="fr-DZ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fr-FR" sz="11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Nervous</a:t>
                      </a:r>
                      <a:r>
                        <a:rPr lang="fr-FR" sz="11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11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physiology</a:t>
                      </a:r>
                      <a:endParaRPr lang="fr-FR" sz="11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fr-FR" sz="11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Lecture       </a:t>
                      </a:r>
                    </a:p>
                    <a:p>
                      <a:pPr algn="ctr"/>
                      <a:r>
                        <a:rPr lang="fr-FR" sz="11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Mahdi</a:t>
                      </a:r>
                      <a:endParaRPr lang="en-US"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304165" marR="309880" indent="5715" algn="ctr"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Cellular &amp; molecular physiology</a:t>
                      </a:r>
                      <a:endParaRPr lang="fr-DZ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marL="321310" marR="328930" indent="1270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fr-FR" sz="1100" b="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GW    G1    </a:t>
                      </a:r>
                      <a:r>
                        <a:rPr lang="fr-FR" sz="1100" b="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Benhamoudi</a:t>
                      </a:r>
                      <a:endParaRPr lang="fr-DZ" sz="11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/>
                      <a:endParaRPr lang="fr-FR"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dkDnDiag">
                      <a:fgClr>
                        <a:schemeClr val="tx1">
                          <a:lumMod val="75000"/>
                          <a:lumOff val="25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141605" marR="130810" algn="ctr">
                        <a:spcAft>
                          <a:spcPts val="0"/>
                        </a:spcAft>
                      </a:pPr>
                      <a:r>
                        <a:rPr lang="fr-FR" sz="11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Nervous</a:t>
                      </a:r>
                      <a:r>
                        <a:rPr lang="fr-FR" sz="11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11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physiology</a:t>
                      </a:r>
                      <a:endParaRPr lang="fr-DZ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21310" marR="328930" indent="1270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fr-FR" sz="1100" b="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GW    G1    </a:t>
                      </a:r>
                      <a:r>
                        <a:rPr lang="en-US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Mahdi</a:t>
                      </a:r>
                      <a:endParaRPr lang="fr-DZ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23291734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fr-D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D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D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D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DZ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304165" marR="309880" indent="5715" algn="ctr"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Cellular &amp; molecular physiology</a:t>
                      </a:r>
                      <a:endParaRPr lang="fr-DZ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marL="321310" marR="328930" indent="1270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fr-FR" sz="1100" b="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GW    G2 </a:t>
                      </a:r>
                      <a:r>
                        <a:rPr lang="fr-FR" sz="1100" b="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Benhamoudi</a:t>
                      </a:r>
                      <a:r>
                        <a:rPr lang="fr-FR" sz="1100" b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(i13)</a:t>
                      </a:r>
                      <a:endParaRPr lang="fr-DZ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14611737"/>
                  </a:ext>
                </a:extLst>
              </a:tr>
              <a:tr h="432000">
                <a:tc vMerge="1">
                  <a:txBody>
                    <a:bodyPr/>
                    <a:lstStyle/>
                    <a:p>
                      <a:endParaRPr lang="fr-DZ"/>
                    </a:p>
                  </a:txBody>
                  <a:tcP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fr-DZ"/>
                    </a:p>
                  </a:txBody>
                  <a:tcP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fr-FR"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41605" marR="130810" algn="ctr">
                        <a:spcAft>
                          <a:spcPts val="0"/>
                        </a:spcAft>
                      </a:pPr>
                      <a:r>
                        <a:rPr lang="fr-FR" sz="11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Nervous</a:t>
                      </a:r>
                      <a:r>
                        <a:rPr lang="fr-FR" sz="11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11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physiology</a:t>
                      </a:r>
                      <a:endParaRPr lang="fr-DZ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21310" marR="328930" indent="1270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fr-FR" sz="1100" b="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GW    G2    </a:t>
                      </a:r>
                      <a:r>
                        <a:rPr lang="en-US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Mahdi (i13)</a:t>
                      </a:r>
                      <a:endParaRPr lang="fr-DZ" dirty="0"/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DZ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fr-DZ"/>
                    </a:p>
                  </a:txBody>
                  <a:tcP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2030468114"/>
                  </a:ext>
                </a:extLst>
              </a:tr>
              <a:tr h="464281">
                <a:tc rowSpan="2">
                  <a:txBody>
                    <a:bodyPr/>
                    <a:lstStyle/>
                    <a:p>
                      <a:pPr algn="l"/>
                      <a:r>
                        <a:rPr lang="fr-FR" sz="16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Tuesday </a:t>
                      </a:r>
                      <a:endParaRPr lang="fr-DZ" sz="16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fr-FR" sz="11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Endocrinology</a:t>
                      </a:r>
                      <a:r>
                        <a:rPr lang="fr-FR" sz="11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11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functional</a:t>
                      </a:r>
                      <a:endParaRPr lang="fr-FR" sz="11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fr-FR" sz="11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Lecture </a:t>
                      </a:r>
                      <a:r>
                        <a:rPr lang="fr-FR" sz="11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</a:t>
                      </a:r>
                    </a:p>
                    <a:p>
                      <a:pPr algn="ctr"/>
                      <a:r>
                        <a:rPr lang="fr-FR" sz="11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Redouane</a:t>
                      </a: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1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PW Endocrinology functional</a:t>
                      </a:r>
                    </a:p>
                    <a:p>
                      <a:pPr algn="ctr"/>
                      <a:r>
                        <a:rPr lang="en-US" sz="11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Lab    G1/G2    1/15    Redouane</a:t>
                      </a: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R="266065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endParaRPr lang="fr-DZ"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dkDnDiag">
                      <a:fgClr>
                        <a:schemeClr val="tx1">
                          <a:lumMod val="75000"/>
                          <a:lumOff val="25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 rowSpan="2">
                  <a:txBody>
                    <a:bodyPr/>
                    <a:lstStyle/>
                    <a:p>
                      <a:pPr marL="290195" marR="266065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Physiology of major functions</a:t>
                      </a:r>
                      <a:endParaRPr lang="fr-DZ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marL="141605" marR="130810" algn="ctr">
                        <a:spcAft>
                          <a:spcPts val="0"/>
                        </a:spcAft>
                      </a:pPr>
                      <a:r>
                        <a:rPr lang="fr-FR" sz="11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Lecture</a:t>
                      </a:r>
                      <a:r>
                        <a:rPr lang="fr-FR" sz="1100" b="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       </a:t>
                      </a:r>
                    </a:p>
                    <a:p>
                      <a:pPr marL="141605" marR="130810" algn="ctr">
                        <a:spcAft>
                          <a:spcPts val="0"/>
                        </a:spcAft>
                      </a:pPr>
                      <a:r>
                        <a:rPr lang="en-US" sz="1100" spc="-5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Moumen</a:t>
                      </a:r>
                      <a:endParaRPr lang="fr-DZ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70760029"/>
                  </a:ext>
                </a:extLst>
              </a:tr>
              <a:tr h="464281">
                <a:tc vMerge="1">
                  <a:txBody>
                    <a:bodyPr/>
                    <a:lstStyle/>
                    <a:p>
                      <a:endParaRPr lang="fr-D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DZ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1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PW Physiology of major functions</a:t>
                      </a:r>
                    </a:p>
                    <a:p>
                      <a:pPr algn="ctr"/>
                      <a:r>
                        <a:rPr lang="en-US" sz="11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Lab    G1/G2    1/15    Moumen</a:t>
                      </a: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D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D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D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81934729"/>
                  </a:ext>
                </a:extLst>
              </a:tr>
              <a:tr h="575041">
                <a:tc rowSpan="2">
                  <a:txBody>
                    <a:bodyPr/>
                    <a:lstStyle/>
                    <a:p>
                      <a:pPr algn="l"/>
                      <a:r>
                        <a:rPr lang="fr-FR" sz="1600" b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Wednesday</a:t>
                      </a:r>
                      <a:endParaRPr lang="fr-DZ" sz="16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304165" marR="309880" indent="5715" algn="ctr"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Cellular &amp; molecular physiology</a:t>
                      </a:r>
                      <a:endParaRPr lang="fr-DZ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marL="290195" marR="266065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Lecture       </a:t>
                      </a:r>
                    </a:p>
                    <a:p>
                      <a:pPr marL="290195" marR="266065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Boulekhssaim</a:t>
                      </a:r>
                      <a:endParaRPr lang="fr-DZ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304165" marR="309880" indent="5715" algn="ctr"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Physiology of major functions</a:t>
                      </a:r>
                      <a:endParaRPr lang="fr-DZ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marL="141605" marR="130810" algn="ctr">
                        <a:spcAft>
                          <a:spcPts val="0"/>
                        </a:spcAft>
                      </a:pPr>
                      <a:r>
                        <a:rPr lang="fr-FR" sz="11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Lecture         </a:t>
                      </a:r>
                    </a:p>
                    <a:p>
                      <a:pPr marL="141605" marR="130810" algn="ctr">
                        <a:spcAft>
                          <a:spcPts val="0"/>
                        </a:spcAft>
                      </a:pPr>
                      <a:r>
                        <a:rPr lang="en-US" sz="1100" spc="-5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Moumen</a:t>
                      </a:r>
                      <a:endParaRPr lang="fr-DZ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266065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Physiology of major functions</a:t>
                      </a:r>
                    </a:p>
                    <a:p>
                      <a:pPr marR="266065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GW    G1    </a:t>
                      </a:r>
                      <a:r>
                        <a:rPr lang="en-US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Moumen</a:t>
                      </a:r>
                      <a:endParaRPr lang="fr-DZ"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fr-DZ"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dkDnDiag">
                      <a:fgClr>
                        <a:schemeClr val="tx1">
                          <a:lumMod val="75000"/>
                          <a:lumOff val="25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304165" marR="309880" indent="5715" algn="ctr"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Biostatistics</a:t>
                      </a:r>
                      <a:endParaRPr lang="fr-DZ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marL="321310" marR="328930" indent="1270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fr-FR" sz="1100" b="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GW    G1   </a:t>
                      </a:r>
                      <a:r>
                        <a:rPr lang="fr-FR" sz="1100" b="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Boudjouref</a:t>
                      </a:r>
                      <a:endParaRPr lang="fr-DZ" sz="11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74685821"/>
                  </a:ext>
                </a:extLst>
              </a:tr>
              <a:tr h="576000">
                <a:tc vMerge="1">
                  <a:txBody>
                    <a:bodyPr/>
                    <a:lstStyle/>
                    <a:p>
                      <a:endParaRPr lang="fr-D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D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D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04165" marR="309880" indent="5715" algn="ctr"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Biostatistics</a:t>
                      </a:r>
                      <a:endParaRPr lang="fr-DZ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marL="321310" marR="328930" indent="1270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fr-FR" sz="1100" b="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GW    G2    </a:t>
                      </a:r>
                      <a:r>
                        <a:rPr lang="fr-FR" sz="1100" b="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Boudjouref</a:t>
                      </a:r>
                      <a:endParaRPr lang="fr-FR" sz="11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D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90195" marR="266065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Physiology of major functions</a:t>
                      </a:r>
                      <a:endParaRPr lang="fr-DZ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marL="141605" marR="130810" algn="ctr">
                        <a:spcAft>
                          <a:spcPts val="0"/>
                        </a:spcAft>
                      </a:pPr>
                      <a:r>
                        <a:rPr lang="fr-FR" sz="1100" b="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GW    G1</a:t>
                      </a:r>
                      <a:r>
                        <a:rPr lang="fr-FR" sz="1100" b="0" spc="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   </a:t>
                      </a:r>
                      <a:r>
                        <a:rPr lang="en-US" sz="1100" spc="-5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Moumen</a:t>
                      </a:r>
                      <a:endParaRPr lang="fr-DZ"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87538262"/>
                  </a:ext>
                </a:extLst>
              </a:tr>
              <a:tr h="589448">
                <a:tc>
                  <a:txBody>
                    <a:bodyPr/>
                    <a:lstStyle/>
                    <a:p>
                      <a:pPr algn="l"/>
                      <a:r>
                        <a:rPr lang="fr-FR" sz="16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Thursday</a:t>
                      </a:r>
                      <a:endParaRPr lang="fr-DZ" sz="16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1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Cellular &amp; molecular physiology</a:t>
                      </a:r>
                    </a:p>
                    <a:p>
                      <a:pPr algn="ctr"/>
                      <a:r>
                        <a:rPr lang="en-US" sz="11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Lab    1/15    G1/G2      </a:t>
                      </a:r>
                      <a:r>
                        <a:rPr lang="en-US" sz="11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Benhamoudi</a:t>
                      </a:r>
                      <a:endParaRPr lang="en-US"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304165" marR="309880" indent="5715" algn="ctr"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04165" marR="309880" indent="5715" algn="ctr"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Cellular &amp; molecular physiology</a:t>
                      </a:r>
                      <a:endParaRPr lang="fr-DZ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marL="321310" marR="328930" indent="1270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Lecture</a:t>
                      </a:r>
                      <a:r>
                        <a:rPr lang="fr-FR" sz="11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        </a:t>
                      </a:r>
                      <a:r>
                        <a:rPr lang="en-US" sz="11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Boulekhsaim</a:t>
                      </a:r>
                      <a:endParaRPr lang="fr-DZ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DZ"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dkDnDiag">
                      <a:fgClr>
                        <a:schemeClr val="tx1">
                          <a:lumMod val="75000"/>
                          <a:lumOff val="25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DZ"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04841677"/>
                  </a:ext>
                </a:extLst>
              </a:tr>
            </a:tbl>
          </a:graphicData>
        </a:graphic>
      </p:graphicFrame>
      <p:sp>
        <p:nvSpPr>
          <p:cNvPr id="2" name="Rectangle 1">
            <a:extLst>
              <a:ext uri="{FF2B5EF4-FFF2-40B4-BE49-F238E27FC236}">
                <a16:creationId xmlns:a16="http://schemas.microsoft.com/office/drawing/2014/main" id="{AAE5D3C0-7174-425A-ECDC-E7CF00A67A90}"/>
              </a:ext>
            </a:extLst>
          </p:cNvPr>
          <p:cNvSpPr/>
          <p:nvPr/>
        </p:nvSpPr>
        <p:spPr>
          <a:xfrm>
            <a:off x="40640" y="40640"/>
            <a:ext cx="12096000" cy="6768000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DZ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5C89D37-B525-7AC1-67F0-BA2AA73381C1}"/>
              </a:ext>
            </a:extLst>
          </p:cNvPr>
          <p:cNvSpPr txBox="1"/>
          <p:nvPr/>
        </p:nvSpPr>
        <p:spPr>
          <a:xfrm>
            <a:off x="2351315" y="33510"/>
            <a:ext cx="7249886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University</a:t>
            </a:r>
            <a:r>
              <a:rPr lang="fr-F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Larbi Ben M'</a:t>
            </a:r>
            <a:r>
              <a:rPr lang="fr-FR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Hidi</a:t>
            </a:r>
            <a:r>
              <a:rPr lang="fr-F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Oum El </a:t>
            </a:r>
            <a:r>
              <a:rPr lang="fr-FR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Bouaghi</a:t>
            </a:r>
            <a:endParaRPr lang="fr-F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fr-FR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Faculty</a:t>
            </a:r>
            <a:r>
              <a:rPr lang="fr-F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Exact Sciences and Natural and Life Sciences</a:t>
            </a:r>
          </a:p>
          <a:p>
            <a:pPr algn="ctr"/>
            <a:r>
              <a:rPr lang="fr-FR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Department</a:t>
            </a:r>
            <a:r>
              <a:rPr lang="fr-F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Natural and Life Sciences</a:t>
            </a:r>
          </a:p>
        </p:txBody>
      </p:sp>
    </p:spTree>
    <p:extLst>
      <p:ext uri="{BB962C8B-B14F-4D97-AF65-F5344CB8AC3E}">
        <p14:creationId xmlns:p14="http://schemas.microsoft.com/office/powerpoint/2010/main" val="2540838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2">
            <a:extLst>
              <a:ext uri="{FF2B5EF4-FFF2-40B4-BE49-F238E27FC236}">
                <a16:creationId xmlns:a16="http://schemas.microsoft.com/office/drawing/2014/main" id="{BCCF8F33-54ED-46C7-36E2-B3DF81BF030A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686811" y="234195"/>
            <a:ext cx="2150224" cy="885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Image 2" descr="logo12">
            <a:extLst>
              <a:ext uri="{FF2B5EF4-FFF2-40B4-BE49-F238E27FC236}">
                <a16:creationId xmlns:a16="http://schemas.microsoft.com/office/drawing/2014/main" id="{C6205310-AA3A-EA90-B4C1-FB7FA27024C4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0093" y="234196"/>
            <a:ext cx="1795892" cy="885824"/>
          </a:xfrm>
          <a:prstGeom prst="rect">
            <a:avLst/>
          </a:prstGeom>
          <a:noFill/>
        </p:spPr>
      </p:pic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ABE1BB3F-B37A-D8D3-EBF3-A0A74D579FB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9562712"/>
              </p:ext>
            </p:extLst>
          </p:nvPr>
        </p:nvGraphicFramePr>
        <p:xfrm>
          <a:off x="55361" y="1762929"/>
          <a:ext cx="12097807" cy="5042847"/>
        </p:xfrm>
        <a:graphic>
          <a:graphicData uri="http://schemas.openxmlformats.org/drawingml/2006/table">
            <a:tbl>
              <a:tblPr firstRow="1" bandRow="1">
                <a:tableStyleId>{7E9639D4-E3E2-4D34-9284-5A2195B3D0D7}</a:tableStyleId>
              </a:tblPr>
              <a:tblGrid>
                <a:gridCol w="1415575">
                  <a:extLst>
                    <a:ext uri="{9D8B030D-6E8A-4147-A177-3AD203B41FA5}">
                      <a16:colId xmlns:a16="http://schemas.microsoft.com/office/drawing/2014/main" val="1929206184"/>
                    </a:ext>
                  </a:extLst>
                </a:gridCol>
                <a:gridCol w="2049314">
                  <a:extLst>
                    <a:ext uri="{9D8B030D-6E8A-4147-A177-3AD203B41FA5}">
                      <a16:colId xmlns:a16="http://schemas.microsoft.com/office/drawing/2014/main" val="1356592332"/>
                    </a:ext>
                  </a:extLst>
                </a:gridCol>
                <a:gridCol w="3168000">
                  <a:extLst>
                    <a:ext uri="{9D8B030D-6E8A-4147-A177-3AD203B41FA5}">
                      <a16:colId xmlns:a16="http://schemas.microsoft.com/office/drawing/2014/main" val="3105425496"/>
                    </a:ext>
                  </a:extLst>
                </a:gridCol>
                <a:gridCol w="323575">
                  <a:extLst>
                    <a:ext uri="{9D8B030D-6E8A-4147-A177-3AD203B41FA5}">
                      <a16:colId xmlns:a16="http://schemas.microsoft.com/office/drawing/2014/main" val="96199901"/>
                    </a:ext>
                  </a:extLst>
                </a:gridCol>
                <a:gridCol w="1833597">
                  <a:extLst>
                    <a:ext uri="{9D8B030D-6E8A-4147-A177-3AD203B41FA5}">
                      <a16:colId xmlns:a16="http://schemas.microsoft.com/office/drawing/2014/main" val="1219857623"/>
                    </a:ext>
                  </a:extLst>
                </a:gridCol>
                <a:gridCol w="2047746">
                  <a:extLst>
                    <a:ext uri="{9D8B030D-6E8A-4147-A177-3AD203B41FA5}">
                      <a16:colId xmlns:a16="http://schemas.microsoft.com/office/drawing/2014/main" val="2652302649"/>
                    </a:ext>
                  </a:extLst>
                </a:gridCol>
                <a:gridCol w="1260000">
                  <a:extLst>
                    <a:ext uri="{9D8B030D-6E8A-4147-A177-3AD203B41FA5}">
                      <a16:colId xmlns:a16="http://schemas.microsoft.com/office/drawing/2014/main" val="265321013"/>
                    </a:ext>
                  </a:extLst>
                </a:gridCol>
              </a:tblGrid>
              <a:tr h="396000">
                <a:tc gridSpan="7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Academic </a:t>
                      </a:r>
                      <a:r>
                        <a:rPr lang="fr-FR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year</a:t>
                      </a:r>
                      <a:r>
                        <a:rPr lang="fr-FR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2025/2026  		   </a:t>
                      </a:r>
                      <a:r>
                        <a:rPr lang="fr-FR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Timetable</a:t>
                      </a:r>
                      <a:r>
                        <a:rPr lang="fr-FR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of S6 for 3rd </a:t>
                      </a:r>
                      <a:r>
                        <a:rPr lang="fr-FR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year</a:t>
                      </a:r>
                      <a:r>
                        <a:rPr lang="fr-FR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Licence (L3) </a:t>
                      </a:r>
                      <a:r>
                        <a:rPr lang="fr-FR" b="1" dirty="0" err="1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Parasitology</a:t>
                      </a:r>
                      <a:r>
                        <a:rPr lang="fr-FR" b="1" dirty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	              Room I 23</a:t>
                      </a:r>
                      <a:endParaRPr lang="fr-DZ" b="1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fr-DZ" sz="1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fr-DZ" sz="1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fr-DZ" sz="1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fr-DZ" sz="1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fr-DZ" sz="1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fr-DZ" sz="1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66202853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l"/>
                      <a:endParaRPr lang="fr-DZ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8:00−9:30</a:t>
                      </a:r>
                      <a:endParaRPr lang="fr-DZ" sz="1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9:30−11:00</a:t>
                      </a:r>
                      <a:endParaRPr lang="fr-DZ" sz="1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DZ" sz="1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dkDnDiag">
                      <a:fgClr>
                        <a:schemeClr val="tx1">
                          <a:lumMod val="75000"/>
                          <a:lumOff val="25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12:30</a:t>
                      </a:r>
                      <a:r>
                        <a:rPr lang="en-US" sz="16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−</a:t>
                      </a:r>
                      <a:r>
                        <a:rPr lang="fr-FR" sz="16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14:00</a:t>
                      </a:r>
                      <a:endParaRPr lang="fr-DZ" sz="1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14:00−15:30</a:t>
                      </a:r>
                      <a:endParaRPr lang="fr-DZ" sz="1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15:30−17:00</a:t>
                      </a:r>
                      <a:endParaRPr lang="fr-DZ" sz="1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5188438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algn="l"/>
                      <a:r>
                        <a:rPr lang="fr-FR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Saturday</a:t>
                      </a:r>
                      <a:endParaRPr lang="fr-DZ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Entrepreneurial</a:t>
                      </a:r>
                    </a:p>
                    <a:p>
                      <a:pPr algn="ctr"/>
                      <a:r>
                        <a:rPr lang="fr-FR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Online lecture     </a:t>
                      </a:r>
                      <a:r>
                        <a:rPr lang="fr-FR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Kalache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D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dkDnDiag">
                      <a:fgClr>
                        <a:schemeClr val="tx1">
                          <a:lumMod val="75000"/>
                          <a:lumOff val="25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D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D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D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28097482"/>
                  </a:ext>
                </a:extLst>
              </a:tr>
              <a:tr h="588335">
                <a:tc>
                  <a:txBody>
                    <a:bodyPr/>
                    <a:lstStyle/>
                    <a:p>
                      <a:pPr algn="l"/>
                      <a:r>
                        <a:rPr lang="fr-FR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Sunday</a:t>
                      </a:r>
                      <a:endParaRPr lang="fr-DZ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Mycology</a:t>
                      </a:r>
                    </a:p>
                    <a:p>
                      <a:pPr algn="ctr"/>
                      <a:r>
                        <a:rPr lang="en-US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Lecture </a:t>
                      </a:r>
                      <a:r>
                        <a:rPr 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</a:t>
                      </a:r>
                    </a:p>
                    <a:p>
                      <a:pPr algn="ctr"/>
                      <a:r>
                        <a:rPr lang="en-US" sz="1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Hamitou</a:t>
                      </a:r>
                      <a:endParaRPr lang="en-US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PW Mycology</a:t>
                      </a:r>
                      <a:endParaRPr lang="en-US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Microbio</a:t>
                      </a:r>
                      <a:r>
                        <a:rPr 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lab    G01/G02    1/15    </a:t>
                      </a:r>
                      <a:r>
                        <a:rPr lang="en-US" sz="1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Hamitou</a:t>
                      </a:r>
                      <a:endParaRPr lang="en-US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dkDnDiag">
                      <a:fgClr>
                        <a:schemeClr val="tx1">
                          <a:lumMod val="75000"/>
                          <a:lumOff val="25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dkDnDiag">
                      <a:fgClr>
                        <a:schemeClr val="tx1">
                          <a:lumMod val="75000"/>
                          <a:lumOff val="25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Parasite vectors</a:t>
                      </a:r>
                    </a:p>
                    <a:p>
                      <a:pPr algn="ctr"/>
                      <a:r>
                        <a:rPr lang="en-US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Lecture    </a:t>
                      </a:r>
                    </a:p>
                    <a:p>
                      <a:pPr algn="ctr"/>
                      <a:r>
                        <a:rPr lang="en-US" sz="1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Abdssemed</a:t>
                      </a:r>
                      <a:endParaRPr lang="en-US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12303862"/>
                  </a:ext>
                </a:extLst>
              </a:tr>
              <a:tr h="589448">
                <a:tc>
                  <a:txBody>
                    <a:bodyPr/>
                    <a:lstStyle/>
                    <a:p>
                      <a:pPr algn="l"/>
                      <a:r>
                        <a:rPr lang="fr-FR" b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Monday</a:t>
                      </a:r>
                      <a:endParaRPr lang="fr-DZ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Parasite vectors</a:t>
                      </a:r>
                    </a:p>
                    <a:p>
                      <a:pPr algn="ctr"/>
                      <a:r>
                        <a:rPr lang="en-US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Lecture</a:t>
                      </a:r>
                      <a:r>
                        <a:rPr 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</a:t>
                      </a:r>
                    </a:p>
                    <a:p>
                      <a:pPr algn="ctr"/>
                      <a:r>
                        <a:rPr lang="en-US" sz="1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Abdssemed</a:t>
                      </a:r>
                      <a:endParaRPr lang="en-US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41605" marR="130810" algn="ctr"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Parasite diagnosis </a:t>
                      </a:r>
                    </a:p>
                    <a:p>
                      <a:pPr marL="141605" marR="130810" algn="ctr"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Lecture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   </a:t>
                      </a:r>
                    </a:p>
                    <a:p>
                      <a:pPr marL="141605" marR="130810" algn="ctr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Tolba</a:t>
                      </a: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53365" marR="231775" indent="-3810" algn="ctr">
                        <a:lnSpc>
                          <a:spcPct val="98000"/>
                        </a:lnSpc>
                        <a:spcBef>
                          <a:spcPts val="15"/>
                        </a:spcBef>
                        <a:spcAft>
                          <a:spcPts val="0"/>
                        </a:spcAft>
                      </a:pPr>
                      <a:endParaRPr lang="fr-DZ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dkDnDiag">
                      <a:fgClr>
                        <a:schemeClr val="tx1">
                          <a:lumMod val="75000"/>
                          <a:lumOff val="25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Parasite vectors</a:t>
                      </a:r>
                    </a:p>
                    <a:p>
                      <a:pPr algn="ctr"/>
                      <a:r>
                        <a:rPr lang="en-US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GW</a:t>
                      </a:r>
                      <a:r>
                        <a:rPr 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G1    </a:t>
                      </a:r>
                      <a:r>
                        <a:rPr lang="en-US" sz="1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Abdssemed</a:t>
                      </a:r>
                      <a:endParaRPr lang="en-US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Parasite vectors</a:t>
                      </a:r>
                    </a:p>
                    <a:p>
                      <a:pPr algn="ctr"/>
                      <a:r>
                        <a:rPr lang="en-US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GW</a:t>
                      </a:r>
                      <a:r>
                        <a:rPr 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G2   </a:t>
                      </a:r>
                      <a:r>
                        <a:rPr lang="en-US" sz="1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Abdssemed</a:t>
                      </a:r>
                      <a:endParaRPr lang="en-US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D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23291734"/>
                  </a:ext>
                </a:extLst>
              </a:tr>
              <a:tr h="593247">
                <a:tc>
                  <a:txBody>
                    <a:bodyPr/>
                    <a:lstStyle/>
                    <a:p>
                      <a:pPr algn="l"/>
                      <a:r>
                        <a:rPr lang="fr-FR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Tuesday </a:t>
                      </a:r>
                      <a:endParaRPr lang="fr-DZ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04165" marR="309880" indent="5715" algn="ctr"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Parasitic zoonoses</a:t>
                      </a:r>
                    </a:p>
                    <a:p>
                      <a:pPr marL="304165" marR="309880" indent="5715" algn="ctr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Lecture 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</a:t>
                      </a:r>
                    </a:p>
                    <a:p>
                      <a:pPr marL="304165" marR="309880" indent="5715" algn="ctr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Allaoua S</a:t>
                      </a: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90195" marR="266065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Health and safety</a:t>
                      </a:r>
                    </a:p>
                    <a:p>
                      <a:pPr marL="290195" marR="266065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Lecture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   </a:t>
                      </a:r>
                    </a:p>
                    <a:p>
                      <a:pPr marL="290195" marR="266065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Khiel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04165" marR="309880" indent="5715" algn="ctr">
                        <a:spcAft>
                          <a:spcPts val="0"/>
                        </a:spcAft>
                      </a:pPr>
                      <a:endParaRPr lang="fr-DZ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dkDnDiag">
                      <a:fgClr>
                        <a:schemeClr val="tx1">
                          <a:lumMod val="75000"/>
                          <a:lumOff val="25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PW Health and safety</a:t>
                      </a:r>
                    </a:p>
                    <a:p>
                      <a:pPr marL="304165" marR="309880" indent="5715" algn="ctr">
                        <a:spcAft>
                          <a:spcPts val="0"/>
                        </a:spcAft>
                      </a:pPr>
                      <a:r>
                        <a:rPr lang="fr-FR" sz="12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Zoology</a:t>
                      </a:r>
                      <a:r>
                        <a:rPr lang="fr-FR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12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lab</a:t>
                      </a:r>
                      <a:r>
                        <a:rPr lang="fr-FR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G01/G02    1/15    </a:t>
                      </a:r>
                      <a:r>
                        <a:rPr lang="fr-FR" sz="12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Khiel</a:t>
                      </a:r>
                      <a:endParaRPr lang="fr-FR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D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70760029"/>
                  </a:ext>
                </a:extLst>
              </a:tr>
              <a:tr h="502920">
                <a:tc rowSpan="2">
                  <a:txBody>
                    <a:bodyPr/>
                    <a:lstStyle/>
                    <a:p>
                      <a:pPr algn="l"/>
                      <a:r>
                        <a:rPr lang="fr-FR" b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Wednesday</a:t>
                      </a:r>
                      <a:endParaRPr lang="fr-DZ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Mycology</a:t>
                      </a:r>
                    </a:p>
                    <a:p>
                      <a:pPr algn="ctr"/>
                      <a:r>
                        <a:rPr lang="en-US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Lecture </a:t>
                      </a:r>
                      <a:r>
                        <a:rPr 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</a:t>
                      </a:r>
                    </a:p>
                    <a:p>
                      <a:pPr algn="ctr"/>
                      <a:r>
                        <a:rPr lang="en-US" sz="1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Hamitou</a:t>
                      </a:r>
                      <a:endParaRPr lang="en-US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Parasite ecology </a:t>
                      </a:r>
                    </a:p>
                    <a:p>
                      <a:pPr algn="ctr"/>
                      <a:r>
                        <a:rPr lang="en-US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Lecture </a:t>
                      </a:r>
                    </a:p>
                    <a:p>
                      <a:pPr algn="ctr"/>
                      <a:r>
                        <a:rPr 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Hamel</a:t>
                      </a: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R="266065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dkDnDiag">
                      <a:fgClr>
                        <a:schemeClr val="tx1">
                          <a:lumMod val="75000"/>
                          <a:lumOff val="25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fr-FR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PW Parasite </a:t>
                      </a:r>
                      <a:r>
                        <a:rPr lang="fr-FR" sz="12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diagnosis</a:t>
                      </a:r>
                      <a:r>
                        <a:rPr lang="fr-FR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marL="304165" marR="309880" lvl="0" indent="5715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Zoology</a:t>
                      </a:r>
                      <a:r>
                        <a:rPr lang="fr-FR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12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lab</a:t>
                      </a:r>
                      <a:r>
                        <a:rPr lang="fr-FR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1/7    </a:t>
                      </a:r>
                      <a:r>
                        <a:rPr lang="fr-FR" sz="12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Tolba</a:t>
                      </a:r>
                      <a:endParaRPr lang="fr-FR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290195" marR="266065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endParaRPr lang="fr-D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fr-D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74685821"/>
                  </a:ext>
                </a:extLst>
              </a:tr>
              <a:tr h="502920">
                <a:tc vMerge="1">
                  <a:txBody>
                    <a:bodyPr/>
                    <a:lstStyle/>
                    <a:p>
                      <a:endParaRPr lang="fr-D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D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D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DZ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PW Parasite ecology </a:t>
                      </a:r>
                    </a:p>
                    <a:p>
                      <a:pPr algn="ctr"/>
                      <a:r>
                        <a:rPr 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Zoology lab    G01/G02    1/15    Hamel</a:t>
                      </a:r>
                      <a:endParaRPr lang="fr-D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D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D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6248910"/>
                  </a:ext>
                </a:extLst>
              </a:tr>
              <a:tr h="294724">
                <a:tc rowSpan="2">
                  <a:txBody>
                    <a:bodyPr/>
                    <a:lstStyle/>
                    <a:p>
                      <a:pPr algn="l"/>
                      <a:r>
                        <a:rPr lang="fr-FR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Thursday</a:t>
                      </a:r>
                      <a:endParaRPr lang="fr-DZ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Parasitic zoonoses</a:t>
                      </a:r>
                    </a:p>
                    <a:p>
                      <a:pPr algn="ctr"/>
                      <a:r>
                        <a:rPr 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Lecture</a:t>
                      </a:r>
                      <a:r>
                        <a:rPr 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</a:t>
                      </a:r>
                    </a:p>
                    <a:p>
                      <a:pPr algn="ctr"/>
                      <a:r>
                        <a:rPr 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Allaoua S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304165" marR="309880" indent="5715" algn="ctr">
                        <a:spcAft>
                          <a:spcPts val="0"/>
                        </a:spcAft>
                      </a:pPr>
                      <a:r>
                        <a:rPr lang="fr-FR" sz="12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PW </a:t>
                      </a:r>
                      <a:r>
                        <a:rPr lang="fr-FR" sz="1200" b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Parasitic</a:t>
                      </a:r>
                      <a:r>
                        <a:rPr lang="fr-FR" sz="12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zoonoses</a:t>
                      </a:r>
                      <a:r>
                        <a:rPr lang="fr-FR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marL="304165" marR="309880" indent="5715" algn="ctr"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Zoology lab G1/G2  1/15   </a:t>
                      </a:r>
                      <a:r>
                        <a:rPr lang="fr-FR" sz="12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Allaoua</a:t>
                      </a:r>
                      <a:r>
                        <a:rPr lang="fr-FR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S</a:t>
                      </a:r>
                      <a:endParaRPr lang="fr-DZ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fr-F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0000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304165" marR="309880" indent="5715" algn="ctr">
                        <a:spcAft>
                          <a:spcPts val="0"/>
                        </a:spcAft>
                      </a:pPr>
                      <a:endParaRPr lang="fr-DZ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dkDnDiag">
                      <a:fgClr>
                        <a:schemeClr val="tx1">
                          <a:lumMod val="75000"/>
                          <a:lumOff val="25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fr-D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fr-D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04841677"/>
                  </a:ext>
                </a:extLst>
              </a:tr>
              <a:tr h="294724">
                <a:tc vMerge="1">
                  <a:txBody>
                    <a:bodyPr/>
                    <a:lstStyle/>
                    <a:p>
                      <a:endParaRPr lang="fr-D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DZ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fr-FR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PW Parasite </a:t>
                      </a:r>
                      <a:r>
                        <a:rPr lang="fr-FR" sz="12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diagnosis</a:t>
                      </a:r>
                      <a:r>
                        <a:rPr lang="fr-FR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marL="304165" marR="309880" lvl="0" indent="5715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Zoology</a:t>
                      </a:r>
                      <a:r>
                        <a:rPr lang="fr-FR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12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lab</a:t>
                      </a:r>
                      <a:r>
                        <a:rPr lang="fr-FR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1/7    </a:t>
                      </a:r>
                      <a:r>
                        <a:rPr lang="fr-FR" sz="12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Belghalem</a:t>
                      </a:r>
                      <a:endParaRPr lang="fr-FR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D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D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D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D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5816662"/>
                  </a:ext>
                </a:extLst>
              </a:tr>
            </a:tbl>
          </a:graphicData>
        </a:graphic>
      </p:graphicFrame>
      <p:sp>
        <p:nvSpPr>
          <p:cNvPr id="2" name="Rectangle 1">
            <a:extLst>
              <a:ext uri="{FF2B5EF4-FFF2-40B4-BE49-F238E27FC236}">
                <a16:creationId xmlns:a16="http://schemas.microsoft.com/office/drawing/2014/main" id="{BD2723A8-759E-1F7B-C71F-B23061EA7874}"/>
              </a:ext>
            </a:extLst>
          </p:cNvPr>
          <p:cNvSpPr/>
          <p:nvPr/>
        </p:nvSpPr>
        <p:spPr>
          <a:xfrm>
            <a:off x="40640" y="40640"/>
            <a:ext cx="12096000" cy="6768000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DZ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3936D68-2A67-4B00-2E6E-95F617B07DF6}"/>
              </a:ext>
            </a:extLst>
          </p:cNvPr>
          <p:cNvSpPr txBox="1"/>
          <p:nvPr/>
        </p:nvSpPr>
        <p:spPr>
          <a:xfrm>
            <a:off x="2351315" y="216390"/>
            <a:ext cx="7249886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University</a:t>
            </a:r>
            <a:r>
              <a:rPr lang="fr-F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Larbi Ben M'</a:t>
            </a:r>
            <a:r>
              <a:rPr lang="fr-FR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Hidi</a:t>
            </a:r>
            <a:r>
              <a:rPr lang="fr-F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Oum El </a:t>
            </a:r>
            <a:r>
              <a:rPr lang="fr-FR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Bouaghi</a:t>
            </a:r>
            <a:endParaRPr lang="fr-F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fr-FR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Faculty</a:t>
            </a:r>
            <a:r>
              <a:rPr lang="fr-F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Exact Sciences and Natural and Life Sciences</a:t>
            </a:r>
          </a:p>
          <a:p>
            <a:pPr algn="ctr"/>
            <a:r>
              <a:rPr lang="fr-FR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Department</a:t>
            </a:r>
            <a:r>
              <a:rPr lang="fr-F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Natural and Life Sciences</a:t>
            </a:r>
          </a:p>
        </p:txBody>
      </p:sp>
    </p:spTree>
    <p:extLst>
      <p:ext uri="{BB962C8B-B14F-4D97-AF65-F5344CB8AC3E}">
        <p14:creationId xmlns:p14="http://schemas.microsoft.com/office/powerpoint/2010/main" val="33077769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2">
            <a:extLst>
              <a:ext uri="{FF2B5EF4-FFF2-40B4-BE49-F238E27FC236}">
                <a16:creationId xmlns:a16="http://schemas.microsoft.com/office/drawing/2014/main" id="{BCCF8F33-54ED-46C7-36E2-B3DF81BF030A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686811" y="234195"/>
            <a:ext cx="2150224" cy="885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Image 2" descr="logo12">
            <a:extLst>
              <a:ext uri="{FF2B5EF4-FFF2-40B4-BE49-F238E27FC236}">
                <a16:creationId xmlns:a16="http://schemas.microsoft.com/office/drawing/2014/main" id="{C6205310-AA3A-EA90-B4C1-FB7FA27024C4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0093" y="234196"/>
            <a:ext cx="1795892" cy="885824"/>
          </a:xfrm>
          <a:prstGeom prst="rect">
            <a:avLst/>
          </a:prstGeom>
          <a:noFill/>
        </p:spPr>
      </p:pic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ABE1BB3F-B37A-D8D3-EBF3-A0A74D579FB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7352617"/>
              </p:ext>
            </p:extLst>
          </p:nvPr>
        </p:nvGraphicFramePr>
        <p:xfrm>
          <a:off x="55360" y="1469305"/>
          <a:ext cx="12063485" cy="5350734"/>
        </p:xfrm>
        <a:graphic>
          <a:graphicData uri="http://schemas.openxmlformats.org/drawingml/2006/table">
            <a:tbl>
              <a:tblPr firstRow="1" bandRow="1">
                <a:tableStyleId>{7E9639D4-E3E2-4D34-9284-5A2195B3D0D7}</a:tableStyleId>
              </a:tblPr>
              <a:tblGrid>
                <a:gridCol w="1421511">
                  <a:extLst>
                    <a:ext uri="{9D8B030D-6E8A-4147-A177-3AD203B41FA5}">
                      <a16:colId xmlns:a16="http://schemas.microsoft.com/office/drawing/2014/main" val="1929206184"/>
                    </a:ext>
                  </a:extLst>
                </a:gridCol>
                <a:gridCol w="1784489">
                  <a:extLst>
                    <a:ext uri="{9D8B030D-6E8A-4147-A177-3AD203B41FA5}">
                      <a16:colId xmlns:a16="http://schemas.microsoft.com/office/drawing/2014/main" val="1356592332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3105425496"/>
                    </a:ext>
                  </a:extLst>
                </a:gridCol>
                <a:gridCol w="2052320">
                  <a:extLst>
                    <a:ext uri="{9D8B030D-6E8A-4147-A177-3AD203B41FA5}">
                      <a16:colId xmlns:a16="http://schemas.microsoft.com/office/drawing/2014/main" val="96199901"/>
                    </a:ext>
                  </a:extLst>
                </a:gridCol>
                <a:gridCol w="1513200">
                  <a:extLst>
                    <a:ext uri="{9D8B030D-6E8A-4147-A177-3AD203B41FA5}">
                      <a16:colId xmlns:a16="http://schemas.microsoft.com/office/drawing/2014/main" val="1219857623"/>
                    </a:ext>
                  </a:extLst>
                </a:gridCol>
                <a:gridCol w="203840">
                  <a:extLst>
                    <a:ext uri="{9D8B030D-6E8A-4147-A177-3AD203B41FA5}">
                      <a16:colId xmlns:a16="http://schemas.microsoft.com/office/drawing/2014/main" val="2652302649"/>
                    </a:ext>
                  </a:extLst>
                </a:gridCol>
                <a:gridCol w="1793959">
                  <a:extLst>
                    <a:ext uri="{9D8B030D-6E8A-4147-A177-3AD203B41FA5}">
                      <a16:colId xmlns:a16="http://schemas.microsoft.com/office/drawing/2014/main" val="1742894285"/>
                    </a:ext>
                  </a:extLst>
                </a:gridCol>
                <a:gridCol w="1262166">
                  <a:extLst>
                    <a:ext uri="{9D8B030D-6E8A-4147-A177-3AD203B41FA5}">
                      <a16:colId xmlns:a16="http://schemas.microsoft.com/office/drawing/2014/main" val="265321013"/>
                    </a:ext>
                  </a:extLst>
                </a:gridCol>
              </a:tblGrid>
              <a:tr h="360000">
                <a:tc gridSpan="8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Academic </a:t>
                      </a:r>
                      <a:r>
                        <a:rPr lang="fr-FR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year</a:t>
                      </a:r>
                      <a:r>
                        <a:rPr lang="fr-FR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2025/2026		</a:t>
                      </a:r>
                      <a:r>
                        <a:rPr lang="fr-FR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Timetable</a:t>
                      </a:r>
                      <a:r>
                        <a:rPr lang="fr-FR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of S6 for 3rd </a:t>
                      </a:r>
                      <a:r>
                        <a:rPr lang="fr-FR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year</a:t>
                      </a:r>
                      <a:r>
                        <a:rPr lang="fr-FR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Licence (L3) </a:t>
                      </a:r>
                      <a:r>
                        <a:rPr lang="fr-FR" b="1" dirty="0" err="1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Applied</a:t>
                      </a:r>
                      <a:r>
                        <a:rPr lang="fr-FR" b="1" dirty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b="1" dirty="0" err="1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microbiology</a:t>
                      </a:r>
                      <a:r>
                        <a:rPr lang="fr-FR" b="1" dirty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	              Room I 24</a:t>
                      </a:r>
                      <a:endParaRPr lang="fr-DZ" b="1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fr-DZ" sz="1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fr-DZ" sz="1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fr-DZ" sz="1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fr-DZ" sz="1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fr-DZ" sz="1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D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fr-DZ" sz="1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22073738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l"/>
                      <a:endParaRPr lang="fr-DZ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8:00−9:30</a:t>
                      </a:r>
                      <a:endParaRPr lang="fr-DZ" sz="1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9:30−11:00</a:t>
                      </a:r>
                      <a:endParaRPr lang="fr-DZ" sz="1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11:00−12:30</a:t>
                      </a:r>
                      <a:endParaRPr lang="fr-DZ" sz="1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fr-FR" sz="16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12:30</a:t>
                      </a:r>
                      <a:r>
                        <a:rPr lang="en-US" sz="16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−</a:t>
                      </a:r>
                      <a:r>
                        <a:rPr lang="fr-FR" sz="16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14:00</a:t>
                      </a:r>
                      <a:endParaRPr lang="fr-DZ" sz="16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r>
                        <a:rPr lang="en-US" sz="16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14:00−15:30</a:t>
                      </a:r>
                      <a:endParaRPr lang="fr-DZ" sz="1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kern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14:00−15:30</a:t>
                      </a:r>
                      <a:endParaRPr lang="fr-DZ" sz="1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15:30−17:00</a:t>
                      </a:r>
                      <a:endParaRPr lang="fr-DZ" sz="1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5188438"/>
                  </a:ext>
                </a:extLst>
              </a:tr>
              <a:tr h="822960">
                <a:tc>
                  <a:txBody>
                    <a:bodyPr/>
                    <a:lstStyle/>
                    <a:p>
                      <a:pPr algn="l"/>
                      <a:r>
                        <a:rPr lang="fr-FR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Sunday</a:t>
                      </a:r>
                      <a:endParaRPr lang="fr-DZ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Microbiology of food</a:t>
                      </a:r>
                    </a:p>
                    <a:p>
                      <a:pPr algn="ctr"/>
                      <a:r>
                        <a:rPr lang="en-US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Lecture           </a:t>
                      </a:r>
                    </a:p>
                    <a:p>
                      <a:pPr algn="ctr"/>
                      <a:r>
                        <a:rPr lang="en-US" sz="1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Medjoudj</a:t>
                      </a:r>
                      <a:endParaRPr lang="en-US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Microbiology</a:t>
                      </a:r>
                      <a:r>
                        <a:rPr lang="fr-FR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of </a:t>
                      </a:r>
                      <a:r>
                        <a:rPr lang="fr-FR" sz="12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environn</a:t>
                      </a:r>
                      <a:r>
                        <a:rPr lang="fr-FR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 algn="ctr"/>
                      <a:r>
                        <a:rPr lang="fr-FR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Lecture </a:t>
                      </a:r>
                      <a:r>
                        <a:rPr lang="fr-FR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</a:t>
                      </a:r>
                    </a:p>
                    <a:p>
                      <a:pPr algn="ctr"/>
                      <a:r>
                        <a:rPr lang="fr-FR" sz="1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Djaballah</a:t>
                      </a:r>
                      <a:endParaRPr lang="fr-F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Microbio. of </a:t>
                      </a:r>
                      <a:r>
                        <a:rPr lang="fr-FR" sz="12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environn</a:t>
                      </a:r>
                      <a:r>
                        <a:rPr lang="fr-FR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 algn="ctr"/>
                      <a:r>
                        <a:rPr lang="fr-FR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GW    G2    </a:t>
                      </a:r>
                      <a:r>
                        <a:rPr lang="fr-FR" sz="1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Djaballah</a:t>
                      </a:r>
                      <a:endParaRPr lang="fr-F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fr-FR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Microbio. of </a:t>
                      </a:r>
                      <a:r>
                        <a:rPr lang="fr-FR" sz="12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environn</a:t>
                      </a:r>
                      <a:r>
                        <a:rPr lang="fr-FR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 algn="ctr"/>
                      <a:r>
                        <a:rPr lang="fr-FR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GW    G1    </a:t>
                      </a:r>
                      <a:r>
                        <a:rPr lang="fr-FR" sz="1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Djaballah</a:t>
                      </a:r>
                      <a:endParaRPr lang="fr-F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Microbiology of food</a:t>
                      </a:r>
                    </a:p>
                    <a:p>
                      <a:pPr algn="ctr"/>
                      <a:r>
                        <a:rPr lang="en-US" sz="12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PW (</a:t>
                      </a:r>
                      <a:r>
                        <a:rPr lang="en-US" sz="12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Mic.bio</a:t>
                      </a:r>
                      <a:r>
                        <a:rPr lang="en-US" sz="12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lab) G1/G2     </a:t>
                      </a:r>
                      <a:r>
                        <a:rPr lang="en-US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en-US" sz="12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1/15      </a:t>
                      </a:r>
                      <a:r>
                        <a:rPr lang="en-US" sz="12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Medjoudj</a:t>
                      </a:r>
                      <a:endParaRPr lang="en-US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fr-DZ" dirty="0"/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R="266065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12303862"/>
                  </a:ext>
                </a:extLst>
              </a:tr>
              <a:tr h="670391">
                <a:tc>
                  <a:txBody>
                    <a:bodyPr/>
                    <a:lstStyle/>
                    <a:p>
                      <a:pPr algn="l"/>
                      <a:r>
                        <a:rPr lang="fr-FR" b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Monday</a:t>
                      </a:r>
                      <a:endParaRPr lang="fr-DZ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Biostatistics</a:t>
                      </a:r>
                      <a:endParaRPr lang="fr-FR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fr-FR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Lecture </a:t>
                      </a:r>
                      <a:r>
                        <a:rPr lang="fr-FR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</a:t>
                      </a:r>
                    </a:p>
                    <a:p>
                      <a:pPr algn="ctr"/>
                      <a:r>
                        <a:rPr lang="fr-FR" sz="1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xxxx</a:t>
                      </a:r>
                      <a:endParaRPr lang="en-US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Microbiology of food</a:t>
                      </a:r>
                    </a:p>
                    <a:p>
                      <a:pPr algn="ctr"/>
                      <a:r>
                        <a:rPr lang="en-US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Lecture           </a:t>
                      </a:r>
                    </a:p>
                    <a:p>
                      <a:pPr algn="ctr"/>
                      <a:r>
                        <a:rPr lang="en-US" sz="1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Medjoudj</a:t>
                      </a:r>
                      <a:endParaRPr lang="en-US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Industrial</a:t>
                      </a:r>
                      <a:r>
                        <a:rPr lang="fr-FR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12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Microbiology</a:t>
                      </a:r>
                      <a:endParaRPr lang="fr-FR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fr-FR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Lecture </a:t>
                      </a:r>
                      <a:r>
                        <a:rPr lang="fr-FR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</a:t>
                      </a:r>
                    </a:p>
                    <a:p>
                      <a:pPr algn="ctr"/>
                      <a:r>
                        <a:rPr lang="fr-FR" sz="1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Meradi</a:t>
                      </a:r>
                      <a:endParaRPr lang="fr-DZ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fr-D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dkDnDiag">
                      <a:fgClr>
                        <a:schemeClr val="tx1">
                          <a:lumMod val="75000"/>
                          <a:lumOff val="25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PW Microbiology of food</a:t>
                      </a:r>
                    </a:p>
                    <a:p>
                      <a:pPr algn="ctr"/>
                      <a:r>
                        <a:rPr lang="en-US" sz="12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Microbio</a:t>
                      </a:r>
                      <a:r>
                        <a:rPr lang="en-US" sz="12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lab    G1/G2  </a:t>
                      </a:r>
                      <a:r>
                        <a:rPr lang="en-US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en-US" sz="12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1/15    </a:t>
                      </a:r>
                      <a:r>
                        <a:rPr lang="en-US" sz="1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Medjoudj</a:t>
                      </a:r>
                      <a:endParaRPr lang="fr-DZ" sz="1200" dirty="0"/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fr-D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2523291734"/>
                  </a:ext>
                </a:extLst>
              </a:tr>
              <a:tr h="432000">
                <a:tc rowSpan="2">
                  <a:txBody>
                    <a:bodyPr/>
                    <a:lstStyle/>
                    <a:p>
                      <a:pPr algn="l"/>
                      <a:r>
                        <a:rPr lang="fr-FR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Tuesday </a:t>
                      </a:r>
                      <a:endParaRPr lang="fr-DZ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en-US" sz="1200" dirty="0">
                        <a:highlight>
                          <a:srgbClr val="FFFF00"/>
                        </a:highligh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fr-FR" sz="12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Microbiology</a:t>
                      </a:r>
                      <a:r>
                        <a:rPr lang="fr-FR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of </a:t>
                      </a:r>
                      <a:r>
                        <a:rPr lang="fr-FR" sz="12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environn</a:t>
                      </a:r>
                      <a:r>
                        <a:rPr lang="fr-FR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 algn="ctr"/>
                      <a:r>
                        <a:rPr lang="fr-FR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Lecture </a:t>
                      </a:r>
                      <a:r>
                        <a:rPr lang="fr-FR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</a:t>
                      </a:r>
                      <a:r>
                        <a:rPr lang="fr-FR" sz="1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Djaballah</a:t>
                      </a:r>
                      <a:endParaRPr lang="fr-F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304165" marR="309880" indent="5715" algn="ctr">
                        <a:spcAft>
                          <a:spcPts val="0"/>
                        </a:spcAft>
                      </a:pPr>
                      <a:endParaRPr lang="fr-FR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dkDnDiag">
                      <a:fgClr>
                        <a:schemeClr val="tx1">
                          <a:lumMod val="75000"/>
                          <a:lumOff val="25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fr-FR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PW </a:t>
                      </a:r>
                      <a:r>
                        <a:rPr lang="fr-FR" sz="12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Microbiology</a:t>
                      </a:r>
                      <a:r>
                        <a:rPr lang="fr-FR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of environnement</a:t>
                      </a:r>
                    </a:p>
                    <a:p>
                      <a:pPr algn="ctr"/>
                      <a:r>
                        <a:rPr lang="fr-FR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Microbio </a:t>
                      </a:r>
                      <a:r>
                        <a:rPr lang="fr-FR" sz="1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lab</a:t>
                      </a:r>
                      <a:r>
                        <a:rPr lang="fr-FR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G1/G2    1/15    </a:t>
                      </a:r>
                      <a:r>
                        <a:rPr lang="fr-FR" sz="1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Djaballah</a:t>
                      </a:r>
                      <a:endParaRPr lang="fr-F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fr-F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fr-F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70760029"/>
                  </a:ext>
                </a:extLst>
              </a:tr>
              <a:tr h="432000">
                <a:tc vMerge="1">
                  <a:txBody>
                    <a:bodyPr/>
                    <a:lstStyle/>
                    <a:p>
                      <a:endParaRPr lang="fr-D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D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D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DZ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290195" marR="266065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fr-FR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PW </a:t>
                      </a:r>
                      <a:r>
                        <a:rPr lang="fr-FR" sz="12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Microbiological</a:t>
                      </a:r>
                      <a:r>
                        <a:rPr lang="fr-FR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control technique</a:t>
                      </a:r>
                    </a:p>
                    <a:p>
                      <a:pPr marL="290195" marR="266065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fr-FR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Microbio </a:t>
                      </a:r>
                      <a:r>
                        <a:rPr lang="fr-FR" sz="1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lab</a:t>
                      </a:r>
                      <a:r>
                        <a:rPr lang="fr-FR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G1/G2    1/15    </a:t>
                      </a:r>
                      <a:r>
                        <a:rPr lang="fr-FR" sz="1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Khenouchi</a:t>
                      </a:r>
                      <a:endParaRPr lang="fr-F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D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290195" marR="266065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endParaRPr lang="fr-F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D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4696220"/>
                  </a:ext>
                </a:extLst>
              </a:tr>
              <a:tr h="685800">
                <a:tc rowSpan="2">
                  <a:txBody>
                    <a:bodyPr/>
                    <a:lstStyle/>
                    <a:p>
                      <a:pPr algn="l"/>
                      <a:r>
                        <a:rPr lang="fr-FR" b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Wednesday</a:t>
                      </a:r>
                      <a:endParaRPr lang="fr-DZ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fr-F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R="266065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fr-FR" sz="1200" b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Microbiological</a:t>
                      </a:r>
                      <a:endParaRPr lang="fr-FR" sz="12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R="266065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fr-FR" sz="12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control technique</a:t>
                      </a:r>
                    </a:p>
                    <a:p>
                      <a:pPr marR="266065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fr-FR" sz="12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Lecture  </a:t>
                      </a:r>
                      <a:r>
                        <a:rPr lang="fr-FR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</a:t>
                      </a:r>
                    </a:p>
                    <a:p>
                      <a:pPr marR="266065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fr-FR" sz="12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Khenouchi</a:t>
                      </a:r>
                      <a:endParaRPr lang="fr-FR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290195" marR="266065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fr-FR" sz="1200" b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Industrial</a:t>
                      </a:r>
                      <a:r>
                        <a:rPr lang="fr-FR" sz="12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Microbio </a:t>
                      </a:r>
                    </a:p>
                    <a:p>
                      <a:pPr marL="290195" marR="266065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fr-FR" sz="12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Lecture     </a:t>
                      </a:r>
                    </a:p>
                    <a:p>
                      <a:pPr marL="290195" marR="266065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fr-FR" sz="12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Meradi</a:t>
                      </a:r>
                      <a:endParaRPr lang="fr-FR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fr-D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dkDnDiag">
                      <a:fgClr>
                        <a:schemeClr val="tx1">
                          <a:lumMod val="75000"/>
                          <a:lumOff val="25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 gridSpan="3">
                  <a:txBody>
                    <a:bodyPr/>
                    <a:lstStyle/>
                    <a:p>
                      <a:pPr marL="290195" marR="266065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fr-FR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PW </a:t>
                      </a:r>
                      <a:r>
                        <a:rPr lang="fr-FR" sz="12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Industrial</a:t>
                      </a:r>
                      <a:r>
                        <a:rPr lang="fr-FR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12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microbiology</a:t>
                      </a:r>
                      <a:endParaRPr lang="fr-FR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290195" marR="266065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fr-FR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Microbio </a:t>
                      </a:r>
                      <a:r>
                        <a:rPr lang="fr-FR" sz="1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lab</a:t>
                      </a:r>
                      <a:r>
                        <a:rPr lang="fr-FR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G1/G2    1/15   </a:t>
                      </a:r>
                      <a:r>
                        <a:rPr lang="fr-FR" sz="1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Merouane</a:t>
                      </a:r>
                      <a:endParaRPr lang="fr-F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D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fr-F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74685821"/>
                  </a:ext>
                </a:extLst>
              </a:tr>
              <a:tr h="540143">
                <a:tc vMerge="1">
                  <a:txBody>
                    <a:bodyPr/>
                    <a:lstStyle/>
                    <a:p>
                      <a:endParaRPr lang="fr-D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D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D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D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DZ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PW Enzymology</a:t>
                      </a:r>
                    </a:p>
                    <a:p>
                      <a:pPr algn="ctr"/>
                      <a:r>
                        <a:rPr lang="en-US" sz="1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Biochem</a:t>
                      </a:r>
                      <a:r>
                        <a:rPr 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lab    G1/G2    1/15    </a:t>
                      </a:r>
                      <a:r>
                        <a:rPr lang="en-US" sz="1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Malaoui</a:t>
                      </a:r>
                      <a:endParaRPr lang="en-US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D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DZ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305272815"/>
                  </a:ext>
                </a:extLst>
              </a:tr>
              <a:tr h="528320">
                <a:tc rowSpan="2">
                  <a:txBody>
                    <a:bodyPr/>
                    <a:lstStyle/>
                    <a:p>
                      <a:pPr algn="l"/>
                      <a:r>
                        <a:rPr lang="fr-FR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Thursday</a:t>
                      </a:r>
                      <a:endParaRPr lang="fr-DZ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Enzymology</a:t>
                      </a:r>
                    </a:p>
                    <a:p>
                      <a:pPr algn="ctr"/>
                      <a:r>
                        <a:rPr 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Lecture</a:t>
                      </a:r>
                    </a:p>
                    <a:p>
                      <a:pPr algn="ctr"/>
                      <a:r>
                        <a:rPr lang="en-US" sz="1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Ouldjaoui</a:t>
                      </a:r>
                      <a:endParaRPr lang="en-US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Enzymology</a:t>
                      </a:r>
                    </a:p>
                    <a:p>
                      <a:pPr algn="ctr"/>
                      <a:r>
                        <a:rPr 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GW    G1    </a:t>
                      </a:r>
                      <a:r>
                        <a:rPr lang="en-US" sz="1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Ouldjaoui</a:t>
                      </a:r>
                      <a:endParaRPr lang="en-US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Biostatistics</a:t>
                      </a:r>
                      <a:endParaRPr lang="fr-FR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fr-FR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GD    G1    </a:t>
                      </a:r>
                      <a:r>
                        <a:rPr lang="fr-FR" sz="1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xxxx</a:t>
                      </a:r>
                      <a:endParaRPr lang="fr-F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en-US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dkDnDiag">
                      <a:fgClr>
                        <a:schemeClr val="tx1">
                          <a:lumMod val="75000"/>
                          <a:lumOff val="25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 rowSpan="2" gridSpan="2">
                  <a:txBody>
                    <a:bodyPr/>
                    <a:lstStyle/>
                    <a:p>
                      <a:pPr algn="ctr"/>
                      <a:endParaRPr lang="en-US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 hMerge="1">
                  <a:txBody>
                    <a:bodyPr/>
                    <a:lstStyle/>
                    <a:p>
                      <a:pPr algn="ctr"/>
                      <a:endParaRPr lang="en-US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fr-FR" sz="1200" dirty="0">
                        <a:highlight>
                          <a:srgbClr val="FFFF00"/>
                        </a:highligh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04841677"/>
                  </a:ext>
                </a:extLst>
              </a:tr>
              <a:tr h="320040">
                <a:tc vMerge="1">
                  <a:txBody>
                    <a:bodyPr/>
                    <a:lstStyle/>
                    <a:p>
                      <a:endParaRPr lang="fr-DZ"/>
                    </a:p>
                  </a:txBody>
                  <a:tcP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fr-DZ"/>
                    </a:p>
                  </a:txBody>
                  <a:tcP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Biostatistics</a:t>
                      </a:r>
                      <a:endParaRPr lang="fr-FR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fr-FR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GW    G2    </a:t>
                      </a:r>
                      <a:r>
                        <a:rPr lang="fr-FR" sz="1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xxxx</a:t>
                      </a:r>
                      <a:endParaRPr lang="fr-F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Enzymology</a:t>
                      </a:r>
                    </a:p>
                    <a:p>
                      <a:pPr algn="ctr"/>
                      <a:r>
                        <a:rPr 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GW    G2    </a:t>
                      </a:r>
                      <a:r>
                        <a:rPr lang="en-US" sz="1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Ouldjaoui</a:t>
                      </a:r>
                      <a:r>
                        <a:rPr 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fr-DZ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gridSpan="2" vMerge="1">
                  <a:txBody>
                    <a:bodyPr/>
                    <a:lstStyle/>
                    <a:p>
                      <a:endParaRPr lang="fr-DZ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D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DZ"/>
                    </a:p>
                  </a:txBody>
                  <a:tcP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60027102"/>
                  </a:ext>
                </a:extLst>
              </a:tr>
            </a:tbl>
          </a:graphicData>
        </a:graphic>
      </p:graphicFrame>
      <p:sp>
        <p:nvSpPr>
          <p:cNvPr id="2" name="Rectangle 1">
            <a:extLst>
              <a:ext uri="{FF2B5EF4-FFF2-40B4-BE49-F238E27FC236}">
                <a16:creationId xmlns:a16="http://schemas.microsoft.com/office/drawing/2014/main" id="{20A071E0-49F1-CDD9-37F2-D31E49565629}"/>
              </a:ext>
            </a:extLst>
          </p:cNvPr>
          <p:cNvSpPr/>
          <p:nvPr/>
        </p:nvSpPr>
        <p:spPr>
          <a:xfrm>
            <a:off x="40640" y="40640"/>
            <a:ext cx="12096000" cy="6768000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DZ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B995702-484E-891B-6510-ECBB692E2621}"/>
              </a:ext>
            </a:extLst>
          </p:cNvPr>
          <p:cNvSpPr txBox="1"/>
          <p:nvPr/>
        </p:nvSpPr>
        <p:spPr>
          <a:xfrm>
            <a:off x="2351315" y="216390"/>
            <a:ext cx="7249886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University</a:t>
            </a:r>
            <a:r>
              <a:rPr lang="fr-F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Larbi Ben M'</a:t>
            </a:r>
            <a:r>
              <a:rPr lang="fr-FR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Hidi</a:t>
            </a:r>
            <a:r>
              <a:rPr lang="fr-F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Oum El </a:t>
            </a:r>
            <a:r>
              <a:rPr lang="fr-FR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Bouaghi</a:t>
            </a:r>
            <a:endParaRPr lang="fr-F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fr-FR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Faculty</a:t>
            </a:r>
            <a:r>
              <a:rPr lang="fr-F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Exact Sciences and Natural and Life Sciences</a:t>
            </a:r>
          </a:p>
          <a:p>
            <a:pPr algn="ctr"/>
            <a:r>
              <a:rPr lang="fr-FR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Department</a:t>
            </a:r>
            <a:r>
              <a:rPr lang="fr-F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Natural and Life Sciences</a:t>
            </a:r>
          </a:p>
        </p:txBody>
      </p:sp>
    </p:spTree>
    <p:extLst>
      <p:ext uri="{BB962C8B-B14F-4D97-AF65-F5344CB8AC3E}">
        <p14:creationId xmlns:p14="http://schemas.microsoft.com/office/powerpoint/2010/main" val="38420930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2">
            <a:extLst>
              <a:ext uri="{FF2B5EF4-FFF2-40B4-BE49-F238E27FC236}">
                <a16:creationId xmlns:a16="http://schemas.microsoft.com/office/drawing/2014/main" id="{BCCF8F33-54ED-46C7-36E2-B3DF81BF030A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686811" y="234195"/>
            <a:ext cx="2150224" cy="885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Image 2" descr="logo12">
            <a:extLst>
              <a:ext uri="{FF2B5EF4-FFF2-40B4-BE49-F238E27FC236}">
                <a16:creationId xmlns:a16="http://schemas.microsoft.com/office/drawing/2014/main" id="{C6205310-AA3A-EA90-B4C1-FB7FA27024C4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0093" y="234196"/>
            <a:ext cx="1795892" cy="885824"/>
          </a:xfrm>
          <a:prstGeom prst="rect">
            <a:avLst/>
          </a:prstGeom>
          <a:noFill/>
        </p:spPr>
      </p:pic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ABE1BB3F-B37A-D8D3-EBF3-A0A74D579FB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7623020"/>
              </p:ext>
            </p:extLst>
          </p:nvPr>
        </p:nvGraphicFramePr>
        <p:xfrm>
          <a:off x="40640" y="1499365"/>
          <a:ext cx="12096002" cy="5301360"/>
        </p:xfrm>
        <a:graphic>
          <a:graphicData uri="http://schemas.openxmlformats.org/drawingml/2006/table">
            <a:tbl>
              <a:tblPr firstRow="1" bandRow="1">
                <a:tableStyleId>{7E9639D4-E3E2-4D34-9284-5A2195B3D0D7}</a:tableStyleId>
              </a:tblPr>
              <a:tblGrid>
                <a:gridCol w="1407076">
                  <a:extLst>
                    <a:ext uri="{9D8B030D-6E8A-4147-A177-3AD203B41FA5}">
                      <a16:colId xmlns:a16="http://schemas.microsoft.com/office/drawing/2014/main" val="1929206184"/>
                    </a:ext>
                  </a:extLst>
                </a:gridCol>
                <a:gridCol w="2056495">
                  <a:extLst>
                    <a:ext uri="{9D8B030D-6E8A-4147-A177-3AD203B41FA5}">
                      <a16:colId xmlns:a16="http://schemas.microsoft.com/office/drawing/2014/main" val="1356592332"/>
                    </a:ext>
                  </a:extLst>
                </a:gridCol>
                <a:gridCol w="2417285">
                  <a:extLst>
                    <a:ext uri="{9D8B030D-6E8A-4147-A177-3AD203B41FA5}">
                      <a16:colId xmlns:a16="http://schemas.microsoft.com/office/drawing/2014/main" val="3105425496"/>
                    </a:ext>
                  </a:extLst>
                </a:gridCol>
                <a:gridCol w="2138235">
                  <a:extLst>
                    <a:ext uri="{9D8B030D-6E8A-4147-A177-3AD203B41FA5}">
                      <a16:colId xmlns:a16="http://schemas.microsoft.com/office/drawing/2014/main" val="96199901"/>
                    </a:ext>
                  </a:extLst>
                </a:gridCol>
                <a:gridCol w="324710">
                  <a:extLst>
                    <a:ext uri="{9D8B030D-6E8A-4147-A177-3AD203B41FA5}">
                      <a16:colId xmlns:a16="http://schemas.microsoft.com/office/drawing/2014/main" val="1219857623"/>
                    </a:ext>
                  </a:extLst>
                </a:gridCol>
                <a:gridCol w="2200810">
                  <a:extLst>
                    <a:ext uri="{9D8B030D-6E8A-4147-A177-3AD203B41FA5}">
                      <a16:colId xmlns:a16="http://schemas.microsoft.com/office/drawing/2014/main" val="2652302649"/>
                    </a:ext>
                  </a:extLst>
                </a:gridCol>
                <a:gridCol w="1551391">
                  <a:extLst>
                    <a:ext uri="{9D8B030D-6E8A-4147-A177-3AD203B41FA5}">
                      <a16:colId xmlns:a16="http://schemas.microsoft.com/office/drawing/2014/main" val="265321013"/>
                    </a:ext>
                  </a:extLst>
                </a:gridCol>
              </a:tblGrid>
              <a:tr h="396000">
                <a:tc gridSpan="7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Academic </a:t>
                      </a:r>
                      <a:r>
                        <a:rPr lang="fr-FR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year</a:t>
                      </a:r>
                      <a:r>
                        <a:rPr lang="fr-FR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2024/2025	     </a:t>
                      </a:r>
                      <a:r>
                        <a:rPr lang="fr-FR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Timetable</a:t>
                      </a:r>
                      <a:r>
                        <a:rPr lang="fr-FR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of S6 for 3rd </a:t>
                      </a:r>
                      <a:r>
                        <a:rPr lang="fr-FR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year</a:t>
                      </a:r>
                      <a:r>
                        <a:rPr lang="fr-FR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Licence (L3) </a:t>
                      </a:r>
                      <a:r>
                        <a:rPr lang="fr-FR" b="1" dirty="0" err="1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Ecology</a:t>
                      </a:r>
                      <a:r>
                        <a:rPr lang="fr-FR" b="1" dirty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and </a:t>
                      </a:r>
                      <a:r>
                        <a:rPr lang="fr-FR" b="1" dirty="0" err="1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environment</a:t>
                      </a:r>
                      <a:r>
                        <a:rPr lang="fr-FR" b="1" dirty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	             Room I 25</a:t>
                      </a:r>
                      <a:endParaRPr lang="fr-DZ" b="1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fr-DZ" sz="1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fr-DZ" sz="1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fr-DZ" sz="1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fr-DZ" sz="1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fr-DZ" sz="1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fr-DZ" sz="1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82487303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l"/>
                      <a:endParaRPr lang="fr-DZ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8:00−9:30</a:t>
                      </a:r>
                      <a:endParaRPr lang="fr-DZ" sz="1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9:30−11:00</a:t>
                      </a:r>
                      <a:endParaRPr lang="fr-DZ" sz="1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11:00−12:30</a:t>
                      </a:r>
                      <a:endParaRPr lang="fr-DZ" sz="1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DZ" sz="1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dkDnDiag">
                      <a:fgClr>
                        <a:schemeClr val="tx1">
                          <a:lumMod val="75000"/>
                          <a:lumOff val="25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14:00−15:30</a:t>
                      </a:r>
                      <a:endParaRPr lang="fr-DZ" sz="1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15:30−17:00</a:t>
                      </a:r>
                      <a:endParaRPr lang="fr-DZ" sz="1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5188438"/>
                  </a:ext>
                </a:extLst>
              </a:tr>
              <a:tr h="486000">
                <a:tc rowSpan="2">
                  <a:txBody>
                    <a:bodyPr/>
                    <a:lstStyle/>
                    <a:p>
                      <a:pPr algn="l"/>
                      <a:r>
                        <a:rPr lang="fr-FR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Sunday</a:t>
                      </a:r>
                      <a:endParaRPr lang="fr-DZ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304165" marR="309880" indent="5715" algn="ctr">
                        <a:spcAft>
                          <a:spcPts val="0"/>
                        </a:spcAft>
                      </a:pPr>
                      <a:endParaRPr lang="fr-DZ" sz="1200" dirty="0"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Biology of populations &amp; organisms </a:t>
                      </a:r>
                    </a:p>
                    <a:p>
                      <a:pPr algn="ctr"/>
                      <a:r>
                        <a:rPr lang="en-US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Lecture         </a:t>
                      </a:r>
                    </a:p>
                    <a:p>
                      <a:pPr algn="ctr"/>
                      <a:r>
                        <a:rPr lang="en-US" sz="1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Hadjab</a:t>
                      </a:r>
                      <a:endParaRPr dirty="0"/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Biogeography</a:t>
                      </a:r>
                      <a:endParaRPr lang="fr-FR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fr-FR" sz="12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GW    G1    </a:t>
                      </a:r>
                      <a:r>
                        <a:rPr lang="fr-FR" sz="1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Barbache</a:t>
                      </a:r>
                      <a:endParaRPr lang="fr-F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fr-D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dkDnDiag">
                      <a:fgClr>
                        <a:schemeClr val="tx1">
                          <a:lumMod val="75000"/>
                          <a:lumOff val="25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Biology of populations &amp; organisms</a:t>
                      </a:r>
                    </a:p>
                    <a:p>
                      <a:pPr algn="ctr"/>
                      <a:r>
                        <a:rPr lang="en-US" sz="12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GW    G1    </a:t>
                      </a:r>
                      <a:r>
                        <a:rPr 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Hamel</a:t>
                      </a:r>
                      <a:endParaRPr lang="fr-DZ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fr-FR" sz="12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Biogeography</a:t>
                      </a:r>
                      <a:r>
                        <a:rPr lang="fr-FR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algn="ctr"/>
                      <a:r>
                        <a:rPr lang="fr-FR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Lecture</a:t>
                      </a:r>
                      <a:r>
                        <a:rPr lang="fr-FR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</a:t>
                      </a:r>
                      <a:r>
                        <a:rPr lang="fr-FR" sz="1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Barbache</a:t>
                      </a:r>
                      <a:endParaRPr lang="fr-F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12303862"/>
                  </a:ext>
                </a:extLst>
              </a:tr>
              <a:tr h="486000">
                <a:tc vMerge="1">
                  <a:txBody>
                    <a:bodyPr/>
                    <a:lstStyle/>
                    <a:p>
                      <a:endParaRPr lang="fr-D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D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D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Biology of populations &amp; organisms</a:t>
                      </a:r>
                    </a:p>
                    <a:p>
                      <a:pPr algn="ctr"/>
                      <a:r>
                        <a:rPr lang="en-US" sz="12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GW    G2    Hamel</a:t>
                      </a:r>
                      <a:endParaRPr lang="fr-F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D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Biogeography</a:t>
                      </a:r>
                      <a:endParaRPr lang="fr-FR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fr-FR" sz="12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GW    G2    </a:t>
                      </a:r>
                      <a:r>
                        <a:rPr lang="fr-FR" sz="1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Barbache</a:t>
                      </a:r>
                      <a:endParaRPr lang="fr-F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D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33920269"/>
                  </a:ext>
                </a:extLst>
              </a:tr>
              <a:tr h="936000">
                <a:tc>
                  <a:txBody>
                    <a:bodyPr/>
                    <a:lstStyle/>
                    <a:p>
                      <a:pPr algn="l"/>
                      <a:r>
                        <a:rPr lang="fr-FR" b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Monday</a:t>
                      </a:r>
                      <a:endParaRPr lang="fr-DZ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Biogeography</a:t>
                      </a:r>
                      <a:r>
                        <a:rPr lang="fr-FR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algn="ctr"/>
                      <a:r>
                        <a:rPr lang="fr-FR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Lecture</a:t>
                      </a:r>
                      <a:r>
                        <a:rPr lang="fr-FR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</a:t>
                      </a:r>
                    </a:p>
                    <a:p>
                      <a:pPr algn="ctr"/>
                      <a:r>
                        <a:rPr lang="fr-FR" sz="1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Barbache</a:t>
                      </a:r>
                      <a:endParaRPr lang="fr-F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04165" marR="309880" indent="5715" algn="ctr"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Conservation &amp; sustainable development</a:t>
                      </a:r>
                    </a:p>
                    <a:p>
                      <a:pPr marL="304165" marR="309880" indent="5715" algn="ctr"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Lecture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</a:t>
                      </a:r>
                    </a:p>
                    <a:p>
                      <a:pPr marL="304165" marR="309880" indent="5715" algn="ctr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Senoussi S</a:t>
                      </a:r>
                      <a:endParaRPr lang="fr-DZ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Biology of populations &amp; organisms</a:t>
                      </a:r>
                    </a:p>
                    <a:p>
                      <a:pPr algn="ctr"/>
                      <a:r>
                        <a:rPr lang="en-US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Lecture        </a:t>
                      </a:r>
                    </a:p>
                    <a:p>
                      <a:pPr algn="ctr"/>
                      <a:r>
                        <a:rPr lang="en-US" sz="1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Hadjab</a:t>
                      </a:r>
                      <a:r>
                        <a:rPr 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fr-D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D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dkDnDiag">
                      <a:fgClr>
                        <a:schemeClr val="tx1">
                          <a:lumMod val="75000"/>
                          <a:lumOff val="25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Biostatistics</a:t>
                      </a:r>
                    </a:p>
                    <a:p>
                      <a:pPr algn="ctr"/>
                      <a:r>
                        <a:rPr lang="it-IT" sz="12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Tutorial G2    </a:t>
                      </a:r>
                      <a:endParaRPr lang="it-IT" sz="1200" dirty="0">
                        <a:highlight>
                          <a:srgbClr val="FFFF00"/>
                        </a:highligh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D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23291734"/>
                  </a:ext>
                </a:extLst>
              </a:tr>
              <a:tr h="416000">
                <a:tc rowSpan="2">
                  <a:txBody>
                    <a:bodyPr/>
                    <a:lstStyle/>
                    <a:p>
                      <a:pPr algn="l"/>
                      <a:r>
                        <a:rPr lang="fr-FR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Tuesday </a:t>
                      </a:r>
                      <a:endParaRPr lang="fr-DZ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fr-D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253365" marR="231775" indent="-3810" algn="ctr">
                        <a:lnSpc>
                          <a:spcPct val="98000"/>
                        </a:lnSpc>
                        <a:spcBef>
                          <a:spcPts val="15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Biostatistics </a:t>
                      </a:r>
                    </a:p>
                    <a:p>
                      <a:pPr marL="253365" marR="231775" indent="-3810" algn="ctr">
                        <a:lnSpc>
                          <a:spcPct val="98000"/>
                        </a:lnSpc>
                        <a:spcBef>
                          <a:spcPts val="15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Lecture       </a:t>
                      </a:r>
                    </a:p>
                    <a:p>
                      <a:pPr marL="253365" marR="231775" indent="-3810" algn="ctr">
                        <a:lnSpc>
                          <a:spcPct val="98000"/>
                        </a:lnSpc>
                        <a:spcBef>
                          <a:spcPts val="15"/>
                        </a:spcBef>
                        <a:spcAft>
                          <a:spcPts val="0"/>
                        </a:spcAft>
                      </a:pPr>
                      <a:r>
                        <a:rPr lang="it-IT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xxxx</a:t>
                      </a: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Biostatistics</a:t>
                      </a:r>
                    </a:p>
                    <a:p>
                      <a:pPr algn="ctr"/>
                      <a:r>
                        <a:rPr lang="it-IT" sz="12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GW    G1    xxxx</a:t>
                      </a:r>
                      <a:endParaRPr lang="it-IT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fr-F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dkDnDiag">
                      <a:fgClr>
                        <a:schemeClr val="tx1">
                          <a:lumMod val="75000"/>
                          <a:lumOff val="25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Biodiversity &amp; global change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GW    G1    Senoussi S</a:t>
                      </a:r>
                      <a:endParaRPr lang="en-US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fr-F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70760029"/>
                  </a:ext>
                </a:extLst>
              </a:tr>
              <a:tr h="540000">
                <a:tc vMerge="1">
                  <a:txBody>
                    <a:bodyPr/>
                    <a:lstStyle/>
                    <a:p>
                      <a:endParaRPr lang="fr-DZ"/>
                    </a:p>
                  </a:txBody>
                  <a:tcP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fr-DZ"/>
                    </a:p>
                  </a:txBody>
                  <a:tcP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fr-DZ"/>
                    </a:p>
                  </a:txBody>
                  <a:tcP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Biodiversity &amp; global change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GW    G1    Senoussi S</a:t>
                      </a:r>
                      <a:endParaRPr lang="fr-DZ" sz="1200" dirty="0"/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DZ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Biostatistics</a:t>
                      </a:r>
                    </a:p>
                    <a:p>
                      <a:pPr algn="ctr"/>
                      <a:r>
                        <a:rPr lang="it-IT" sz="12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GW    G2    xxxx</a:t>
                      </a:r>
                      <a:endParaRPr lang="it-IT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DZ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41624468"/>
                  </a:ext>
                </a:extLst>
              </a:tr>
              <a:tr h="756000">
                <a:tc>
                  <a:txBody>
                    <a:bodyPr/>
                    <a:lstStyle/>
                    <a:p>
                      <a:pPr algn="l"/>
                      <a:r>
                        <a:rPr lang="fr-FR" b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Wednesday</a:t>
                      </a:r>
                      <a:endParaRPr lang="fr-DZ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04165" marR="309880" indent="5715" algn="ctr">
                        <a:spcAft>
                          <a:spcPts val="0"/>
                        </a:spcAft>
                      </a:pPr>
                      <a:r>
                        <a:rPr lang="fr-FR" sz="1200" b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Technical</a:t>
                      </a:r>
                      <a:r>
                        <a:rPr lang="fr-FR" sz="12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English</a:t>
                      </a:r>
                    </a:p>
                    <a:p>
                      <a:pPr marL="304165" marR="309880" indent="5715" algn="ctr">
                        <a:spcAft>
                          <a:spcPts val="0"/>
                        </a:spcAft>
                      </a:pPr>
                      <a:r>
                        <a:rPr lang="fr-FR" sz="12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Lecture</a:t>
                      </a:r>
                      <a:r>
                        <a:rPr lang="fr-FR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</a:t>
                      </a:r>
                    </a:p>
                    <a:p>
                      <a:pPr marL="304165" marR="309880" indent="5715" algn="ctr">
                        <a:spcAft>
                          <a:spcPts val="0"/>
                        </a:spcAft>
                      </a:pPr>
                      <a:r>
                        <a:rPr lang="fr-FR" sz="12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Boubechou</a:t>
                      </a:r>
                      <a:endParaRPr lang="fr-DZ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Biodiversity &amp; global change</a:t>
                      </a:r>
                    </a:p>
                    <a:p>
                      <a:pPr algn="ctr"/>
                      <a:r>
                        <a:rPr lang="en-US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Lecture</a:t>
                      </a:r>
                    </a:p>
                    <a:p>
                      <a:pPr algn="ctr"/>
                      <a:r>
                        <a:rPr lang="en-US" sz="12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Hafid</a:t>
                      </a:r>
                      <a:endParaRPr lang="en-US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D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dkDnDiag">
                      <a:fgClr>
                        <a:schemeClr val="tx1">
                          <a:lumMod val="75000"/>
                          <a:lumOff val="25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D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74685821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l"/>
                      <a:r>
                        <a:rPr lang="fr-FR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Thursday</a:t>
                      </a:r>
                      <a:endParaRPr lang="fr-DZ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en-US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fr-FR" sz="12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D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dkDnDiag">
                      <a:fgClr>
                        <a:schemeClr val="tx1">
                          <a:lumMod val="75000"/>
                          <a:lumOff val="25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D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D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04841677"/>
                  </a:ext>
                </a:extLst>
              </a:tr>
            </a:tbl>
          </a:graphicData>
        </a:graphic>
      </p:graphicFrame>
      <p:sp>
        <p:nvSpPr>
          <p:cNvPr id="2" name="Rectangle 1">
            <a:extLst>
              <a:ext uri="{FF2B5EF4-FFF2-40B4-BE49-F238E27FC236}">
                <a16:creationId xmlns:a16="http://schemas.microsoft.com/office/drawing/2014/main" id="{E661442F-C770-5D85-1839-8F7463535917}"/>
              </a:ext>
            </a:extLst>
          </p:cNvPr>
          <p:cNvSpPr/>
          <p:nvPr/>
        </p:nvSpPr>
        <p:spPr>
          <a:xfrm>
            <a:off x="40640" y="40640"/>
            <a:ext cx="12096000" cy="6768000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DZ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8936B42-28E6-D1C3-7064-2609FF857ECC}"/>
              </a:ext>
            </a:extLst>
          </p:cNvPr>
          <p:cNvSpPr txBox="1"/>
          <p:nvPr/>
        </p:nvSpPr>
        <p:spPr>
          <a:xfrm>
            <a:off x="2351315" y="216390"/>
            <a:ext cx="7249886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University</a:t>
            </a:r>
            <a:r>
              <a:rPr lang="fr-F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Larbi Ben M'</a:t>
            </a:r>
            <a:r>
              <a:rPr lang="fr-FR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Hidi</a:t>
            </a:r>
            <a:r>
              <a:rPr lang="fr-F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Oum El </a:t>
            </a:r>
            <a:r>
              <a:rPr lang="fr-FR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Bouaghi</a:t>
            </a:r>
            <a:endParaRPr lang="fr-F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fr-FR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Faculty</a:t>
            </a:r>
            <a:r>
              <a:rPr lang="fr-F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Exact Sciences and Natural and Life Sciences</a:t>
            </a:r>
          </a:p>
          <a:p>
            <a:pPr algn="ctr"/>
            <a:r>
              <a:rPr lang="fr-FR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Department</a:t>
            </a:r>
            <a:r>
              <a:rPr lang="fr-F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Natural and Life Sciences</a:t>
            </a:r>
          </a:p>
        </p:txBody>
      </p:sp>
    </p:spTree>
    <p:extLst>
      <p:ext uri="{BB962C8B-B14F-4D97-AF65-F5344CB8AC3E}">
        <p14:creationId xmlns:p14="http://schemas.microsoft.com/office/powerpoint/2010/main" val="32267315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2">
            <a:extLst>
              <a:ext uri="{FF2B5EF4-FFF2-40B4-BE49-F238E27FC236}">
                <a16:creationId xmlns:a16="http://schemas.microsoft.com/office/drawing/2014/main" id="{BCCF8F33-54ED-46C7-36E2-B3DF81BF030A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686811" y="191663"/>
            <a:ext cx="2150224" cy="885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Image 2" descr="logo12">
            <a:extLst>
              <a:ext uri="{FF2B5EF4-FFF2-40B4-BE49-F238E27FC236}">
                <a16:creationId xmlns:a16="http://schemas.microsoft.com/office/drawing/2014/main" id="{C6205310-AA3A-EA90-B4C1-FB7FA27024C4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0093" y="191664"/>
            <a:ext cx="1795892" cy="885824"/>
          </a:xfrm>
          <a:prstGeom prst="rect">
            <a:avLst/>
          </a:prstGeom>
          <a:noFill/>
        </p:spPr>
      </p:pic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ABE1BB3F-B37A-D8D3-EBF3-A0A74D579FB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1362107"/>
              </p:ext>
            </p:extLst>
          </p:nvPr>
        </p:nvGraphicFramePr>
        <p:xfrm>
          <a:off x="55358" y="1324980"/>
          <a:ext cx="12078958" cy="5470082"/>
        </p:xfrm>
        <a:graphic>
          <a:graphicData uri="http://schemas.openxmlformats.org/drawingml/2006/table">
            <a:tbl>
              <a:tblPr firstRow="1" bandRow="1">
                <a:tableStyleId>{7E9639D4-E3E2-4D34-9284-5A2195B3D0D7}</a:tableStyleId>
              </a:tblPr>
              <a:tblGrid>
                <a:gridCol w="1332000">
                  <a:extLst>
                    <a:ext uri="{9D8B030D-6E8A-4147-A177-3AD203B41FA5}">
                      <a16:colId xmlns:a16="http://schemas.microsoft.com/office/drawing/2014/main" val="1929206184"/>
                    </a:ext>
                  </a:extLst>
                </a:gridCol>
                <a:gridCol w="2167358">
                  <a:extLst>
                    <a:ext uri="{9D8B030D-6E8A-4147-A177-3AD203B41FA5}">
                      <a16:colId xmlns:a16="http://schemas.microsoft.com/office/drawing/2014/main" val="1356592332"/>
                    </a:ext>
                  </a:extLst>
                </a:gridCol>
                <a:gridCol w="2387600">
                  <a:extLst>
                    <a:ext uri="{9D8B030D-6E8A-4147-A177-3AD203B41FA5}">
                      <a16:colId xmlns:a16="http://schemas.microsoft.com/office/drawing/2014/main" val="3105425496"/>
                    </a:ext>
                  </a:extLst>
                </a:gridCol>
                <a:gridCol w="900000">
                  <a:extLst>
                    <a:ext uri="{9D8B030D-6E8A-4147-A177-3AD203B41FA5}">
                      <a16:colId xmlns:a16="http://schemas.microsoft.com/office/drawing/2014/main" val="96199901"/>
                    </a:ext>
                  </a:extLst>
                </a:gridCol>
                <a:gridCol w="990000">
                  <a:extLst>
                    <a:ext uri="{9D8B030D-6E8A-4147-A177-3AD203B41FA5}">
                      <a16:colId xmlns:a16="http://schemas.microsoft.com/office/drawing/2014/main" val="1219857623"/>
                    </a:ext>
                  </a:extLst>
                </a:gridCol>
                <a:gridCol w="990000">
                  <a:extLst>
                    <a:ext uri="{9D8B030D-6E8A-4147-A177-3AD203B41FA5}">
                      <a16:colId xmlns:a16="http://schemas.microsoft.com/office/drawing/2014/main" val="2699126801"/>
                    </a:ext>
                  </a:extLst>
                </a:gridCol>
                <a:gridCol w="2052000">
                  <a:extLst>
                    <a:ext uri="{9D8B030D-6E8A-4147-A177-3AD203B41FA5}">
                      <a16:colId xmlns:a16="http://schemas.microsoft.com/office/drawing/2014/main" val="2652302649"/>
                    </a:ext>
                  </a:extLst>
                </a:gridCol>
                <a:gridCol w="1260000">
                  <a:extLst>
                    <a:ext uri="{9D8B030D-6E8A-4147-A177-3AD203B41FA5}">
                      <a16:colId xmlns:a16="http://schemas.microsoft.com/office/drawing/2014/main" val="265321013"/>
                    </a:ext>
                  </a:extLst>
                </a:gridCol>
              </a:tblGrid>
              <a:tr h="360000">
                <a:tc gridSpan="8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Academic </a:t>
                      </a:r>
                      <a:r>
                        <a:rPr lang="fr-FR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year</a:t>
                      </a:r>
                      <a:r>
                        <a:rPr lang="fr-FR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2025/2026		</a:t>
                      </a:r>
                      <a:r>
                        <a:rPr lang="fr-FR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Timetable</a:t>
                      </a:r>
                      <a:r>
                        <a:rPr lang="fr-FR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of S6 for 3rd </a:t>
                      </a:r>
                      <a:r>
                        <a:rPr lang="fr-FR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year</a:t>
                      </a:r>
                      <a:r>
                        <a:rPr lang="fr-FR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Licence (L3) </a:t>
                      </a:r>
                      <a:r>
                        <a:rPr lang="fr-FR" b="1" dirty="0" err="1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Applied</a:t>
                      </a:r>
                      <a:r>
                        <a:rPr lang="fr-FR" b="1" dirty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b="1" dirty="0" err="1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biochemistry</a:t>
                      </a:r>
                      <a:r>
                        <a:rPr lang="fr-FR" b="1" dirty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	             Room I 26</a:t>
                      </a:r>
                      <a:endParaRPr lang="fr-DZ" b="1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fr-DZ" sz="1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fr-DZ" sz="1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fr-DZ" sz="1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fr-DZ" sz="1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D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fr-DZ" sz="1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fr-DZ" sz="1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8558908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l"/>
                      <a:endParaRPr lang="fr-DZ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8:00−9:30</a:t>
                      </a:r>
                      <a:endParaRPr lang="fr-DZ" sz="1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9:30−11:00</a:t>
                      </a:r>
                      <a:endParaRPr lang="fr-DZ" sz="1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11-12:30</a:t>
                      </a:r>
                      <a:endParaRPr lang="fr-DZ" sz="14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fr-FR" sz="14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12:30</a:t>
                      </a:r>
                      <a:r>
                        <a:rPr lang="en-US" sz="14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−</a:t>
                      </a:r>
                      <a:r>
                        <a:rPr lang="fr-FR" sz="14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14:00</a:t>
                      </a:r>
                      <a:endParaRPr lang="fr-DZ" sz="14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D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14:00−15:30</a:t>
                      </a:r>
                      <a:endParaRPr lang="fr-DZ" sz="1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15:30−17:00</a:t>
                      </a:r>
                      <a:endParaRPr lang="fr-DZ" sz="1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5188438"/>
                  </a:ext>
                </a:extLst>
              </a:tr>
              <a:tr h="480060">
                <a:tc rowSpan="2">
                  <a:txBody>
                    <a:bodyPr/>
                    <a:lstStyle/>
                    <a:p>
                      <a:pPr algn="l"/>
                      <a:r>
                        <a:rPr lang="fr-FR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Sunday</a:t>
                      </a:r>
                      <a:endParaRPr lang="fr-DZ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en-US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Genetic engineering</a:t>
                      </a:r>
                    </a:p>
                    <a:p>
                      <a:pPr algn="ctr"/>
                      <a:r>
                        <a:rPr lang="en-US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Lecture   </a:t>
                      </a:r>
                      <a:r>
                        <a:rPr 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</a:t>
                      </a:r>
                    </a:p>
                    <a:p>
                      <a:pPr algn="ctr"/>
                      <a:r>
                        <a:rPr 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Grama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fr-D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dkDnDiag">
                      <a:fgClr>
                        <a:schemeClr val="tx1">
                          <a:lumMod val="75000"/>
                          <a:lumOff val="25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Molecular biology</a:t>
                      </a:r>
                    </a:p>
                    <a:p>
                      <a:pPr algn="ctr"/>
                      <a:r>
                        <a:rPr 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GW    G1    Hamadouche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D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Molecular biology</a:t>
                      </a:r>
                    </a:p>
                    <a:p>
                      <a:pPr algn="ctr"/>
                      <a:r>
                        <a:rPr 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GW    G2    Hamadouche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Molecular biology</a:t>
                      </a:r>
                    </a:p>
                    <a:p>
                      <a:pPr algn="ctr"/>
                      <a:r>
                        <a:rPr lang="en-US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Lecture</a:t>
                      </a:r>
                      <a:r>
                        <a:rPr 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Hamadouche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12303862"/>
                  </a:ext>
                </a:extLst>
              </a:tr>
              <a:tr h="480060">
                <a:tc vMerge="1">
                  <a:txBody>
                    <a:bodyPr/>
                    <a:lstStyle/>
                    <a:p>
                      <a:endParaRPr lang="fr-D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D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D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DZ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Genetic engineering</a:t>
                      </a:r>
                    </a:p>
                    <a:p>
                      <a:pPr algn="ctr"/>
                      <a:r>
                        <a:rPr 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GW    G2    Grama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D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Genetic engineering</a:t>
                      </a:r>
                    </a:p>
                    <a:p>
                      <a:pPr algn="ctr"/>
                      <a:r>
                        <a:rPr 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GW    G1    Grama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D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32005166"/>
                  </a:ext>
                </a:extLst>
              </a:tr>
              <a:tr h="320040">
                <a:tc rowSpan="2">
                  <a:txBody>
                    <a:bodyPr/>
                    <a:lstStyle/>
                    <a:p>
                      <a:pPr algn="l"/>
                      <a:r>
                        <a:rPr lang="fr-FR" b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Monday</a:t>
                      </a:r>
                      <a:endParaRPr lang="fr-DZ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Molecular biology</a:t>
                      </a:r>
                    </a:p>
                    <a:p>
                      <a:pPr algn="ctr"/>
                      <a:r>
                        <a:rPr lang="en-US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Lecture</a:t>
                      </a:r>
                      <a:r>
                        <a:rPr 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</a:t>
                      </a:r>
                    </a:p>
                    <a:p>
                      <a:pPr algn="ctr"/>
                      <a:r>
                        <a:rPr 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Hamadouche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141605" marR="130810" algn="ctr"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Microbial biochemistry</a:t>
                      </a:r>
                    </a:p>
                    <a:p>
                      <a:pPr marL="141605" marR="130810" algn="ctr"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Lecture  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</a:t>
                      </a:r>
                    </a:p>
                    <a:p>
                      <a:pPr marL="141605" marR="130810" algn="ctr">
                        <a:spcAft>
                          <a:spcPts val="0"/>
                        </a:spcAft>
                      </a:pP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Derouich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253365" marR="231775" indent="-3810" algn="ctr">
                        <a:lnSpc>
                          <a:spcPct val="98000"/>
                        </a:lnSpc>
                        <a:spcBef>
                          <a:spcPts val="15"/>
                        </a:spcBef>
                        <a:spcAft>
                          <a:spcPts val="0"/>
                        </a:spcAft>
                      </a:pPr>
                      <a:endParaRPr lang="fr-DZ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dkDnDiag">
                      <a:fgClr>
                        <a:schemeClr val="tx1">
                          <a:lumMod val="75000"/>
                          <a:lumOff val="25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fr-FR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PW </a:t>
                      </a:r>
                      <a:r>
                        <a:rPr lang="fr-FR" sz="12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Microbial</a:t>
                      </a:r>
                      <a:r>
                        <a:rPr lang="fr-FR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12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biochemistry</a:t>
                      </a:r>
                      <a:endParaRPr lang="fr-FR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fr-FR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G1/G2    1/15    </a:t>
                      </a:r>
                      <a:r>
                        <a:rPr lang="fr-FR" sz="1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Derouiche</a:t>
                      </a:r>
                      <a:endParaRPr lang="fr-F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D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fr-F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fr-D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23291734"/>
                  </a:ext>
                </a:extLst>
              </a:tr>
              <a:tr h="320040">
                <a:tc vMerge="1">
                  <a:txBody>
                    <a:bodyPr/>
                    <a:lstStyle/>
                    <a:p>
                      <a:endParaRPr lang="fr-D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D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D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DZ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PW Molecular biology </a:t>
                      </a:r>
                    </a:p>
                    <a:p>
                      <a:pPr algn="ctr"/>
                      <a:r>
                        <a:rPr 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G1/G2    1/15    Hamadouche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D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DZ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vMerge="1">
                  <a:txBody>
                    <a:bodyPr/>
                    <a:lstStyle/>
                    <a:p>
                      <a:endParaRPr lang="fr-D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05393195"/>
                  </a:ext>
                </a:extLst>
              </a:tr>
              <a:tr h="464281">
                <a:tc rowSpan="2">
                  <a:txBody>
                    <a:bodyPr/>
                    <a:lstStyle/>
                    <a:p>
                      <a:pPr algn="l"/>
                      <a:r>
                        <a:rPr lang="fr-FR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Tuesday </a:t>
                      </a:r>
                      <a:endParaRPr lang="fr-DZ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en-US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304165" marR="309880" indent="5715" algn="ctr"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Bioinformatics</a:t>
                      </a:r>
                    </a:p>
                    <a:p>
                      <a:pPr marL="304165" marR="309880" indent="5715" algn="ctr"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Lecture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     </a:t>
                      </a:r>
                    </a:p>
                    <a:p>
                      <a:pPr marL="304165" marR="309880" indent="5715" algn="ctr">
                        <a:spcAft>
                          <a:spcPts val="0"/>
                        </a:spcAft>
                      </a:pP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Benslama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158115" marR="157480" algn="ctr">
                        <a:lnSpc>
                          <a:spcPct val="10000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endParaRPr lang="fr-DZ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dkDnDiag">
                      <a:fgClr>
                        <a:schemeClr val="tx1">
                          <a:lumMod val="75000"/>
                          <a:lumOff val="25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PW Bioinformatics</a:t>
                      </a:r>
                    </a:p>
                    <a:p>
                      <a:pPr algn="ctr"/>
                      <a:r>
                        <a:rPr 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TP G1/G2    1/15    </a:t>
                      </a:r>
                      <a:r>
                        <a:rPr lang="en-US" sz="1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Benslama</a:t>
                      </a:r>
                      <a:endParaRPr lang="en-US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D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l"/>
                      <a:endParaRPr lang="en-US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70760029"/>
                  </a:ext>
                </a:extLst>
              </a:tr>
              <a:tr h="464281">
                <a:tc vMerge="1">
                  <a:txBody>
                    <a:bodyPr/>
                    <a:lstStyle/>
                    <a:p>
                      <a:endParaRPr lang="fr-D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D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D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DZ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Pharmacology/toxicology </a:t>
                      </a:r>
                    </a:p>
                    <a:p>
                      <a:pPr algn="ctr"/>
                      <a:r>
                        <a:rPr lang="en-US" sz="12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PW</a:t>
                      </a:r>
                      <a:r>
                        <a:rPr 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G1/G2    1/15    </a:t>
                      </a:r>
                      <a:r>
                        <a:rPr lang="en-US" sz="1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Mansori</a:t>
                      </a:r>
                      <a:endParaRPr lang="en-US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D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D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D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3861657"/>
                  </a:ext>
                </a:extLst>
              </a:tr>
              <a:tr h="655320">
                <a:tc rowSpan="2">
                  <a:txBody>
                    <a:bodyPr/>
                    <a:lstStyle/>
                    <a:p>
                      <a:pPr algn="l"/>
                      <a:r>
                        <a:rPr lang="fr-FR" b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Wednesday</a:t>
                      </a:r>
                      <a:endParaRPr lang="fr-DZ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90195" marR="266065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Microbial biochemistry</a:t>
                      </a:r>
                    </a:p>
                    <a:p>
                      <a:pPr marL="290195" marR="266065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GW    G1    </a:t>
                      </a:r>
                      <a:r>
                        <a:rPr lang="en-US" sz="1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Derouich</a:t>
                      </a:r>
                      <a:endParaRPr lang="fr-D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290195" marR="266065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Pharmacology/toxicology</a:t>
                      </a:r>
                    </a:p>
                    <a:p>
                      <a:pPr marL="290195" marR="266065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Lecture </a:t>
                      </a:r>
                      <a:r>
                        <a:rPr lang="en-US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 </a:t>
                      </a:r>
                      <a:r>
                        <a:rPr lang="en-US" sz="11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Zellagui</a:t>
                      </a:r>
                      <a:endParaRPr lang="en-US" sz="105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R="266065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dkDnDiag">
                      <a:fgClr>
                        <a:schemeClr val="tx1">
                          <a:lumMod val="75000"/>
                          <a:lumOff val="25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 rowSpan="2" gridSpan="2">
                  <a:txBody>
                    <a:bodyPr/>
                    <a:lstStyle/>
                    <a:p>
                      <a:pPr marR="266065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Microbial biochemistry</a:t>
                      </a:r>
                    </a:p>
                    <a:p>
                      <a:pPr marR="266065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Lecture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      </a:t>
                      </a:r>
                    </a:p>
                    <a:p>
                      <a:pPr marR="266065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Derouich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fr-DZ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290195" marR="266065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Microbial biochemistry</a:t>
                      </a:r>
                    </a:p>
                    <a:p>
                      <a:pPr marL="290195" marR="266065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GW    G2    </a:t>
                      </a:r>
                      <a:r>
                        <a:rPr lang="en-US" sz="1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Derouich</a:t>
                      </a:r>
                      <a:endParaRPr lang="fr-D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fr-D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74685821"/>
                  </a:ext>
                </a:extLst>
              </a:tr>
              <a:tr h="374796">
                <a:tc vMerge="1">
                  <a:txBody>
                    <a:bodyPr/>
                    <a:lstStyle/>
                    <a:p>
                      <a:endParaRPr lang="fr-DZ"/>
                    </a:p>
                  </a:txBody>
                  <a:tcP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Diseases metabolic</a:t>
                      </a:r>
                    </a:p>
                    <a:p>
                      <a:pPr algn="ctr"/>
                      <a:r>
                        <a:rPr 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GW    G2    </a:t>
                      </a:r>
                      <a:r>
                        <a:rPr lang="en-US" sz="1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Boulekhssaim</a:t>
                      </a:r>
                      <a:endParaRPr lang="en-US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DZ"/>
                    </a:p>
                  </a:txBody>
                  <a:tcP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gridSpan="2" vMerge="1">
                  <a:txBody>
                    <a:bodyPr/>
                    <a:lstStyle/>
                    <a:p>
                      <a:endParaRPr lang="fr-DZ"/>
                    </a:p>
                  </a:txBody>
                  <a:tcP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 vMerge="1">
                  <a:txBody>
                    <a:bodyPr/>
                    <a:lstStyle/>
                    <a:p>
                      <a:endParaRPr lang="fr-D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DZ"/>
                    </a:p>
                  </a:txBody>
                  <a:tcP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fr-DZ"/>
                    </a:p>
                  </a:txBody>
                  <a:tcP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189441518"/>
                  </a:ext>
                </a:extLst>
              </a:tr>
              <a:tr h="792000">
                <a:tc>
                  <a:txBody>
                    <a:bodyPr/>
                    <a:lstStyle/>
                    <a:p>
                      <a:pPr algn="l"/>
                      <a:r>
                        <a:rPr lang="fr-FR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Thursday</a:t>
                      </a:r>
                      <a:endParaRPr lang="fr-DZ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Diseases metabolic</a:t>
                      </a:r>
                    </a:p>
                    <a:p>
                      <a:pPr algn="ctr"/>
                      <a:r>
                        <a:rPr lang="en-US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Lecture</a:t>
                      </a:r>
                    </a:p>
                    <a:p>
                      <a:pPr algn="ctr"/>
                      <a:r>
                        <a:rPr lang="en-US" sz="1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Boulekhessaim</a:t>
                      </a:r>
                      <a:endParaRPr lang="en-US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90195" marR="266065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endParaRPr lang="fr-D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Diseases metabolic</a:t>
                      </a:r>
                    </a:p>
                    <a:p>
                      <a:pPr algn="ctr"/>
                      <a:r>
                        <a:rPr 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GW    G1    </a:t>
                      </a:r>
                      <a:r>
                        <a:rPr lang="en-US" sz="1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Boulekhessaim</a:t>
                      </a:r>
                      <a:endParaRPr lang="en-US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en-US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Scientific English</a:t>
                      </a:r>
                    </a:p>
                    <a:p>
                      <a:pPr algn="ctr"/>
                      <a:r>
                        <a:rPr lang="en-US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Lecture </a:t>
                      </a:r>
                      <a:r>
                        <a:rPr 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</a:t>
                      </a:r>
                    </a:p>
                    <a:p>
                      <a:pPr algn="ctr"/>
                      <a:r>
                        <a:rPr lang="en-US" sz="1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Laamraoui</a:t>
                      </a:r>
                      <a:endParaRPr lang="en-US" sz="1200" dirty="0">
                        <a:effectLst/>
                        <a:highlight>
                          <a:srgbClr val="FFFF00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D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DZ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04841677"/>
                  </a:ext>
                </a:extLst>
              </a:tr>
            </a:tbl>
          </a:graphicData>
        </a:graphic>
      </p:graphicFrame>
      <p:sp>
        <p:nvSpPr>
          <p:cNvPr id="2" name="Rectangle 1">
            <a:extLst>
              <a:ext uri="{FF2B5EF4-FFF2-40B4-BE49-F238E27FC236}">
                <a16:creationId xmlns:a16="http://schemas.microsoft.com/office/drawing/2014/main" id="{110D2564-DE67-7BC8-113F-FBBBA8F47433}"/>
              </a:ext>
            </a:extLst>
          </p:cNvPr>
          <p:cNvSpPr/>
          <p:nvPr/>
        </p:nvSpPr>
        <p:spPr>
          <a:xfrm>
            <a:off x="40640" y="40640"/>
            <a:ext cx="12096000" cy="6768000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DZ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64825ED-1578-BF07-BF1D-FA3C0D58C0B3}"/>
              </a:ext>
            </a:extLst>
          </p:cNvPr>
          <p:cNvSpPr txBox="1"/>
          <p:nvPr/>
        </p:nvSpPr>
        <p:spPr>
          <a:xfrm>
            <a:off x="2351315" y="216390"/>
            <a:ext cx="7249886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University</a:t>
            </a:r>
            <a:r>
              <a:rPr lang="fr-F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Larbi Ben M'</a:t>
            </a:r>
            <a:r>
              <a:rPr lang="fr-FR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Hidi</a:t>
            </a:r>
            <a:r>
              <a:rPr lang="fr-F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Oum El </a:t>
            </a:r>
            <a:r>
              <a:rPr lang="fr-FR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Bouaghi</a:t>
            </a:r>
            <a:endParaRPr lang="fr-F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fr-FR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Faculty</a:t>
            </a:r>
            <a:r>
              <a:rPr lang="fr-F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Exact Sciences and Natural and Life Sciences</a:t>
            </a:r>
          </a:p>
          <a:p>
            <a:pPr algn="ctr"/>
            <a:r>
              <a:rPr lang="fr-FR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Department</a:t>
            </a:r>
            <a:r>
              <a:rPr lang="fr-F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Natural and Life Sciences</a:t>
            </a:r>
          </a:p>
        </p:txBody>
      </p:sp>
    </p:spTree>
    <p:extLst>
      <p:ext uri="{BB962C8B-B14F-4D97-AF65-F5344CB8AC3E}">
        <p14:creationId xmlns:p14="http://schemas.microsoft.com/office/powerpoint/2010/main" val="24463329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2746</TotalTime>
  <Words>1067</Words>
  <Application>Microsoft Office PowerPoint</Application>
  <PresentationFormat>Widescreen</PresentationFormat>
  <Paragraphs>358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thamere cheriet</dc:creator>
  <cp:lastModifiedBy>thamere cheriet</cp:lastModifiedBy>
  <cp:revision>96</cp:revision>
  <dcterms:created xsi:type="dcterms:W3CDTF">2024-01-07T08:57:01Z</dcterms:created>
  <dcterms:modified xsi:type="dcterms:W3CDTF">2026-01-17T22:56:28Z</dcterms:modified>
</cp:coreProperties>
</file>