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AF13CCD7-D511-4A10-BA68-B0CCF0852FD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13CCD7-D511-4A10-BA68-B0CCF0852FD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13CCD7-D511-4A10-BA68-B0CCF0852F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15698EC-1D2D-41CF-ACEE-FCC4AC653FF1}" type="datetimeFigureOut">
              <a:rPr lang="fr-FR" smtClean="0"/>
              <a:pPr/>
              <a:t>07/07/2019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AF13CCD7-D511-4A10-BA68-B0CCF0852FD5}"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5698EC-1D2D-41CF-ACEE-FCC4AC653FF1}" type="datetimeFigureOut">
              <a:rPr lang="fr-FR" smtClean="0"/>
              <a:pPr/>
              <a:t>07/07/2019</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13CCD7-D511-4A10-BA68-B0CCF0852FD5}"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pc\Desktop\خريطة-طريق-اسطنبول-طرابزون.jpg"/>
          <p:cNvPicPr>
            <a:picLocks noChangeAspect="1" noChangeArrowheads="1"/>
          </p:cNvPicPr>
          <p:nvPr/>
        </p:nvPicPr>
        <p:blipFill>
          <a:blip r:embed="rId2"/>
          <a:srcRect/>
          <a:stretch>
            <a:fillRect/>
          </a:stretch>
        </p:blipFill>
        <p:spPr bwMode="auto">
          <a:xfrm>
            <a:off x="285720" y="357166"/>
            <a:ext cx="8429684" cy="604836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4" name="Titre 3"/>
          <p:cNvSpPr>
            <a:spLocks noGrp="1"/>
          </p:cNvSpPr>
          <p:nvPr>
            <p:ph type="ctrTitle"/>
          </p:nvPr>
        </p:nvSpPr>
        <p:spPr>
          <a:xfrm>
            <a:off x="1714480" y="2714620"/>
            <a:ext cx="5786478" cy="771532"/>
          </a:xfrm>
          <a:solidFill>
            <a:schemeClr val="accent2">
              <a:lumMod val="40000"/>
              <a:lumOff val="60000"/>
            </a:schemeClr>
          </a:solidFill>
          <a:ln>
            <a:solidFill>
              <a:schemeClr val="accent6">
                <a:alpha val="0"/>
              </a:schemeClr>
            </a:solidFill>
          </a:ln>
          <a:effectLst>
            <a:outerShdw blurRad="50800" dist="38100" dir="5400000" algn="t"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a:normAutofit fontScale="90000"/>
          </a:bodyPr>
          <a:lstStyle/>
          <a:p>
            <a:pPr algn="ctr"/>
            <a:r>
              <a:rPr lang="ar-DZ" dirty="0" smtClean="0">
                <a:latin typeface="Times New Roman" pitchFamily="18" charset="0"/>
                <a:ea typeface="Arial Unicode MS" pitchFamily="34" charset="-128"/>
                <a:cs typeface="Times New Roman" pitchFamily="18" charset="0"/>
              </a:rPr>
              <a:t>تسيير الموارد الحضرية</a:t>
            </a:r>
            <a:endParaRPr lang="fr-FR" dirty="0">
              <a:latin typeface="Times New Roman" pitchFamily="18" charset="0"/>
              <a:ea typeface="Arial Unicode MS" pitchFamily="34" charset="-128"/>
              <a:cs typeface="Times New Roman" pitchFamily="18" charset="0"/>
            </a:endParaRPr>
          </a:p>
        </p:txBody>
      </p:sp>
      <p:sp>
        <p:nvSpPr>
          <p:cNvPr id="3" name="Sous-titre 2"/>
          <p:cNvSpPr>
            <a:spLocks noGrp="1"/>
          </p:cNvSpPr>
          <p:nvPr>
            <p:ph type="subTitle" idx="1"/>
          </p:nvPr>
        </p:nvSpPr>
        <p:spPr>
          <a:xfrm>
            <a:off x="2143108" y="3714752"/>
            <a:ext cx="4786346" cy="428628"/>
          </a:xfrm>
          <a:blipFill>
            <a:blip r:embed="rId3"/>
            <a:tile tx="0" ty="0" sx="100000" sy="100000" flip="none" algn="tl"/>
          </a:blipFill>
          <a:ln>
            <a:noFill/>
          </a:ln>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ar-DZ" sz="2800" dirty="0" smtClean="0">
                <a:solidFill>
                  <a:srgbClr val="FF0000"/>
                </a:solidFill>
                <a:latin typeface="Times New Roman" pitchFamily="18" charset="0"/>
                <a:cs typeface="Times New Roman" pitchFamily="18" charset="0"/>
              </a:rPr>
              <a:t>السنة الأولى ماستر – تسيير المدن</a:t>
            </a:r>
            <a:endParaRPr lang="fr-FR" sz="2800" dirty="0">
              <a:solidFill>
                <a:srgbClr val="FF0000"/>
              </a:solidFill>
              <a:latin typeface="Times New Roman" pitchFamily="18" charset="0"/>
              <a:cs typeface="Times New Roman" pitchFamily="18" charset="0"/>
            </a:endParaRPr>
          </a:p>
        </p:txBody>
      </p:sp>
      <p:sp>
        <p:nvSpPr>
          <p:cNvPr id="5" name="Rectangle 4"/>
          <p:cNvSpPr/>
          <p:nvPr/>
        </p:nvSpPr>
        <p:spPr>
          <a:xfrm>
            <a:off x="714348" y="4929198"/>
            <a:ext cx="2643206" cy="769441"/>
          </a:xfrm>
          <a:prstGeom prst="rect">
            <a:avLst/>
          </a:prstGeom>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الدرس 12</a:t>
            </a:r>
            <a:endParaRPr lang="fr-FR"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dirty="0" smtClean="0"/>
              <a:t>خصائص نظام معلومات الموارد البشرية:</a:t>
            </a:r>
            <a:endParaRPr lang="fr-FR" dirty="0"/>
          </a:p>
        </p:txBody>
      </p:sp>
      <p:sp>
        <p:nvSpPr>
          <p:cNvPr id="2" name="Espace réservé du contenu 1"/>
          <p:cNvSpPr>
            <a:spLocks noGrp="1"/>
          </p:cNvSpPr>
          <p:nvPr>
            <p:ph idx="1"/>
          </p:nvPr>
        </p:nvSpPr>
        <p:spPr>
          <a:xfrm>
            <a:off x="457200" y="1481328"/>
            <a:ext cx="8472518" cy="509094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r" rtl="1">
              <a:lnSpc>
                <a:spcPct val="150000"/>
              </a:lnSpc>
              <a:buNone/>
            </a:pPr>
            <a:r>
              <a:rPr lang="ar-DZ" sz="2400" b="1" dirty="0" smtClean="0"/>
              <a:t> </a:t>
            </a:r>
            <a:r>
              <a:rPr lang="ar-DZ" sz="2400" b="1" dirty="0" smtClean="0"/>
              <a:t>  </a:t>
            </a:r>
            <a:r>
              <a:rPr lang="ar-DZ" sz="2400" dirty="0" smtClean="0"/>
              <a:t>- إمكانية إشراك الأفراد أنفسهم في تغذية النظام بالمعلومات المتجددة عن أفكارهم </a:t>
            </a:r>
            <a:r>
              <a:rPr lang="ar-DZ" sz="2400" dirty="0" smtClean="0"/>
              <a:t>ومقترحاتهم </a:t>
            </a:r>
            <a:r>
              <a:rPr lang="ar-DZ" sz="2400" dirty="0" smtClean="0"/>
              <a:t>لتطوير العمل، وملاحظاتهم عن المنافسين في السوق </a:t>
            </a:r>
            <a:r>
              <a:rPr lang="ar-DZ" sz="2400" dirty="0" smtClean="0"/>
              <a:t>وغير </a:t>
            </a:r>
            <a:r>
              <a:rPr lang="ar-DZ" sz="2400" dirty="0" smtClean="0"/>
              <a:t>ذلك من المعلومات التي قد لا تتوافر الفرص لفرد لتوصيلها بفعالية إلى الإدارة- رغم أهميتها في النظم التقليدية </a:t>
            </a:r>
            <a:r>
              <a:rPr lang="ar-DZ" sz="2400" dirty="0" smtClean="0"/>
              <a:t>-</a:t>
            </a:r>
            <a:r>
              <a:rPr lang="ar-DZ" sz="2400" dirty="0" smtClean="0"/>
              <a:t/>
            </a:r>
            <a:br>
              <a:rPr lang="ar-DZ" sz="2400" dirty="0" smtClean="0"/>
            </a:br>
            <a:r>
              <a:rPr lang="ar-DZ" sz="2400" dirty="0" smtClean="0"/>
              <a:t>- شمول النظام كل ما يخص الفرد حتى </a:t>
            </a:r>
            <a:r>
              <a:rPr lang="ar-DZ" sz="2400" dirty="0" smtClean="0"/>
              <a:t>ولو </a:t>
            </a:r>
            <a:r>
              <a:rPr lang="ar-DZ" sz="2400" dirty="0" smtClean="0"/>
              <a:t>نشأت المعلومات الخاصة </a:t>
            </a:r>
            <a:r>
              <a:rPr lang="ar-DZ" sz="2400" dirty="0" err="1" smtClean="0"/>
              <a:t>به</a:t>
            </a:r>
            <a:r>
              <a:rPr lang="ar-DZ" sz="2400" dirty="0" smtClean="0"/>
              <a:t> في مواقع متعددة في </a:t>
            </a:r>
            <a:r>
              <a:rPr lang="ar-DZ" sz="2400" dirty="0" smtClean="0"/>
              <a:t>المؤسسة </a:t>
            </a:r>
            <a:r>
              <a:rPr lang="ar-DZ" sz="2400" dirty="0" smtClean="0"/>
              <a:t>، مثل الراتب، الحوافز المستحقة، الإجازات المستخدمة، </a:t>
            </a:r>
            <a:r>
              <a:rPr lang="ar-DZ" sz="2400" dirty="0" smtClean="0"/>
              <a:t>ورصيد </a:t>
            </a:r>
            <a:r>
              <a:rPr lang="ar-DZ" sz="2400" dirty="0" smtClean="0"/>
              <a:t>الإجازات المتاح، تعليمات أداء العمل، التغيير في السياسات </a:t>
            </a:r>
            <a:r>
              <a:rPr lang="ar-DZ" sz="2400" dirty="0" smtClean="0"/>
              <a:t>والنظم </a:t>
            </a:r>
            <a:r>
              <a:rPr lang="ar-DZ" sz="2400" dirty="0" smtClean="0"/>
              <a:t>التي تريد الإدارة إبلاغها للأفراد.</a:t>
            </a:r>
            <a:endParaRPr lang="fr-FR" sz="2400" dirty="0" smtClean="0"/>
          </a:p>
          <a:p>
            <a:pPr algn="r" rtl="1">
              <a:lnSpc>
                <a:spcPct val="150000"/>
              </a:lnSpc>
              <a:buNone/>
            </a:pPr>
            <a:r>
              <a:rPr lang="ar-DZ" sz="2400" dirty="0" smtClean="0"/>
              <a:t/>
            </a:r>
            <a:br>
              <a:rPr lang="ar-DZ" sz="2400" dirty="0" smtClean="0"/>
            </a:br>
            <a:endParaRPr lang="ar-DZ" sz="24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sz="4400" dirty="0" smtClean="0"/>
              <a:t>دور </a:t>
            </a:r>
            <a:r>
              <a:rPr lang="ar-DZ" sz="4400" dirty="0" smtClean="0"/>
              <a:t>نظام معلومات الموارد </a:t>
            </a:r>
            <a:r>
              <a:rPr lang="ar-DZ" sz="4400" dirty="0" smtClean="0"/>
              <a:t>البشرية في تسيير هذه الأخيرة:</a:t>
            </a:r>
            <a:endParaRPr lang="fr-FR" sz="4400" dirty="0"/>
          </a:p>
        </p:txBody>
      </p:sp>
      <p:sp>
        <p:nvSpPr>
          <p:cNvPr id="2" name="Espace réservé du contenu 1"/>
          <p:cNvSpPr>
            <a:spLocks noGrp="1"/>
          </p:cNvSpPr>
          <p:nvPr>
            <p:ph idx="1"/>
          </p:nvPr>
        </p:nvSpPr>
        <p:spPr>
          <a:xfrm>
            <a:off x="457200" y="1481328"/>
            <a:ext cx="8472518" cy="509094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r" rtl="1">
              <a:buClrTx/>
              <a:buNone/>
            </a:pPr>
            <a:r>
              <a:rPr lang="ar-DZ" sz="2400" dirty="0" smtClean="0"/>
              <a:t>- وضع الخطط الإستراتيجية لقوة العمل من خلال مقارنة حاجات المؤسسة من القوة العاملة مع المعروض منها من داخلها وخارجها وعرض البدائل المتاحة.</a:t>
            </a:r>
          </a:p>
          <a:p>
            <a:pPr algn="r" rtl="1">
              <a:buClrTx/>
              <a:buFontTx/>
              <a:buChar char="-"/>
            </a:pPr>
            <a:r>
              <a:rPr lang="ar-DZ" sz="2400" dirty="0" smtClean="0"/>
              <a:t>بناء ملفات شخصية لكل فرد تحتوي على المعلومات الضرورية عنه من حيث الحالة الاجتماعية، المؤهل ، الوظيفة، الراتب ....</a:t>
            </a:r>
          </a:p>
          <a:p>
            <a:pPr algn="r" rtl="1">
              <a:buClrTx/>
              <a:buFontTx/>
              <a:buChar char="-"/>
            </a:pPr>
            <a:r>
              <a:rPr lang="ar-DZ" sz="2400" dirty="0" smtClean="0"/>
              <a:t>وضع جداول ولوائح تفصيلية وإجمالية توضح فيها طبيعة الموارد البشرية من حيث المتوسط العمري، القدم الوظيفي، طبيعة المهارات ..... </a:t>
            </a:r>
          </a:p>
          <a:p>
            <a:pPr algn="r" rtl="1">
              <a:buClrTx/>
              <a:buFontTx/>
              <a:buChar char="-"/>
            </a:pPr>
            <a:r>
              <a:rPr lang="ar-DZ" sz="2400" dirty="0" smtClean="0"/>
              <a:t>وصف كامل لجميع الوظائف المتاحة في المؤسسة من خلال تحديد متطلبات كل وظيفة، المهارات الواجب توفرها في شاغلها، المهام الموكلة إليه ..</a:t>
            </a:r>
          </a:p>
          <a:p>
            <a:pPr algn="r" rtl="1">
              <a:buClrTx/>
              <a:buFontTx/>
              <a:buChar char="-"/>
            </a:pPr>
            <a:r>
              <a:rPr lang="ar-DZ" sz="2400" dirty="0" smtClean="0"/>
              <a:t>تنظيم الشؤون </a:t>
            </a:r>
            <a:r>
              <a:rPr lang="ar-DZ" sz="2400" dirty="0" smtClean="0"/>
              <a:t>الإدارية </a:t>
            </a:r>
            <a:r>
              <a:rPr lang="ar-DZ" sz="2400" dirty="0" smtClean="0"/>
              <a:t>للعاملين كالتعيينات، الإجازات، الترقيات .......... </a:t>
            </a:r>
          </a:p>
          <a:p>
            <a:pPr algn="r" rtl="1">
              <a:buClrTx/>
              <a:buFontTx/>
              <a:buChar char="-"/>
            </a:pPr>
            <a:r>
              <a:rPr lang="ar-DZ" sz="2400" dirty="0" smtClean="0"/>
              <a:t>إجراء البحوث والدراسات كالمقارنة مستوى الأجر مع مستوى المعيشة، مراقبة العلاقة بين الحوافز التي تقدمها المؤسسة ومعدلات أداء العاملين.  </a:t>
            </a:r>
            <a:endParaRPr lang="fr-FR" sz="2400" dirty="0" smtClean="0"/>
          </a:p>
          <a:p>
            <a:pPr algn="r" rtl="1">
              <a:lnSpc>
                <a:spcPct val="150000"/>
              </a:lnSpc>
              <a:buClrTx/>
              <a:buNone/>
            </a:pPr>
            <a:r>
              <a:rPr lang="ar-DZ" sz="2400" dirty="0" smtClean="0"/>
              <a:t/>
            </a:r>
            <a:br>
              <a:rPr lang="ar-DZ" sz="2400" dirty="0" smtClean="0"/>
            </a:br>
            <a:endParaRPr lang="ar-DZ" sz="24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sz="4400" dirty="0" smtClean="0"/>
              <a:t>إستراتيجية </a:t>
            </a:r>
            <a:r>
              <a:rPr lang="ar-DZ" sz="4400" dirty="0" smtClean="0"/>
              <a:t>الموارد البشرية </a:t>
            </a:r>
            <a:endParaRPr lang="fr-FR" sz="4400" dirty="0"/>
          </a:p>
        </p:txBody>
      </p:sp>
      <p:sp>
        <p:nvSpPr>
          <p:cNvPr id="2" name="Espace réservé du contenu 1"/>
          <p:cNvSpPr>
            <a:spLocks noGrp="1"/>
          </p:cNvSpPr>
          <p:nvPr>
            <p:ph idx="1"/>
          </p:nvPr>
        </p:nvSpPr>
        <p:spPr>
          <a:xfrm>
            <a:off x="457200" y="1481328"/>
            <a:ext cx="8472518" cy="380506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r" rtl="1">
              <a:lnSpc>
                <a:spcPct val="150000"/>
              </a:lnSpc>
              <a:buClrTx/>
              <a:buNone/>
            </a:pPr>
            <a:r>
              <a:rPr lang="ar-DZ" sz="2400" dirty="0" smtClean="0"/>
              <a:t>عملية </a:t>
            </a:r>
            <a:r>
              <a:rPr lang="ar-DZ" sz="2400" dirty="0" smtClean="0"/>
              <a:t>اتخاذ القرارات المتعلقة بنظام الموارد البشرية </a:t>
            </a:r>
            <a:r>
              <a:rPr lang="ar-DZ" sz="2400" dirty="0" smtClean="0"/>
              <a:t>والتي </a:t>
            </a:r>
            <a:r>
              <a:rPr lang="ar-DZ" sz="2400" dirty="0" smtClean="0"/>
              <a:t>تعمل على تحقيق تكيف نظام الموارد البشرية مع الظروف البيئية المحيطة، </a:t>
            </a:r>
            <a:r>
              <a:rPr lang="ar-DZ" sz="2400" dirty="0" smtClean="0"/>
              <a:t>وعلى </a:t>
            </a:r>
            <a:r>
              <a:rPr lang="ar-DZ" sz="2400" dirty="0" smtClean="0"/>
              <a:t>تدعيم استراتيجيات </a:t>
            </a:r>
            <a:r>
              <a:rPr lang="ar-DZ" sz="2400" dirty="0" smtClean="0"/>
              <a:t>المؤسسة وتحقيق </a:t>
            </a:r>
            <a:r>
              <a:rPr lang="ar-DZ" sz="2400" dirty="0" smtClean="0"/>
              <a:t>أهدافها الإستراتيجية.</a:t>
            </a:r>
            <a:br>
              <a:rPr lang="ar-DZ" sz="2400" dirty="0" smtClean="0"/>
            </a:br>
            <a:r>
              <a:rPr lang="ar-DZ" sz="2400" dirty="0" smtClean="0"/>
              <a:t>أو هي مجموعة </a:t>
            </a:r>
            <a:r>
              <a:rPr lang="ar-DZ" sz="2400" dirty="0" smtClean="0"/>
              <a:t>الخطط </a:t>
            </a:r>
            <a:r>
              <a:rPr lang="ar-DZ" sz="2400" dirty="0" smtClean="0"/>
              <a:t>الموجهة لإدارة التغيير في نظام الموارد البشرية </a:t>
            </a:r>
            <a:r>
              <a:rPr lang="ar-DZ" sz="2400" dirty="0" smtClean="0"/>
              <a:t>والتي </a:t>
            </a:r>
            <a:r>
              <a:rPr lang="ar-DZ" sz="2400" dirty="0" smtClean="0"/>
              <a:t>تعمل على تدعيم إستراتيجية </a:t>
            </a:r>
            <a:r>
              <a:rPr lang="ar-DZ" sz="2400" dirty="0" smtClean="0"/>
              <a:t>المؤسسة </a:t>
            </a:r>
            <a:r>
              <a:rPr lang="ar-DZ" sz="2400" dirty="0" smtClean="0"/>
              <a:t>وتحقيق أهدافها الإستراتيجية لمواجهة التغيرات التي تواجه المنظمة في ظل الظروف البيئة المحيطة.</a:t>
            </a:r>
            <a:br>
              <a:rPr lang="ar-DZ" sz="2400" dirty="0" smtClean="0"/>
            </a:br>
            <a:endParaRPr lang="ar-DZ" sz="2400" b="1" dirty="0" smtClean="0"/>
          </a:p>
          <a:p>
            <a:pPr algn="r" rtl="1">
              <a:lnSpc>
                <a:spcPct val="150000"/>
              </a:lnSpc>
              <a:buClrTx/>
              <a:buNone/>
            </a:pPr>
            <a:endParaRPr lang="ar-DZ" sz="24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sz="4400" dirty="0" smtClean="0"/>
              <a:t>إستراتيجية </a:t>
            </a:r>
            <a:r>
              <a:rPr lang="ar-DZ" sz="4400" dirty="0" smtClean="0"/>
              <a:t>الموارد البشرية </a:t>
            </a:r>
            <a:endParaRPr lang="fr-FR" sz="4400" dirty="0"/>
          </a:p>
        </p:txBody>
      </p:sp>
      <p:sp>
        <p:nvSpPr>
          <p:cNvPr id="2" name="Espace réservé du contenu 1"/>
          <p:cNvSpPr>
            <a:spLocks noGrp="1"/>
          </p:cNvSpPr>
          <p:nvPr>
            <p:ph idx="1"/>
          </p:nvPr>
        </p:nvSpPr>
        <p:spPr>
          <a:xfrm>
            <a:off x="457200" y="1481328"/>
            <a:ext cx="8472518" cy="509094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r" rtl="1">
              <a:lnSpc>
                <a:spcPct val="150000"/>
              </a:lnSpc>
              <a:buClrTx/>
              <a:buNone/>
            </a:pPr>
            <a:r>
              <a:rPr lang="ar-DZ" sz="2400" dirty="0" smtClean="0"/>
              <a:t> </a:t>
            </a:r>
            <a:r>
              <a:rPr lang="ar-DZ" sz="2400" dirty="0" smtClean="0"/>
              <a:t>    </a:t>
            </a:r>
            <a:r>
              <a:rPr lang="ar-DZ" sz="2400" dirty="0" smtClean="0"/>
              <a:t>هناك فرق بين تخطيط </a:t>
            </a:r>
            <a:r>
              <a:rPr lang="ar-DZ" sz="2400" dirty="0" smtClean="0"/>
              <a:t>القوى العاملة وإستراتيجية </a:t>
            </a:r>
            <a:r>
              <a:rPr lang="ar-DZ" sz="2400" dirty="0" smtClean="0"/>
              <a:t>الموارد البشرية فتخطيط القوى العاملة يركز على الوظائف التنفيذية في إدارة الموارد البشرية كتحديد الاحتياجات من القوى العاملة </a:t>
            </a:r>
            <a:r>
              <a:rPr lang="ar-DZ" sz="2400" dirty="0" smtClean="0"/>
              <a:t>وتحديد </a:t>
            </a:r>
            <a:r>
              <a:rPr lang="ar-DZ" sz="2400" dirty="0" smtClean="0"/>
              <a:t>الفائض، أو العجز أما إستراتيجية الموارد البشرية فهي جزء من إستراتيجية </a:t>
            </a:r>
            <a:r>
              <a:rPr lang="ar-DZ" sz="2400" dirty="0" smtClean="0"/>
              <a:t>المؤسسة وتتكامل وتتفاعل </a:t>
            </a:r>
            <a:r>
              <a:rPr lang="ar-DZ" sz="2400" dirty="0" smtClean="0"/>
              <a:t>معها لتحقيق الأهداف </a:t>
            </a:r>
            <a:r>
              <a:rPr lang="ar-DZ" sz="2400" dirty="0" smtClean="0"/>
              <a:t>الإستراتيجية</a:t>
            </a:r>
          </a:p>
          <a:p>
            <a:pPr algn="just" rtl="1">
              <a:lnSpc>
                <a:spcPct val="150000"/>
              </a:lnSpc>
              <a:buClrTx/>
              <a:buNone/>
            </a:pPr>
            <a:r>
              <a:rPr lang="ar-DZ" sz="2400" dirty="0" smtClean="0"/>
              <a:t> إستراتيجية الموارد البشرية اتجاه طويل الأجل، لوظيفية الموارد البشرية في </a:t>
            </a:r>
            <a:r>
              <a:rPr lang="ar-DZ" sz="2400" dirty="0" smtClean="0"/>
              <a:t>المؤسسة </a:t>
            </a:r>
            <a:r>
              <a:rPr lang="ar-DZ" sz="2400" dirty="0" smtClean="0"/>
              <a:t>إنها تصف انسب الاختيارات </a:t>
            </a:r>
            <a:r>
              <a:rPr lang="ar-DZ" sz="2400" dirty="0" smtClean="0"/>
              <a:t>لإدارة مواردها </a:t>
            </a:r>
            <a:r>
              <a:rPr lang="ar-DZ" sz="2400" dirty="0" smtClean="0"/>
              <a:t>البشرية </a:t>
            </a:r>
            <a:r>
              <a:rPr lang="ar-DZ" sz="2400" dirty="0" smtClean="0"/>
              <a:t>حسب النظم، </a:t>
            </a:r>
            <a:r>
              <a:rPr lang="ar-DZ" sz="2400" dirty="0" smtClean="0"/>
              <a:t>العمليات، الموارد </a:t>
            </a:r>
            <a:r>
              <a:rPr lang="ar-DZ" sz="2400" dirty="0" smtClean="0"/>
              <a:t>والبيئة </a:t>
            </a:r>
            <a:r>
              <a:rPr lang="ar-DZ" sz="2400" dirty="0" smtClean="0"/>
              <a:t>المتاحة</a:t>
            </a:r>
            <a:r>
              <a:rPr lang="ar-DZ" sz="2400" dirty="0" smtClean="0"/>
              <a:t>، تمكن </a:t>
            </a:r>
            <a:r>
              <a:rPr lang="ar-DZ" sz="2400" dirty="0" smtClean="0"/>
              <a:t>إستراتيجية الموارد البشرية </a:t>
            </a:r>
            <a:r>
              <a:rPr lang="ar-DZ" sz="2400" dirty="0" smtClean="0"/>
              <a:t>المؤسسة </a:t>
            </a:r>
            <a:r>
              <a:rPr lang="ar-DZ" sz="2400" dirty="0" smtClean="0"/>
              <a:t>على أن تبقى </a:t>
            </a:r>
            <a:r>
              <a:rPr lang="ar-DZ" sz="2400" dirty="0" smtClean="0"/>
              <a:t>فعالة </a:t>
            </a:r>
            <a:r>
              <a:rPr lang="ar-DZ" sz="2400" dirty="0" smtClean="0"/>
              <a:t>في إدارة أفرادها في ضوء </a:t>
            </a:r>
            <a:r>
              <a:rPr lang="ar-DZ" sz="2400" dirty="0" smtClean="0"/>
              <a:t>بيئة </a:t>
            </a:r>
            <a:r>
              <a:rPr lang="ar-DZ" sz="2400" dirty="0" smtClean="0"/>
              <a:t>العمل المتغيرة </a:t>
            </a:r>
            <a:r>
              <a:rPr lang="ar-DZ" sz="2400" dirty="0" smtClean="0"/>
              <a:t>(</a:t>
            </a:r>
            <a:r>
              <a:rPr lang="ar-DZ" sz="2400" dirty="0" smtClean="0"/>
              <a:t>التغيرات البيئية التي تحدث داخل </a:t>
            </a:r>
            <a:r>
              <a:rPr lang="ar-DZ" sz="2400" dirty="0" smtClean="0"/>
              <a:t>وخارج </a:t>
            </a:r>
            <a:r>
              <a:rPr lang="ar-DZ" sz="2400" dirty="0" smtClean="0"/>
              <a:t>المنظمة)، بناء الجدار، تغيير الثقافة...الخ.</a:t>
            </a:r>
            <a:endParaRPr lang="ar-DZ" sz="2400" b="1" dirty="0" smtClean="0"/>
          </a:p>
          <a:p>
            <a:pPr algn="r" rtl="1">
              <a:lnSpc>
                <a:spcPct val="150000"/>
              </a:lnSpc>
              <a:buClrTx/>
              <a:buNone/>
            </a:pPr>
            <a:endParaRPr lang="ar-DZ" sz="24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lstStyle/>
          <a:p>
            <a:pPr algn="ctr" rtl="1"/>
            <a:r>
              <a:rPr lang="ar-DZ" dirty="0" smtClean="0"/>
              <a:t>مقدمة</a:t>
            </a:r>
            <a:endParaRPr lang="fr-FR" dirty="0"/>
          </a:p>
        </p:txBody>
      </p:sp>
      <p:sp>
        <p:nvSpPr>
          <p:cNvPr id="2" name="Espace réservé du contenu 1"/>
          <p:cNvSpPr>
            <a:spLocks noGrp="1"/>
          </p:cNvSpPr>
          <p:nvPr>
            <p:ph idx="1"/>
          </p:nvPr>
        </p:nvSpPr>
        <p:spPr>
          <a:xfrm>
            <a:off x="457200" y="1481328"/>
            <a:ext cx="8472518" cy="509094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justLow" rtl="1">
              <a:buNone/>
            </a:pPr>
            <a:r>
              <a:rPr lang="ar-DZ" sz="2400" dirty="0" smtClean="0"/>
              <a:t>      تمتلك المؤسسة العديـد من الموارد التي تستخدمـها لتحسيـن مستويـات الأداء </a:t>
            </a:r>
            <a:r>
              <a:rPr lang="ar-DZ" sz="2400" dirty="0" smtClean="0"/>
              <a:t>ومن </a:t>
            </a:r>
            <a:r>
              <a:rPr lang="ar-DZ" sz="2400" dirty="0" smtClean="0"/>
              <a:t>ثم تحقيـق أهدافـها لكـن أهمـها وأكثـرها تأثيـرا هي الموارد البشرية حيـث يسـود الاقتنـاع بضرورة تفعيـل المـوارد البشريـة من القيادات العليـا إلى المستويـات التنفيذيـة في كـل مجالات النشاط، فالمورد البشري يمثل جميع العاملين في المؤسسة وعلى اختلاف مستوياتهم ومؤهلاتهم وأدوارهم.</a:t>
            </a:r>
            <a:br>
              <a:rPr lang="ar-DZ" sz="2400" dirty="0" smtClean="0"/>
            </a:br>
            <a:r>
              <a:rPr lang="ar-DZ" sz="2400" dirty="0" smtClean="0"/>
              <a:t>بدون المورد البشري لا يمكن أن ينشأ أو يكون تنظيم، لذلك اهتمت المدارس الإدارية في جميع العصور وحتى الوقت الحاضر بهذا المورد فقامت بتحفيزه وتنمية قدراته ورصد المعرفة الكامنة لديه، فهو الذي يقوم بترتيب وضبط واستغلال مختلف الموارد والإمكانيات المادية والفنية والمالية والتكنولوجية التي تمتلكها المؤسسة، كما انه يعمل على توزيع الأدوار ويحدد السلطات ويفوضها ويشرف على النشاطات والمهام فهو المورد الذي بدونه لا يمكن أن تتحقق الأهداف.</a:t>
            </a:r>
            <a:br>
              <a:rPr lang="ar-DZ" sz="2400" dirty="0" smtClean="0"/>
            </a:br>
            <a:r>
              <a:rPr lang="ar-DZ" sz="2400" dirty="0" smtClean="0"/>
              <a:t>  وهذا ما دفع المؤسسة إلى الاهتمام أكثر بشؤون الموارد البشري كون هذا العنصر يملك طاقات وقدرات لا تمتلكها الموارد الأخرى.</a:t>
            </a:r>
            <a:br>
              <a:rPr lang="ar-DZ" sz="2400" dirty="0" smtClean="0"/>
            </a:b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lstStyle/>
          <a:p>
            <a:pPr algn="ctr" rtl="1"/>
            <a:r>
              <a:rPr lang="ar-DZ" dirty="0" smtClean="0"/>
              <a:t>أهمية الموارد البشرية وعلاقتها بالتسيير الجيد</a:t>
            </a:r>
            <a:endParaRPr lang="fr-FR" dirty="0"/>
          </a:p>
        </p:txBody>
      </p:sp>
      <p:sp>
        <p:nvSpPr>
          <p:cNvPr id="2" name="Espace réservé du contenu 1"/>
          <p:cNvSpPr>
            <a:spLocks noGrp="1"/>
          </p:cNvSpPr>
          <p:nvPr>
            <p:ph idx="1"/>
          </p:nvPr>
        </p:nvSpPr>
        <p:spPr>
          <a:xfrm>
            <a:off x="457200" y="1481328"/>
            <a:ext cx="8472518" cy="523382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justLow" rtl="1">
              <a:lnSpc>
                <a:spcPct val="150000"/>
              </a:lnSpc>
              <a:buNone/>
            </a:pPr>
            <a:r>
              <a:rPr lang="ar-DZ" sz="2400" dirty="0" smtClean="0"/>
              <a:t/>
            </a:r>
            <a:br>
              <a:rPr lang="ar-DZ" sz="2400" dirty="0" smtClean="0"/>
            </a:br>
            <a:r>
              <a:rPr lang="fr-FR" sz="2400" dirty="0" smtClean="0"/>
              <a:t> </a:t>
            </a:r>
            <a:r>
              <a:rPr lang="ar-DZ" sz="2400" dirty="0" smtClean="0"/>
              <a:t>لقد أصبحت الموارد البشرية أحد أهم العوامل التنافسية </a:t>
            </a:r>
            <a:r>
              <a:rPr lang="ar-DZ" sz="2400" dirty="0" err="1" smtClean="0"/>
              <a:t>نجاعة</a:t>
            </a:r>
            <a:r>
              <a:rPr lang="ar-DZ" sz="2400" dirty="0" smtClean="0"/>
              <a:t> في المؤسسة الأمر الذي أعطاها بعدا استراتيجيا في إدارتها، مما جعل وظيفة الموارد البشرية تتحول من إطارها </a:t>
            </a:r>
            <a:r>
              <a:rPr lang="ar-DZ" sz="2400" dirty="0" smtClean="0"/>
              <a:t>التسييري </a:t>
            </a:r>
            <a:r>
              <a:rPr lang="ar-DZ" sz="2400" dirty="0" smtClean="0"/>
              <a:t>إلى دورها الإستراتيجي لأن الدور التقليدي للمورد البشري لم يعد كافيا لتحقيق المؤسسة التمييز التنافسي </a:t>
            </a:r>
            <a:r>
              <a:rPr lang="ar-DZ" sz="2400" dirty="0" smtClean="0"/>
              <a:t>وهذا </a:t>
            </a:r>
            <a:r>
              <a:rPr lang="ar-DZ" sz="2400" dirty="0" smtClean="0"/>
              <a:t>ما تطلب إدارتها وفق منظور استراتيجي ما يدفع إلى حشد طاقات </a:t>
            </a:r>
            <a:r>
              <a:rPr lang="ar-DZ" sz="2400" dirty="0" smtClean="0"/>
              <a:t>وأنشطة </a:t>
            </a:r>
            <a:r>
              <a:rPr lang="ar-DZ" sz="2400" dirty="0" smtClean="0"/>
              <a:t>الموارد البشرية بغرض مساعدة المؤسسة لتحقيق أهدافها، حيث تتضمن عملية الإدارة الإستراتيجية للموارد البشرية تقييم المهارات المطلوبة لتشغيل المؤسسة ويفرض التحكم في جودة الموارد البشرية وتوظيف المعرفة الكامنة فيها، بسبب ارتكاز أداء المؤسسة عليها.</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dirty="0" smtClean="0"/>
              <a:t>حتمية تطوير تسيير الموارد البشرية</a:t>
            </a:r>
            <a:endParaRPr lang="fr-FR" dirty="0"/>
          </a:p>
        </p:txBody>
      </p:sp>
      <p:sp>
        <p:nvSpPr>
          <p:cNvPr id="2" name="Espace réservé du contenu 1"/>
          <p:cNvSpPr>
            <a:spLocks noGrp="1"/>
          </p:cNvSpPr>
          <p:nvPr>
            <p:ph idx="1"/>
          </p:nvPr>
        </p:nvSpPr>
        <p:spPr>
          <a:xfrm>
            <a:off x="457200" y="1481328"/>
            <a:ext cx="8472518" cy="523382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justLow" rtl="1">
              <a:buNone/>
            </a:pPr>
            <a:r>
              <a:rPr lang="ar-DZ" sz="2400" dirty="0" smtClean="0"/>
              <a:t>     تواجه </a:t>
            </a:r>
            <a:r>
              <a:rPr lang="ar-DZ" sz="2400" dirty="0" smtClean="0"/>
              <a:t>المنظمات الاقتصادية العديد من التحديات نتيجة ما يشهده عالم الأعمال من تطور سريع </a:t>
            </a:r>
            <a:r>
              <a:rPr lang="ar-DZ" sz="2400" dirty="0" smtClean="0"/>
              <a:t>وعميق </a:t>
            </a:r>
            <a:r>
              <a:rPr lang="ar-DZ" sz="2400" dirty="0" smtClean="0"/>
              <a:t>في مجالات عدة سواء اقتصادية، اجتماعية، سياسية تنعكس بشكل أو بآخر على هذه الأخيرة </a:t>
            </a:r>
            <a:r>
              <a:rPr lang="ar-DZ" sz="2400" dirty="0" smtClean="0"/>
              <a:t>وتجعلها </a:t>
            </a:r>
            <a:r>
              <a:rPr lang="ar-DZ" sz="2400" dirty="0" smtClean="0"/>
              <a:t>في صراع دائم مع محيط يتميز بمنافسة شديدة، ليس بالضرورة لتحقيق تقدمها </a:t>
            </a:r>
            <a:r>
              <a:rPr lang="ar-DZ" sz="2400" dirty="0" smtClean="0"/>
              <a:t>وازدهارها </a:t>
            </a:r>
            <a:r>
              <a:rPr lang="ar-DZ" sz="2400" dirty="0" smtClean="0"/>
              <a:t>ولكن غالبا حفاظا على بقائها وكان صلب هذا التطور في مجال تكنولوجيا المعلومات </a:t>
            </a:r>
            <a:r>
              <a:rPr lang="ar-DZ" sz="2400" dirty="0" smtClean="0"/>
              <a:t>وما </a:t>
            </a:r>
            <a:r>
              <a:rPr lang="ar-DZ" sz="2400" dirty="0" smtClean="0"/>
              <a:t>سايره من تغير في المفاهيم </a:t>
            </a:r>
            <a:r>
              <a:rPr lang="ar-DZ" sz="2400" dirty="0" smtClean="0"/>
              <a:t>وظهور </a:t>
            </a:r>
            <a:r>
              <a:rPr lang="ar-DZ" sz="2400" dirty="0" smtClean="0"/>
              <a:t>لموارد جديدة أصبح لزاما على </a:t>
            </a:r>
            <a:r>
              <a:rPr lang="ar-DZ" sz="2400" dirty="0" smtClean="0"/>
              <a:t>المؤسسة </a:t>
            </a:r>
            <a:r>
              <a:rPr lang="ar-DZ" sz="2400" dirty="0" smtClean="0"/>
              <a:t>التحكم فيها واستغلالها على أحسن وجه لتحقيق رقيها </a:t>
            </a:r>
            <a:r>
              <a:rPr lang="ar-DZ" sz="2400" dirty="0" smtClean="0"/>
              <a:t>وعلى </a:t>
            </a:r>
            <a:r>
              <a:rPr lang="ar-DZ" sz="2400" dirty="0" smtClean="0"/>
              <a:t>رأسها مورد المعلومات الذي يعتبر موردا استراتيجيا في عملية </a:t>
            </a:r>
            <a:r>
              <a:rPr lang="ar-DZ" sz="2400" dirty="0" smtClean="0"/>
              <a:t>التسيير، </a:t>
            </a:r>
            <a:r>
              <a:rPr lang="ar-DZ" sz="2400" dirty="0" smtClean="0"/>
              <a:t>كما انه يتطلب فعالية </a:t>
            </a:r>
            <a:r>
              <a:rPr lang="ar-DZ" sz="2400" dirty="0" smtClean="0"/>
              <a:t>وكفاءة </a:t>
            </a:r>
            <a:r>
              <a:rPr lang="ar-DZ" sz="2400" dirty="0" smtClean="0"/>
              <a:t>في التعامل معه، لا تتحقق إلا بتوفر تكامل وتجانس بين جميع مستويات </a:t>
            </a:r>
            <a:r>
              <a:rPr lang="ar-DZ" sz="2400" dirty="0" smtClean="0"/>
              <a:t>المؤسسة وبين </a:t>
            </a:r>
            <a:r>
              <a:rPr lang="ar-DZ" sz="2400" dirty="0" smtClean="0"/>
              <a:t>كل أنظمتها الوظيفية.</a:t>
            </a:r>
            <a:br>
              <a:rPr lang="ar-DZ" sz="2400" dirty="0" smtClean="0"/>
            </a:br>
            <a:r>
              <a:rPr lang="ar-DZ" sz="2400" dirty="0" smtClean="0"/>
              <a:t>  تتكون المؤسسة </a:t>
            </a:r>
            <a:r>
              <a:rPr lang="ar-DZ" sz="2400" dirty="0" smtClean="0"/>
              <a:t>من عدة نظم وظيفية تعمل في تناسق تام </a:t>
            </a:r>
            <a:r>
              <a:rPr lang="ar-DZ" sz="2400" dirty="0" smtClean="0"/>
              <a:t>وذلك </a:t>
            </a:r>
            <a:r>
              <a:rPr lang="ar-DZ" sz="2400" dirty="0" smtClean="0"/>
              <a:t>من خلال ضمان فعالية كافة العمليات </a:t>
            </a:r>
            <a:r>
              <a:rPr lang="ar-DZ" sz="2400" dirty="0" smtClean="0"/>
              <a:t>والأنشطة </a:t>
            </a:r>
            <a:r>
              <a:rPr lang="ar-DZ" sz="2400" dirty="0" smtClean="0"/>
              <a:t>والسيطرة على الكم الهائل من المعلومات الناتج عنها من جهة </a:t>
            </a:r>
            <a:r>
              <a:rPr lang="ar-DZ" sz="2400" dirty="0" smtClean="0"/>
              <a:t>وتزويد </a:t>
            </a:r>
            <a:r>
              <a:rPr lang="ar-DZ" sz="2400" dirty="0" smtClean="0"/>
              <a:t>المسيرين بمعلومات دقيقة في الوقت </a:t>
            </a:r>
            <a:r>
              <a:rPr lang="ar-DZ" sz="2400" dirty="0" smtClean="0"/>
              <a:t>وبالشكل </a:t>
            </a:r>
            <a:r>
              <a:rPr lang="ar-DZ" sz="2400" dirty="0" smtClean="0"/>
              <a:t>المناسب لاتخاذ القرارات </a:t>
            </a:r>
            <a:r>
              <a:rPr lang="ar-DZ" sz="2400" dirty="0" smtClean="0"/>
              <a:t>الملائمة، </a:t>
            </a:r>
            <a:r>
              <a:rPr lang="ar-DZ" sz="2400" dirty="0" smtClean="0"/>
              <a:t>من جهة </a:t>
            </a:r>
            <a:r>
              <a:rPr lang="ar-DZ" sz="2400" dirty="0" smtClean="0"/>
              <a:t>أخرى لتحقيق </a:t>
            </a:r>
            <a:r>
              <a:rPr lang="ar-DZ" sz="2400" dirty="0" smtClean="0"/>
              <a:t>الأهداف المسطرة من طرف الإدارة .</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472518" cy="294780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ctr" rtl="1">
              <a:buNone/>
            </a:pPr>
            <a:endParaRPr lang="ar-DZ" sz="2400" dirty="0" smtClean="0"/>
          </a:p>
          <a:p>
            <a:pPr algn="ctr" rtl="1">
              <a:buNone/>
            </a:pPr>
            <a:endParaRPr lang="ar-DZ" sz="2400" dirty="0" smtClean="0"/>
          </a:p>
          <a:p>
            <a:pPr algn="ctr" rtl="1">
              <a:buNone/>
            </a:pPr>
            <a:endParaRPr lang="ar-DZ" sz="2400" dirty="0" smtClean="0"/>
          </a:p>
          <a:p>
            <a:pPr algn="ctr" rtl="1">
              <a:buNone/>
            </a:pPr>
            <a:r>
              <a:rPr lang="ar-DZ" sz="2400" b="1" dirty="0" smtClean="0"/>
              <a:t>ما </a:t>
            </a:r>
            <a:r>
              <a:rPr lang="ar-DZ" sz="2400" b="1" dirty="0" smtClean="0"/>
              <a:t>هو دور نظام معلومات </a:t>
            </a:r>
            <a:r>
              <a:rPr lang="ar-DZ" sz="2400" b="1" dirty="0" smtClean="0"/>
              <a:t>تسيير </a:t>
            </a:r>
            <a:r>
              <a:rPr lang="ar-DZ" sz="2400" b="1" dirty="0" smtClean="0"/>
              <a:t>الموارد البشرية في تحسين فعالية التسيير في المؤسسة؟ </a:t>
            </a:r>
            <a:endParaRPr lang="fr-FR"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dirty="0" err="1" smtClean="0"/>
              <a:t>ماهي</a:t>
            </a:r>
            <a:r>
              <a:rPr lang="ar-DZ" dirty="0" smtClean="0"/>
              <a:t> نظم المعلومات ؟</a:t>
            </a:r>
            <a:endParaRPr lang="fr-FR" dirty="0"/>
          </a:p>
        </p:txBody>
      </p:sp>
      <p:sp>
        <p:nvSpPr>
          <p:cNvPr id="2" name="Espace réservé du contenu 1"/>
          <p:cNvSpPr>
            <a:spLocks noGrp="1"/>
          </p:cNvSpPr>
          <p:nvPr>
            <p:ph idx="1"/>
          </p:nvPr>
        </p:nvSpPr>
        <p:spPr>
          <a:xfrm>
            <a:off x="457200" y="1481328"/>
            <a:ext cx="8472518" cy="466231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justLow" rtl="1">
              <a:buNone/>
            </a:pPr>
            <a:r>
              <a:rPr lang="ar-DZ" sz="2400" dirty="0" smtClean="0"/>
              <a:t> </a:t>
            </a:r>
            <a:r>
              <a:rPr lang="ar-DZ" sz="2400" dirty="0" smtClean="0"/>
              <a:t>أداة إدارية يتم من خلالها تجميع كل البيانات الداخلية </a:t>
            </a:r>
            <a:r>
              <a:rPr lang="ar-DZ" sz="2400" dirty="0" smtClean="0"/>
              <a:t>والخارجية </a:t>
            </a:r>
            <a:r>
              <a:rPr lang="ar-DZ" sz="2400" dirty="0" smtClean="0"/>
              <a:t>ذات الأهمية بالنسبة للإدارة في مجال عمل معين .ثم تنسيق هذه البيانات </a:t>
            </a:r>
            <a:r>
              <a:rPr lang="ar-DZ" sz="2400" dirty="0" smtClean="0"/>
              <a:t>وتصنيفها وتحليلها وتبويبها </a:t>
            </a:r>
            <a:r>
              <a:rPr lang="ar-DZ" sz="2400" dirty="0" smtClean="0"/>
              <a:t>بصفة منتظمة وفقا لقواعد وأسس متفق عليها. و تتحول البيانات بذلك إلى معلومات تصلح للاستخدام بواسطة الإدارة المعنية. و يتم تخزين هذه المعلومات سواء بطرق يدوية أو باستخدام الحاسبات الإلكترونية بشكل يسمح بسهولة استرجاعها عند الحاجة إليها. كذلك يسمح النظام بسهولة تعديل المعلومات المختزنة وتجديدها أولا بأول </a:t>
            </a:r>
            <a:br>
              <a:rPr lang="ar-DZ" sz="2400" dirty="0" smtClean="0"/>
            </a:br>
            <a:r>
              <a:rPr lang="ar-DZ" sz="2400" dirty="0" smtClean="0"/>
              <a:t>بحسب </a:t>
            </a:r>
            <a:r>
              <a:rPr lang="ar-DZ" sz="2400" dirty="0" smtClean="0"/>
              <a:t>احتياجاتها الفعلية الأمر الذي يخفض من الوقت </a:t>
            </a:r>
            <a:r>
              <a:rPr lang="ar-DZ" sz="2400" dirty="0" smtClean="0"/>
              <a:t>والجهد والتكلفة</a:t>
            </a:r>
            <a:r>
              <a:rPr lang="ar-DZ" sz="2400" dirty="0" smtClean="0"/>
              <a:t>، </a:t>
            </a:r>
            <a:r>
              <a:rPr lang="ar-DZ" sz="2400" dirty="0" smtClean="0"/>
              <a:t>وفي </a:t>
            </a:r>
            <a:r>
              <a:rPr lang="ar-DZ" sz="2400" dirty="0" smtClean="0"/>
              <a:t>نفس الوقت يضمن سلامة </a:t>
            </a:r>
            <a:r>
              <a:rPr lang="ar-DZ" sz="2400" dirty="0" smtClean="0"/>
              <a:t>ودقة </a:t>
            </a:r>
            <a:r>
              <a:rPr lang="ar-DZ" sz="2400" dirty="0" smtClean="0"/>
              <a:t>القرارات التي يتم اتخاذها.</a:t>
            </a:r>
            <a:br>
              <a:rPr lang="ar-DZ" sz="2400" dirty="0" smtClean="0"/>
            </a:br>
            <a:r>
              <a:rPr lang="ar-DZ" sz="2400" dirty="0" smtClean="0"/>
              <a:t>   ونقطة </a:t>
            </a:r>
            <a:r>
              <a:rPr lang="ar-DZ" sz="2400" dirty="0" smtClean="0"/>
              <a:t>البداية في تصميم نظم معلومات الأفراد هي بطاقة المعلومات التي تعد لكل فرد من أفراد </a:t>
            </a:r>
            <a:r>
              <a:rPr lang="ar-DZ" sz="2400" dirty="0" smtClean="0"/>
              <a:t>المؤسسة </a:t>
            </a:r>
            <a:r>
              <a:rPr lang="ar-DZ" sz="2400" dirty="0" smtClean="0"/>
              <a:t>بحيث تحتوي على البيانات الأساسية عنه، كذلك تسجل عليها كافة التطورات التي تطرأ على الفرد سواء من الناحية الشخصية أو الوظيفية، مثل الترقية </a:t>
            </a:r>
            <a:r>
              <a:rPr lang="ar-DZ" sz="2400" dirty="0" smtClean="0"/>
              <a:t>والنقل</a:t>
            </a:r>
            <a:r>
              <a:rPr lang="ar-DZ" sz="2400" dirty="0" smtClean="0"/>
              <a:t>، </a:t>
            </a:r>
            <a:r>
              <a:rPr lang="ar-DZ" sz="2400" dirty="0" smtClean="0"/>
              <a:t>وزيادة </a:t>
            </a:r>
            <a:r>
              <a:rPr lang="ar-DZ" sz="2400" dirty="0" smtClean="0"/>
              <a:t>الأجر </a:t>
            </a:r>
            <a:r>
              <a:rPr lang="ar-DZ" sz="2400" dirty="0" smtClean="0"/>
              <a:t>والراتب</a:t>
            </a:r>
            <a:r>
              <a:rPr lang="ar-DZ" sz="2400" dirty="0" smtClean="0"/>
              <a:t>، </a:t>
            </a:r>
            <a:r>
              <a:rPr lang="ar-DZ" sz="2400" dirty="0" smtClean="0"/>
              <a:t>وتقارير </a:t>
            </a:r>
            <a:r>
              <a:rPr lang="ar-DZ" sz="2400" dirty="0" smtClean="0"/>
              <a:t>تقييم الأداء....وغيرها.</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dirty="0" smtClean="0"/>
              <a:t>ما هو الفرق بين المعلومات والبيانات ؟</a:t>
            </a:r>
            <a:endParaRPr lang="fr-FR" dirty="0"/>
          </a:p>
        </p:txBody>
      </p:sp>
      <p:sp>
        <p:nvSpPr>
          <p:cNvPr id="2" name="Espace réservé du contenu 1"/>
          <p:cNvSpPr>
            <a:spLocks noGrp="1"/>
          </p:cNvSpPr>
          <p:nvPr>
            <p:ph idx="1"/>
          </p:nvPr>
        </p:nvSpPr>
        <p:spPr>
          <a:xfrm>
            <a:off x="457200" y="1481328"/>
            <a:ext cx="8472518" cy="466231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justLow" rtl="1">
              <a:buNone/>
            </a:pPr>
            <a:r>
              <a:rPr lang="ar-DZ" sz="2400" b="1" dirty="0" smtClean="0"/>
              <a:t>    </a:t>
            </a:r>
          </a:p>
          <a:p>
            <a:pPr algn="justLow" rtl="1">
              <a:buNone/>
            </a:pPr>
            <a:r>
              <a:rPr lang="ar-DZ" sz="2400" b="1" dirty="0" smtClean="0"/>
              <a:t>البيانات</a:t>
            </a:r>
            <a:r>
              <a:rPr lang="ar-DZ" sz="2400" dirty="0" smtClean="0"/>
              <a:t> : هي مجموعة من الحقائق الضرورية التي تعبر عن مواقف وأفعال معينة سواء كان التعبير عنها بأرقام أو رموز أو كلمات أو إشارات. قد تكون غير مترابطة أو غير مهيكلة وغير مجدية وهي على صورتها الحالية. تشبه المواد الخام اللازمة لصناعة سلعة معينة.</a:t>
            </a:r>
          </a:p>
          <a:p>
            <a:pPr algn="justLow" rtl="1">
              <a:buNone/>
            </a:pPr>
            <a:endParaRPr lang="ar-DZ" sz="2400" dirty="0" smtClean="0"/>
          </a:p>
          <a:p>
            <a:pPr algn="justLow" rtl="1">
              <a:buNone/>
            </a:pPr>
            <a:r>
              <a:rPr lang="ar-DZ" sz="2400" dirty="0" smtClean="0"/>
              <a:t>     أما </a:t>
            </a:r>
          </a:p>
          <a:p>
            <a:pPr algn="justLow" rtl="1">
              <a:buNone/>
            </a:pPr>
            <a:endParaRPr lang="ar-DZ" sz="2400" dirty="0" smtClean="0"/>
          </a:p>
          <a:p>
            <a:pPr algn="justLow" rtl="1">
              <a:buNone/>
            </a:pPr>
            <a:r>
              <a:rPr lang="ar-DZ" sz="2400" b="1" dirty="0" smtClean="0"/>
              <a:t>المعلومات</a:t>
            </a:r>
            <a:r>
              <a:rPr lang="ar-DZ" sz="2400" dirty="0" smtClean="0"/>
              <a:t> : فهي المكون الناتج من عمليات معالجة البيانات من خلال الاعتماد على الطرق التحليلية </a:t>
            </a:r>
            <a:r>
              <a:rPr lang="ar-DZ" sz="2400" dirty="0" err="1" smtClean="0"/>
              <a:t>والاستنتاجية</a:t>
            </a: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dirty="0" smtClean="0"/>
              <a:t>نظام معلومات الموارد البشرية </a:t>
            </a:r>
            <a:r>
              <a:rPr lang="fr-FR" dirty="0" smtClean="0"/>
              <a:t>HRIS </a:t>
            </a:r>
            <a:endParaRPr lang="fr-FR" dirty="0"/>
          </a:p>
        </p:txBody>
      </p:sp>
      <p:sp>
        <p:nvSpPr>
          <p:cNvPr id="2" name="Espace réservé du contenu 1"/>
          <p:cNvSpPr>
            <a:spLocks noGrp="1"/>
          </p:cNvSpPr>
          <p:nvPr>
            <p:ph idx="1"/>
          </p:nvPr>
        </p:nvSpPr>
        <p:spPr>
          <a:xfrm>
            <a:off x="457200" y="1481328"/>
            <a:ext cx="8472518" cy="466231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ctr" rtl="1">
              <a:buNone/>
            </a:pPr>
            <a:endParaRPr lang="ar-DZ" sz="2400" b="1" dirty="0" smtClean="0"/>
          </a:p>
          <a:p>
            <a:pPr algn="ctr" rtl="1">
              <a:buNone/>
            </a:pPr>
            <a:endParaRPr lang="ar-DZ" sz="2400" b="1" dirty="0" smtClean="0"/>
          </a:p>
          <a:p>
            <a:pPr algn="ctr" rtl="1">
              <a:lnSpc>
                <a:spcPct val="200000"/>
              </a:lnSpc>
              <a:buNone/>
            </a:pPr>
            <a:r>
              <a:rPr lang="ar-DZ" sz="2400" b="1" dirty="0" smtClean="0"/>
              <a:t>الإجراءات </a:t>
            </a:r>
            <a:r>
              <a:rPr lang="ar-DZ" sz="2400" b="1" dirty="0" smtClean="0"/>
              <a:t>المنظمة الخاصة </a:t>
            </a:r>
            <a:r>
              <a:rPr lang="ar-DZ" sz="2400" b="1" dirty="0" smtClean="0"/>
              <a:t>لجمع </a:t>
            </a:r>
            <a:r>
              <a:rPr lang="ar-DZ" sz="2400" b="1" dirty="0" smtClean="0"/>
              <a:t>وتخزين </a:t>
            </a:r>
            <a:r>
              <a:rPr lang="ar-DZ" sz="2400" b="1" dirty="0" smtClean="0"/>
              <a:t>وحفظ واسترجاع </a:t>
            </a:r>
            <a:r>
              <a:rPr lang="ar-DZ" sz="2400" b="1" dirty="0" smtClean="0"/>
              <a:t>البيانات الصحيحة </a:t>
            </a:r>
            <a:r>
              <a:rPr lang="ar-DZ" sz="2400" b="1" dirty="0" smtClean="0"/>
              <a:t>والفعالة </a:t>
            </a:r>
            <a:r>
              <a:rPr lang="ar-DZ" sz="2400" b="1" dirty="0" smtClean="0"/>
              <a:t>عن الموارد البشرية </a:t>
            </a:r>
            <a:r>
              <a:rPr lang="ar-DZ" sz="2400" b="1" dirty="0" smtClean="0"/>
              <a:t>وأنشطة </a:t>
            </a:r>
            <a:r>
              <a:rPr lang="ar-DZ" sz="2400" b="1" dirty="0" smtClean="0"/>
              <a:t>الأفراد </a:t>
            </a:r>
            <a:r>
              <a:rPr lang="ar-DZ" sz="2400" b="1" dirty="0" smtClean="0"/>
              <a:t>وخصائصهم </a:t>
            </a:r>
            <a:r>
              <a:rPr lang="ar-DZ" sz="2400" b="1" dirty="0" smtClean="0"/>
              <a:t>في أي منظمة </a:t>
            </a:r>
            <a:r>
              <a:rPr lang="ar-DZ" sz="2400" b="1" dirty="0" smtClean="0"/>
              <a:t>وبما </a:t>
            </a:r>
            <a:r>
              <a:rPr lang="ar-DZ" sz="2400" b="1" dirty="0" smtClean="0"/>
              <a:t>يدعم كفاءة </a:t>
            </a:r>
            <a:r>
              <a:rPr lang="ar-DZ" sz="2400" b="1" dirty="0" smtClean="0"/>
              <a:t>وفاعلية </a:t>
            </a:r>
            <a:r>
              <a:rPr lang="ar-DZ" sz="2400" b="1" dirty="0" smtClean="0"/>
              <a:t>إدارة الموارد البشرية في إنجاز القرارات الخاصة بالعنصر البشري</a:t>
            </a:r>
            <a:endParaRPr lang="fr-FR"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939784"/>
          </a:xfrm>
          <a:blipFill>
            <a:blip r:embed="rId2"/>
            <a:tile tx="0" ty="0" sx="100000" sy="100000" flip="none" algn="tl"/>
          </a:blipFill>
        </p:spPr>
        <p:txBody>
          <a:bodyPr>
            <a:normAutofit/>
          </a:bodyPr>
          <a:lstStyle/>
          <a:p>
            <a:pPr algn="ctr" rtl="1"/>
            <a:r>
              <a:rPr lang="ar-DZ" dirty="0" smtClean="0"/>
              <a:t>خصائص نظام معلومات الموارد البشرية:</a:t>
            </a:r>
            <a:endParaRPr lang="fr-FR" dirty="0"/>
          </a:p>
        </p:txBody>
      </p:sp>
      <p:sp>
        <p:nvSpPr>
          <p:cNvPr id="2" name="Espace réservé du contenu 1"/>
          <p:cNvSpPr>
            <a:spLocks noGrp="1"/>
          </p:cNvSpPr>
          <p:nvPr>
            <p:ph idx="1"/>
          </p:nvPr>
        </p:nvSpPr>
        <p:spPr>
          <a:xfrm>
            <a:off x="457200" y="1481328"/>
            <a:ext cx="8472518" cy="509094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Autofit/>
          </a:bodyPr>
          <a:lstStyle/>
          <a:p>
            <a:pPr algn="r" rtl="1">
              <a:lnSpc>
                <a:spcPct val="150000"/>
              </a:lnSpc>
              <a:buNone/>
            </a:pPr>
            <a:r>
              <a:rPr lang="ar-DZ" sz="2400" b="1" dirty="0" smtClean="0"/>
              <a:t> </a:t>
            </a:r>
            <a:r>
              <a:rPr lang="ar-DZ" sz="2400" b="1" dirty="0" smtClean="0"/>
              <a:t>  </a:t>
            </a:r>
            <a:r>
              <a:rPr lang="ar-DZ" sz="2400" dirty="0" smtClean="0"/>
              <a:t>- الآلية </a:t>
            </a:r>
            <a:r>
              <a:rPr lang="ar-DZ" sz="2400" dirty="0" smtClean="0"/>
              <a:t>ت</a:t>
            </a:r>
            <a:r>
              <a:rPr lang="ar-DZ" sz="2400" dirty="0" smtClean="0"/>
              <a:t>عتمد </a:t>
            </a:r>
            <a:r>
              <a:rPr lang="ar-DZ" sz="2400" dirty="0" smtClean="0"/>
              <a:t>أساسا على الحاسبات الإلكترونية المربوطة في شبكات </a:t>
            </a:r>
            <a:br>
              <a:rPr lang="ar-DZ" sz="2400" dirty="0" smtClean="0"/>
            </a:br>
            <a:r>
              <a:rPr lang="ar-DZ" sz="2400" dirty="0" smtClean="0"/>
              <a:t>- متاح للاستخدام المباشر </a:t>
            </a:r>
            <a:r>
              <a:rPr lang="fr-FR" sz="2400" dirty="0" smtClean="0"/>
              <a:t>On-line </a:t>
            </a:r>
            <a:r>
              <a:rPr lang="ar-DZ" sz="2400" dirty="0" smtClean="0"/>
              <a:t> من </a:t>
            </a:r>
            <a:r>
              <a:rPr lang="ar-DZ" sz="2400" dirty="0" smtClean="0"/>
              <a:t>كافة </a:t>
            </a:r>
            <a:r>
              <a:rPr lang="ar-DZ" sz="2400" dirty="0" err="1" smtClean="0"/>
              <a:t>المسؤولين</a:t>
            </a:r>
            <a:r>
              <a:rPr lang="ar-DZ" sz="2400" dirty="0" smtClean="0"/>
              <a:t> المعنيين بشؤون الموارد البشرية (كل في حدود صلاحيته) </a:t>
            </a:r>
            <a:br>
              <a:rPr lang="ar-DZ" sz="2400" dirty="0" smtClean="0"/>
            </a:br>
            <a:r>
              <a:rPr lang="ar-DZ" sz="2400" dirty="0" smtClean="0"/>
              <a:t>- منتشر في كافة أرجاء </a:t>
            </a:r>
            <a:r>
              <a:rPr lang="ar-DZ" sz="2400" dirty="0" smtClean="0"/>
              <a:t>المؤسسة </a:t>
            </a:r>
            <a:r>
              <a:rPr lang="ar-DZ" sz="2400" dirty="0" smtClean="0"/>
              <a:t>مهما تباعدت مواقعها جغرافيا.</a:t>
            </a:r>
            <a:br>
              <a:rPr lang="ar-DZ" sz="2400" dirty="0" smtClean="0"/>
            </a:br>
            <a:r>
              <a:rPr lang="ar-DZ" sz="2400" dirty="0" smtClean="0"/>
              <a:t>- شامل لجميع مكونات الموارد البشرية على اختلاف نوعياتها </a:t>
            </a:r>
            <a:r>
              <a:rPr lang="ar-DZ" sz="2400" dirty="0" smtClean="0"/>
              <a:t>ومستوياتها</a:t>
            </a:r>
            <a:r>
              <a:rPr lang="ar-DZ" sz="2400" dirty="0" smtClean="0"/>
              <a:t> </a:t>
            </a:r>
            <a:br>
              <a:rPr lang="ar-DZ" sz="2400" dirty="0" smtClean="0"/>
            </a:br>
            <a:r>
              <a:rPr lang="ar-DZ" sz="2400" dirty="0" smtClean="0"/>
              <a:t>- شامل لجميع معلومات الموارد البشرية مهما تعددت مصادر الحصول عليها، </a:t>
            </a:r>
            <a:r>
              <a:rPr lang="ar-DZ" sz="2400" dirty="0" smtClean="0"/>
              <a:t>وتجميع </a:t>
            </a:r>
            <a:r>
              <a:rPr lang="ar-DZ" sz="2400" dirty="0" smtClean="0"/>
              <a:t>تلك المعلومات في ملف واحد بالنسبة للفرد الواحد.</a:t>
            </a:r>
            <a:br>
              <a:rPr lang="ar-DZ" sz="2400" dirty="0" smtClean="0"/>
            </a:br>
            <a:r>
              <a:rPr lang="ar-DZ" sz="2400" dirty="0" smtClean="0"/>
              <a:t>- متداخل بحيث يمكن الوصول إلى المعلومات المطلوبة عن الفرد من كافة الجهات(الإدارات أو الأقسام أو المجموعات) التي يتصل </a:t>
            </a:r>
            <a:r>
              <a:rPr lang="ar-DZ" sz="2400" dirty="0" err="1" smtClean="0"/>
              <a:t>بها</a:t>
            </a:r>
            <a:r>
              <a:rPr lang="ar-DZ" sz="2400" dirty="0" smtClean="0"/>
              <a:t> في عمله.</a:t>
            </a:r>
            <a:br>
              <a:rPr lang="ar-DZ" sz="2400" dirty="0" smtClean="0"/>
            </a:br>
            <a:endParaRPr lang="ar-D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674</Words>
  <Application>Microsoft Office PowerPoint</Application>
  <PresentationFormat>Affichage à l'écran (4:3)</PresentationFormat>
  <Paragraphs>44</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تسيير الموارد الحضرية</vt:lpstr>
      <vt:lpstr>مقدمة</vt:lpstr>
      <vt:lpstr>أهمية الموارد البشرية وعلاقتها بالتسيير الجيد</vt:lpstr>
      <vt:lpstr>حتمية تطوير تسيير الموارد البشرية</vt:lpstr>
      <vt:lpstr>Diapositive 5</vt:lpstr>
      <vt:lpstr>ماهي نظم المعلومات ؟</vt:lpstr>
      <vt:lpstr>ما هو الفرق بين المعلومات والبيانات ؟</vt:lpstr>
      <vt:lpstr>نظام معلومات الموارد البشرية HRIS </vt:lpstr>
      <vt:lpstr>خصائص نظام معلومات الموارد البشرية:</vt:lpstr>
      <vt:lpstr>خصائص نظام معلومات الموارد البشرية:</vt:lpstr>
      <vt:lpstr>دور نظام معلومات الموارد البشرية في تسيير هذه الأخيرة:</vt:lpstr>
      <vt:lpstr>إستراتيجية الموارد البشرية </vt:lpstr>
      <vt:lpstr>إستراتيجية الموارد البشرية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تسيير الموارد الحضرية</dc:title>
  <dc:creator>pc</dc:creator>
  <cp:lastModifiedBy>pc</cp:lastModifiedBy>
  <cp:revision>27</cp:revision>
  <dcterms:created xsi:type="dcterms:W3CDTF">2019-06-16T01:26:29Z</dcterms:created>
  <dcterms:modified xsi:type="dcterms:W3CDTF">2019-07-07T04:16:25Z</dcterms:modified>
</cp:coreProperties>
</file>