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2"/>
  </p:notesMasterIdLst>
  <p:sldIdLst>
    <p:sldId id="258" r:id="rId2"/>
    <p:sldId id="259" r:id="rId3"/>
    <p:sldId id="262" r:id="rId4"/>
    <p:sldId id="263" r:id="rId5"/>
    <p:sldId id="264" r:id="rId6"/>
    <p:sldId id="260" r:id="rId7"/>
    <p:sldId id="265" r:id="rId8"/>
    <p:sldId id="261" r:id="rId9"/>
    <p:sldId id="266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5FD4B-9061-4AAF-8DD8-812958C5B954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F7FE0-D67E-43E1-A708-CC80DBAE4F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DCFFC30-5390-416E-9BF1-F2F335D4A835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istanbulki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358247" cy="55721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714480" y="2714620"/>
            <a:ext cx="5786478" cy="771532"/>
          </a:xfrm>
          <a:ln>
            <a:solidFill>
              <a:schemeClr val="accent6">
                <a:alpha val="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DZ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تسيير الموارد الحضرية</a:t>
            </a:r>
            <a:endParaRPr lang="fr-FR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3108" y="3714752"/>
            <a:ext cx="4786346" cy="428628"/>
          </a:xfr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ar-D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السنة الأولى ماستر – تسيير المدن</a:t>
            </a:r>
            <a:endParaRPr lang="fr-F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348" y="4929198"/>
            <a:ext cx="2643206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DZ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الدرس </a:t>
            </a:r>
            <a:r>
              <a:rPr lang="ar-DZ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fr-FR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64396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1490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 rtl="1">
              <a:buNone/>
            </a:pPr>
            <a:r>
              <a:rPr lang="ar-DZ" dirty="0" smtClean="0"/>
              <a:t>     </a:t>
            </a:r>
            <a:r>
              <a:rPr lang="ar-DZ" sz="3500" dirty="0" smtClean="0"/>
              <a:t>بعد </a:t>
            </a:r>
            <a:r>
              <a:rPr lang="ar-DZ" sz="3500" dirty="0" smtClean="0"/>
              <a:t>إ</a:t>
            </a:r>
            <a:r>
              <a:rPr lang="ar-DZ" sz="3500" dirty="0" smtClean="0"/>
              <a:t>دماج </a:t>
            </a:r>
            <a:r>
              <a:rPr lang="ar-DZ" sz="3500" dirty="0" smtClean="0"/>
              <a:t>البعد البيئي ضمن أبعاد التنمية</a:t>
            </a:r>
            <a:r>
              <a:rPr lang="ar-DZ" sz="3500" dirty="0" smtClean="0"/>
              <a:t>، </a:t>
            </a:r>
            <a:r>
              <a:rPr lang="ar-DZ" sz="3500" dirty="0" smtClean="0"/>
              <a:t>طلبت الدول المتقدمة من منظمة التقييس العالمية أن تقوم بإصدار مواصفة خاصة </a:t>
            </a:r>
            <a:r>
              <a:rPr lang="ar-DZ" sz="3500" dirty="0" smtClean="0"/>
              <a:t>بنظم </a:t>
            </a:r>
            <a:r>
              <a:rPr lang="ar-DZ" sz="3500" dirty="0" smtClean="0"/>
              <a:t>الإدارة </a:t>
            </a:r>
            <a:r>
              <a:rPr lang="ar-DZ" sz="3500" dirty="0" smtClean="0"/>
              <a:t>البيئية، </a:t>
            </a:r>
            <a:r>
              <a:rPr lang="ar-DZ" sz="3500" dirty="0" smtClean="0"/>
              <a:t>تمكن المؤسسات الصناعية من إدارة البيئة وتخفيف الضغوط المفروضة عليها، فظهر الإصدار </a:t>
            </a:r>
            <a:r>
              <a:rPr lang="ar-DZ" sz="3500" dirty="0" smtClean="0"/>
              <a:t>الأول سنة 1996 </a:t>
            </a:r>
            <a:r>
              <a:rPr lang="ar-DZ" sz="3500" dirty="0" smtClean="0"/>
              <a:t>، قبل أن يتم تعديله سنة </a:t>
            </a:r>
            <a:r>
              <a:rPr lang="ar-DZ" sz="3500" dirty="0" smtClean="0"/>
              <a:t>2004 </a:t>
            </a:r>
            <a:r>
              <a:rPr lang="ar-DZ" sz="3500" dirty="0" smtClean="0"/>
              <a:t>حيث شرعت المنظمات (الصناعية والإدارية والخدمية) في تبني </a:t>
            </a:r>
            <a:r>
              <a:rPr lang="ar-DZ" sz="3500" dirty="0" smtClean="0"/>
              <a:t>وتطبيق مواصفة </a:t>
            </a:r>
            <a:r>
              <a:rPr lang="ar-DZ" sz="3500" dirty="0" smtClean="0"/>
              <a:t>نظام الإدارة البيئية </a:t>
            </a:r>
            <a:r>
              <a:rPr lang="ar-DZ" sz="3500" dirty="0" err="1" smtClean="0"/>
              <a:t>الإيزو</a:t>
            </a:r>
            <a:r>
              <a:rPr lang="ar-DZ" sz="3500" dirty="0" smtClean="0"/>
              <a:t> </a:t>
            </a:r>
            <a:r>
              <a:rPr lang="ar-DZ" sz="3500" dirty="0" smtClean="0"/>
              <a:t>14001- 2004 </a:t>
            </a:r>
            <a:r>
              <a:rPr lang="ar-DZ" sz="3500" dirty="0" smtClean="0"/>
              <a:t>، وأدرجته ضمن هياكلها التنظيمية وفي منظومتها </a:t>
            </a:r>
            <a:r>
              <a:rPr lang="ar-DZ" sz="3500" dirty="0" err="1" smtClean="0"/>
              <a:t>التسييرية</a:t>
            </a:r>
            <a:r>
              <a:rPr lang="ar-DZ" sz="3500" dirty="0" smtClean="0"/>
              <a:t> </a:t>
            </a:r>
            <a:r>
              <a:rPr lang="ar-DZ" sz="3500" dirty="0" smtClean="0"/>
              <a:t>على المستوى </a:t>
            </a:r>
            <a:r>
              <a:rPr lang="ar-DZ" sz="3500" dirty="0" smtClean="0"/>
              <a:t>الكلي والجزئي.</a:t>
            </a:r>
            <a:endParaRPr lang="fr-FR" sz="35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DZ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مقدمة</a:t>
            </a:r>
            <a:endParaRPr lang="fr-FR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14348" y="2500306"/>
            <a:ext cx="8229600" cy="128588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DZ" sz="3200" b="1" dirty="0" smtClean="0"/>
              <a:t>ماذا نقصد </a:t>
            </a:r>
            <a:r>
              <a:rPr lang="ar-DZ" sz="3200" b="1" dirty="0" err="1" smtClean="0"/>
              <a:t>بـ</a:t>
            </a:r>
            <a:r>
              <a:rPr lang="ar-DZ" sz="3200" b="1" dirty="0" smtClean="0"/>
              <a:t> </a:t>
            </a:r>
            <a:r>
              <a:rPr lang="fr-FR" sz="3200" b="1" dirty="0" smtClean="0"/>
              <a:t>ISO</a:t>
            </a:r>
            <a:r>
              <a:rPr lang="ar-DZ" sz="3200" b="1" dirty="0" smtClean="0"/>
              <a:t> ؟؟ </a:t>
            </a:r>
            <a:r>
              <a:rPr lang="ar-DZ" sz="3200" b="1" dirty="0" err="1" smtClean="0"/>
              <a:t>وماهي</a:t>
            </a:r>
            <a:r>
              <a:rPr lang="ar-DZ" sz="3200" b="1" dirty="0" smtClean="0"/>
              <a:t> </a:t>
            </a:r>
            <a:r>
              <a:rPr lang="ar-DZ" sz="3600" b="1" dirty="0" smtClean="0"/>
              <a:t>منظمة التقييس العالمية </a:t>
            </a:r>
            <a:r>
              <a:rPr lang="ar-DZ" sz="3600" b="1" dirty="0" smtClean="0"/>
              <a:t>؟؟ ما هو دورها ؟؟</a:t>
            </a:r>
            <a:endParaRPr lang="fr-FR" sz="3200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ar-DZ" dirty="0" smtClean="0"/>
              <a:t>تساؤل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DZ" sz="2800" dirty="0" smtClean="0"/>
              <a:t>    منظمة </a:t>
            </a:r>
            <a:r>
              <a:rPr lang="ar-DZ" sz="2800" dirty="0" smtClean="0"/>
              <a:t>التقييس العالمية </a:t>
            </a:r>
            <a:r>
              <a:rPr lang="ar-DZ" dirty="0" smtClean="0"/>
              <a:t>هي </a:t>
            </a:r>
            <a:r>
              <a:rPr lang="ar-DZ" dirty="0" smtClean="0"/>
              <a:t>منظمة تعمل على وضع </a:t>
            </a:r>
            <a:r>
              <a:rPr lang="ar-DZ" dirty="0" smtClean="0"/>
              <a:t>المعايير، </a:t>
            </a:r>
            <a:r>
              <a:rPr lang="ar-DZ" dirty="0" smtClean="0"/>
              <a:t>وتضم هذه المنظمة ممثلين من عدة منظمات قومية للمعايير. تأسست هذه المنظمة في </a:t>
            </a:r>
            <a:r>
              <a:rPr lang="ar-DZ" dirty="0" smtClean="0"/>
              <a:t>23 فيفري 1947،</a:t>
            </a:r>
            <a:r>
              <a:rPr lang="ar-DZ" dirty="0" smtClean="0"/>
              <a:t> وهي تصرح عن معايير تجارية وصناعية عالمية. يكمن </a:t>
            </a:r>
            <a:r>
              <a:rPr lang="ar-DZ" dirty="0" smtClean="0"/>
              <a:t>مقرها في</a:t>
            </a:r>
            <a:r>
              <a:rPr lang="ar-DZ" dirty="0" smtClean="0"/>
              <a:t> </a:t>
            </a:r>
            <a:r>
              <a:rPr lang="ar-DZ" dirty="0" smtClean="0"/>
              <a:t>جنيف، سويسرا. </a:t>
            </a:r>
            <a:r>
              <a:rPr lang="ar-DZ" dirty="0" smtClean="0"/>
              <a:t>بالرغم من أن </a:t>
            </a:r>
            <a:r>
              <a:rPr lang="ar-DZ" dirty="0" err="1" smtClean="0"/>
              <a:t>الأيزو</a:t>
            </a:r>
            <a:r>
              <a:rPr lang="ar-DZ" dirty="0" smtClean="0"/>
              <a:t> تعرف عن نفسها </a:t>
            </a:r>
            <a:r>
              <a:rPr lang="ar-DZ" dirty="0" smtClean="0"/>
              <a:t>كمنظمة غير حكومية، إلا أن لها القدرة على </a:t>
            </a:r>
            <a:r>
              <a:rPr lang="ar-DZ" dirty="0" smtClean="0"/>
              <a:t>وضع </a:t>
            </a:r>
            <a:r>
              <a:rPr lang="ar-DZ" dirty="0" smtClean="0"/>
              <a:t>معايير قد تتحول </a:t>
            </a:r>
            <a:r>
              <a:rPr lang="ar-DZ" dirty="0" smtClean="0"/>
              <a:t>عادة إلى قوانين (إما عن طريق المعاهدات أو المعايير القومية) تجعلها أكثر قوة من معظم المنظمات غير الحكومية. </a:t>
            </a:r>
            <a:r>
              <a:rPr lang="ar-DZ" dirty="0" smtClean="0"/>
              <a:t>تؤلف منظمة </a:t>
            </a:r>
            <a:r>
              <a:rPr lang="ar-DZ" dirty="0" err="1" smtClean="0"/>
              <a:t>الأيزو</a:t>
            </a:r>
            <a:r>
              <a:rPr lang="ar-DZ" dirty="0" smtClean="0"/>
              <a:t> عمليا </a:t>
            </a:r>
            <a:r>
              <a:rPr lang="ar-DZ" dirty="0" smtClean="0"/>
              <a:t>حلفا ذا </a:t>
            </a:r>
            <a:r>
              <a:rPr lang="ar-DZ" dirty="0" smtClean="0"/>
              <a:t>صلات قوية مع الحكومات وتضم المنظمة حوالي 163 </a:t>
            </a:r>
            <a:r>
              <a:rPr lang="ar-DZ" dirty="0" smtClean="0"/>
              <a:t>عضوا </a:t>
            </a:r>
            <a:r>
              <a:rPr lang="ar-DZ" dirty="0" smtClean="0"/>
              <a:t>من </a:t>
            </a:r>
            <a:r>
              <a:rPr lang="ar-DZ" dirty="0" smtClean="0"/>
              <a:t>هيأة </a:t>
            </a:r>
            <a:r>
              <a:rPr lang="ar-DZ" dirty="0" smtClean="0"/>
              <a:t>المعايير الدولية وقد </a:t>
            </a:r>
            <a:r>
              <a:rPr lang="ar-DZ" dirty="0" smtClean="0"/>
              <a:t>أصدرت </a:t>
            </a:r>
            <a:r>
              <a:rPr lang="ar-DZ" dirty="0" smtClean="0"/>
              <a:t>المنظمة الدولية </a:t>
            </a:r>
            <a:r>
              <a:rPr lang="ar-DZ" dirty="0" smtClean="0"/>
              <a:t>للمعايير </a:t>
            </a:r>
            <a:r>
              <a:rPr lang="ar-DZ" dirty="0" smtClean="0"/>
              <a:t>حتى </a:t>
            </a:r>
            <a:r>
              <a:rPr lang="ar-DZ" dirty="0" smtClean="0"/>
              <a:t>الآن </a:t>
            </a:r>
            <a:r>
              <a:rPr lang="ar-DZ" dirty="0" smtClean="0"/>
              <a:t>18500 وثيقة في الزراعة والبناء والهندسة الميكانيكية وفي مجالات عديدة</a:t>
            </a:r>
            <a:r>
              <a:rPr lang="ar-DZ" dirty="0" smtClean="0"/>
              <a:t>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ar-DZ" dirty="0" err="1" smtClean="0"/>
              <a:t>الاجابة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500066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ar-DZ" sz="3200" dirty="0" smtClean="0"/>
              <a:t>تأتي كلمة </a:t>
            </a:r>
            <a:r>
              <a:rPr lang="ar-DZ" sz="3200" dirty="0" err="1" smtClean="0"/>
              <a:t>أيزو</a:t>
            </a:r>
            <a:r>
              <a:rPr lang="ar-DZ" sz="3200" dirty="0" smtClean="0"/>
              <a:t> </a:t>
            </a:r>
            <a:r>
              <a:rPr lang="fr-FR" sz="3200" dirty="0" smtClean="0"/>
              <a:t>ISO)</a:t>
            </a:r>
            <a:r>
              <a:rPr lang="ar-DZ" sz="3200" dirty="0" smtClean="0"/>
              <a:t>) من </a:t>
            </a:r>
            <a:r>
              <a:rPr lang="ar-DZ" sz="3200" dirty="0" smtClean="0"/>
              <a:t>اليونانية </a:t>
            </a:r>
            <a:r>
              <a:rPr lang="ar-DZ" sz="3200" dirty="0" smtClean="0"/>
              <a:t>(</a:t>
            </a:r>
            <a:r>
              <a:rPr lang="ar-DZ" sz="3200" dirty="0" err="1" smtClean="0"/>
              <a:t>إسوس</a:t>
            </a:r>
            <a:r>
              <a:rPr lang="ar-DZ" sz="3200" dirty="0" smtClean="0"/>
              <a:t> </a:t>
            </a:r>
            <a:r>
              <a:rPr lang="ar-DZ" sz="3200" dirty="0" smtClean="0"/>
              <a:t>‎</a:t>
            </a:r>
            <a:r>
              <a:rPr lang="fr-FR" sz="3200" dirty="0" err="1" smtClean="0"/>
              <a:t>ísos</a:t>
            </a:r>
            <a:r>
              <a:rPr lang="fr-FR" sz="3200" dirty="0" smtClean="0"/>
              <a:t>‏</a:t>
            </a:r>
            <a:r>
              <a:rPr lang="ar-DZ" sz="3200" dirty="0" smtClean="0"/>
              <a:t>)</a:t>
            </a:r>
            <a:r>
              <a:rPr lang="fr-FR" sz="3200" dirty="0" smtClean="0"/>
              <a:t> </a:t>
            </a:r>
            <a:r>
              <a:rPr lang="ar-DZ" sz="3200" dirty="0" smtClean="0"/>
              <a:t>بمعنى المساواة؛ وبالتالي فهي ليست </a:t>
            </a:r>
            <a:r>
              <a:rPr lang="ar-DZ" sz="3200" dirty="0" smtClean="0"/>
              <a:t>اختصارا </a:t>
            </a:r>
            <a:r>
              <a:rPr lang="ar-DZ" sz="3200" dirty="0" smtClean="0"/>
              <a:t>لعبارة </a:t>
            </a:r>
            <a:r>
              <a:rPr lang="fr-FR" sz="2800" i="1" dirty="0" smtClean="0"/>
              <a:t>International </a:t>
            </a:r>
            <a:r>
              <a:rPr lang="fr-FR" sz="2800" i="1" dirty="0" err="1" smtClean="0"/>
              <a:t>Organization</a:t>
            </a:r>
            <a:r>
              <a:rPr lang="fr-FR" sz="2800" i="1" dirty="0" smtClean="0"/>
              <a:t> for </a:t>
            </a:r>
            <a:r>
              <a:rPr lang="fr-FR" sz="2800" i="1" dirty="0" err="1" smtClean="0"/>
              <a:t>Standardization</a:t>
            </a:r>
            <a:r>
              <a:rPr lang="fr-FR" sz="3200" dirty="0" smtClean="0"/>
              <a:t> </a:t>
            </a:r>
            <a:r>
              <a:rPr lang="ar-DZ" sz="3200" dirty="0" smtClean="0"/>
              <a:t>الإنجليزية ولا </a:t>
            </a:r>
            <a:r>
              <a:rPr lang="fr-FR" sz="2800" i="1" dirty="0" smtClean="0"/>
              <a:t>Organisation Internationale de Normalisation</a:t>
            </a:r>
            <a:r>
              <a:rPr lang="fr-FR" sz="3200" dirty="0" smtClean="0"/>
              <a:t> </a:t>
            </a:r>
            <a:r>
              <a:rPr lang="ar-DZ" sz="3200" dirty="0" smtClean="0"/>
              <a:t>الفرنسية وإنما إشارة إليهما. قد ترد الكلمة على صورة أخرى  </a:t>
            </a:r>
            <a:r>
              <a:rPr lang="ar-DZ" sz="3200" b="1" dirty="0" err="1" smtClean="0"/>
              <a:t>إيزو</a:t>
            </a:r>
            <a:r>
              <a:rPr lang="ar-DZ" sz="3200" dirty="0" smtClean="0"/>
              <a:t> أو </a:t>
            </a:r>
            <a:r>
              <a:rPr lang="ar-DZ" sz="3200" b="1" dirty="0" err="1" smtClean="0"/>
              <a:t>أيزو</a:t>
            </a:r>
            <a:r>
              <a:rPr lang="ar-DZ" sz="3200" dirty="0" smtClean="0"/>
              <a:t>. </a:t>
            </a:r>
            <a:r>
              <a:rPr lang="ar-DZ" sz="3200" dirty="0" smtClean="0"/>
              <a:t>بما إن الأعضاء المؤسسين للمنظمة يعلمون أن الأحرف </a:t>
            </a:r>
            <a:r>
              <a:rPr lang="fr-FR" sz="3200" dirty="0" smtClean="0"/>
              <a:t>ISO </a:t>
            </a:r>
            <a:r>
              <a:rPr lang="ar-DZ" sz="3200" dirty="0" smtClean="0"/>
              <a:t> لا </a:t>
            </a:r>
            <a:r>
              <a:rPr lang="ar-DZ" sz="3200" dirty="0" smtClean="0"/>
              <a:t>تشكل بالضرورة الأحرف الأولى من كلمات اسم المنظمات بجميع اللغات لذلك قد قرروا أن </a:t>
            </a:r>
            <a:r>
              <a:rPr lang="ar-DZ" sz="3200" dirty="0" smtClean="0"/>
              <a:t>يكون</a:t>
            </a:r>
            <a:r>
              <a:rPr lang="fr-FR" sz="3200" dirty="0" smtClean="0"/>
              <a:t>ISO </a:t>
            </a:r>
            <a:r>
              <a:rPr lang="ar-DZ" sz="3200" dirty="0" smtClean="0"/>
              <a:t> الاسم </a:t>
            </a:r>
            <a:r>
              <a:rPr lang="ar-DZ" sz="3200" dirty="0" smtClean="0"/>
              <a:t>الدولي للمنظمة. يعكس هذا الأمر هدف المنظمة وهو المساواة بين الثقافات المختلفة.</a:t>
            </a:r>
            <a:endParaRPr lang="fr-F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14282" y="1785926"/>
            <a:ext cx="8501122" cy="335758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b="1" dirty="0" smtClean="0"/>
              <a:t>  </a:t>
            </a:r>
          </a:p>
          <a:p>
            <a:pPr algn="ctr" rtl="1">
              <a:buNone/>
            </a:pPr>
            <a:r>
              <a:rPr lang="ar-DZ" sz="3200" b="1" dirty="0" smtClean="0"/>
              <a:t>ما هي علاقة الإدارة (التسيير) البيئية بأنظمة الإدارة البيئية ؟؟</a:t>
            </a:r>
          </a:p>
          <a:p>
            <a:pPr algn="ctr" rtl="1">
              <a:buNone/>
            </a:pPr>
            <a:endParaRPr lang="ar-DZ" sz="3200" b="1" dirty="0" smtClean="0"/>
          </a:p>
          <a:p>
            <a:pPr algn="ctr" rtl="1">
              <a:buNone/>
            </a:pPr>
            <a:endParaRPr lang="ar-DZ" sz="3200" b="1" dirty="0" smtClean="0"/>
          </a:p>
          <a:p>
            <a:pPr algn="ctr" rtl="1">
              <a:buNone/>
            </a:pPr>
            <a:r>
              <a:rPr lang="ar-DZ" sz="3200" b="1" dirty="0" smtClean="0"/>
              <a:t>الإدارة البيئية في المؤسسة تستخدم نظام الإدارة البيئية كآلية رقابية على تطبيق المتطلبات والالتزامات الخاصة بالحفاظ على البيئة </a:t>
            </a:r>
            <a:endParaRPr lang="fr-FR" sz="3200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ar-DZ" dirty="0" smtClean="0"/>
              <a:t>توضيح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14282" y="1785926"/>
            <a:ext cx="8501122" cy="335758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r" rtl="1">
              <a:buNone/>
            </a:pPr>
            <a:r>
              <a:rPr lang="ar-DZ" b="1" dirty="0" smtClean="0"/>
              <a:t>  </a:t>
            </a:r>
          </a:p>
          <a:p>
            <a:pPr algn="ctr" rtl="1">
              <a:buNone/>
            </a:pPr>
            <a:r>
              <a:rPr lang="ar-DZ" sz="3200" b="1" dirty="0" smtClean="0"/>
              <a:t>يتصادف </a:t>
            </a:r>
            <a:r>
              <a:rPr lang="ar-DZ" sz="3200" b="1" dirty="0" err="1" smtClean="0"/>
              <a:t>ان</a:t>
            </a:r>
            <a:r>
              <a:rPr lang="ar-DZ" sz="3200" b="1" dirty="0" smtClean="0"/>
              <a:t> تجد </a:t>
            </a:r>
            <a:r>
              <a:rPr lang="ar-DZ" sz="3200" b="1" dirty="0" err="1" smtClean="0"/>
              <a:t>ايزو</a:t>
            </a:r>
            <a:r>
              <a:rPr lang="ar-DZ" sz="3200" b="1" dirty="0" smtClean="0"/>
              <a:t> 14001 </a:t>
            </a:r>
            <a:r>
              <a:rPr lang="ar-DZ" sz="3200" b="1" dirty="0" err="1" smtClean="0"/>
              <a:t>وايزو</a:t>
            </a:r>
            <a:r>
              <a:rPr lang="ar-DZ" sz="3200" b="1" dirty="0" smtClean="0"/>
              <a:t> 14004 </a:t>
            </a:r>
            <a:r>
              <a:rPr lang="ar-DZ" sz="3200" b="1" dirty="0" err="1" smtClean="0"/>
              <a:t>وايزو</a:t>
            </a:r>
            <a:r>
              <a:rPr lang="ar-DZ" sz="3200" b="1" dirty="0" smtClean="0"/>
              <a:t> 14050.. ما العلاقة التي تربطهم؟؟</a:t>
            </a:r>
          </a:p>
          <a:p>
            <a:pPr algn="ctr" rtl="1">
              <a:buNone/>
            </a:pPr>
            <a:endParaRPr lang="ar-DZ" sz="3200" b="1" dirty="0" smtClean="0"/>
          </a:p>
          <a:p>
            <a:pPr algn="ctr" rtl="1">
              <a:buNone/>
            </a:pPr>
            <a:endParaRPr lang="ar-DZ" sz="3200" b="1" dirty="0" smtClean="0"/>
          </a:p>
          <a:p>
            <a:pPr algn="ctr" rtl="1">
              <a:buNone/>
            </a:pPr>
            <a:r>
              <a:rPr lang="ar-DZ" sz="3200" b="1" dirty="0" err="1" smtClean="0"/>
              <a:t>ايزو</a:t>
            </a:r>
            <a:r>
              <a:rPr lang="ar-DZ" sz="3200" b="1" dirty="0" smtClean="0"/>
              <a:t> 14001 هو نظام الإدارة البيئية والذي يحتاج </a:t>
            </a:r>
            <a:r>
              <a:rPr lang="ar-DZ" sz="3200" b="1" dirty="0" err="1" smtClean="0"/>
              <a:t>الى</a:t>
            </a:r>
            <a:r>
              <a:rPr lang="ar-DZ" sz="3200" b="1" dirty="0" smtClean="0"/>
              <a:t> إرشادات ... نجدها في </a:t>
            </a:r>
            <a:r>
              <a:rPr lang="ar-DZ" sz="3200" b="1" dirty="0" err="1" smtClean="0"/>
              <a:t>ايزو</a:t>
            </a:r>
            <a:r>
              <a:rPr lang="ar-DZ" sz="3200" b="1" dirty="0" smtClean="0"/>
              <a:t> 14004 </a:t>
            </a:r>
            <a:r>
              <a:rPr lang="ar-DZ" sz="3200" b="1" dirty="0" err="1" smtClean="0"/>
              <a:t>وايضا</a:t>
            </a:r>
            <a:r>
              <a:rPr lang="ar-DZ" sz="3200" b="1" dirty="0" smtClean="0"/>
              <a:t> لتحديد </a:t>
            </a:r>
            <a:r>
              <a:rPr lang="ar-DZ" sz="3200" b="1" dirty="0" err="1" smtClean="0"/>
              <a:t>التعاريف</a:t>
            </a:r>
            <a:r>
              <a:rPr lang="ar-DZ" sz="3200" b="1" dirty="0" smtClean="0"/>
              <a:t> والمصطلحات نلجأ إلى </a:t>
            </a:r>
            <a:r>
              <a:rPr lang="ar-DZ" sz="3200" b="1" dirty="0" err="1" smtClean="0"/>
              <a:t>ايزو</a:t>
            </a:r>
            <a:r>
              <a:rPr lang="ar-DZ" sz="3200" b="1" dirty="0" smtClean="0"/>
              <a:t> 14050 </a:t>
            </a:r>
            <a:r>
              <a:rPr lang="ar-DZ" sz="3200" b="1" dirty="0" err="1" smtClean="0"/>
              <a:t>وايضا</a:t>
            </a:r>
            <a:r>
              <a:rPr lang="ar-DZ" sz="3200" b="1" dirty="0" smtClean="0"/>
              <a:t> نجد مواصفات </a:t>
            </a:r>
            <a:r>
              <a:rPr lang="ar-DZ" sz="3200" b="1" dirty="0" err="1" smtClean="0"/>
              <a:t>اخرى</a:t>
            </a:r>
            <a:r>
              <a:rPr lang="ar-DZ" sz="3200" b="1" dirty="0" smtClean="0"/>
              <a:t> تحدد المبادئ العامة </a:t>
            </a:r>
            <a:r>
              <a:rPr lang="ar-DZ" sz="3200" b="1" dirty="0" err="1" smtClean="0"/>
              <a:t>والاجراءات</a:t>
            </a:r>
            <a:r>
              <a:rPr lang="ar-DZ" sz="3200" b="1" dirty="0" smtClean="0"/>
              <a:t> </a:t>
            </a:r>
            <a:r>
              <a:rPr lang="ar-DZ" sz="3200" b="1" dirty="0" err="1" smtClean="0"/>
              <a:t>والاطر</a:t>
            </a:r>
            <a:r>
              <a:rPr lang="ar-DZ" sz="3200" b="1" dirty="0" smtClean="0"/>
              <a:t> وغيرها </a:t>
            </a:r>
            <a:endParaRPr lang="fr-FR" sz="3200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ar-DZ" dirty="0" smtClean="0"/>
              <a:t>توضيح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r-FR" dirty="0" smtClean="0"/>
              <a:t>Eco-Management and </a:t>
            </a:r>
            <a:r>
              <a:rPr lang="fr-FR" dirty="0" smtClean="0"/>
              <a:t>Audit </a:t>
            </a:r>
            <a:r>
              <a:rPr lang="fr-FR" dirty="0" smtClean="0"/>
              <a:t>Schème</a:t>
            </a:r>
            <a:endParaRPr lang="ar-DZ" dirty="0" smtClean="0"/>
          </a:p>
          <a:p>
            <a:pPr algn="just" rtl="1">
              <a:buNone/>
            </a:pPr>
            <a:r>
              <a:rPr lang="ar-DZ" dirty="0" smtClean="0"/>
              <a:t>    </a:t>
            </a:r>
            <a:r>
              <a:rPr lang="ar-DZ" b="1" dirty="0" smtClean="0"/>
              <a:t>إدارة البيئة ونظام التدقيق </a:t>
            </a:r>
            <a:r>
              <a:rPr lang="ar-DZ" dirty="0" smtClean="0"/>
              <a:t>: المشتق من تشريع مجلس الاتحاد الأوروبي </a:t>
            </a:r>
            <a:r>
              <a:rPr lang="fr-FR" dirty="0" smtClean="0"/>
              <a:t>(EU)</a:t>
            </a:r>
            <a:r>
              <a:rPr lang="ar-DZ" dirty="0" smtClean="0"/>
              <a:t> رقم 1836/93؛ كمواصفة إقليمية لنظام الإدارة البيئية للمؤسسات الصناعية فقط وبعض الحرف في الاتحاد، وهي عبارة عن نظام تسجيل طوعي جاءت للحد من التلوث الصناعي في إقليم أوروبا.</a:t>
            </a:r>
          </a:p>
          <a:p>
            <a:pPr algn="just" rtl="1">
              <a:buNone/>
            </a:pPr>
            <a:r>
              <a:rPr lang="ar-DZ" dirty="0" smtClean="0"/>
              <a:t> </a:t>
            </a:r>
            <a:r>
              <a:rPr lang="ar-DZ" dirty="0" smtClean="0"/>
              <a:t>   في عام 2001 جاء إصدار جديد يسمى </a:t>
            </a:r>
            <a:r>
              <a:rPr lang="fr-FR" dirty="0" smtClean="0"/>
              <a:t>(EMAS 217/2001)</a:t>
            </a:r>
            <a:r>
              <a:rPr lang="ar-DZ" dirty="0" smtClean="0"/>
              <a:t> طور تطبيق نظام الإدارة البيئية في تسيير المؤسسات بكل أنواعها وليس الصناعية فقط كما اعتمد على </a:t>
            </a:r>
            <a:r>
              <a:rPr lang="ar-DZ" dirty="0" err="1" smtClean="0"/>
              <a:t>مبدا</a:t>
            </a:r>
            <a:r>
              <a:rPr lang="ar-DZ" dirty="0" smtClean="0"/>
              <a:t> التحسين المستمر للأداء البيئي.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 rtl="1"/>
            <a:r>
              <a:rPr lang="ar-DZ" dirty="0" smtClean="0"/>
              <a:t>التشريع الأوروبي </a:t>
            </a:r>
            <a:r>
              <a:rPr lang="fr-FR" dirty="0" smtClean="0"/>
              <a:t>EMAS </a:t>
            </a:r>
            <a:r>
              <a:rPr lang="ar-DZ" dirty="0" smtClean="0"/>
              <a:t> ؟؟ 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pc\Desktop\Sans tit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000108"/>
            <a:ext cx="8786874" cy="5715040"/>
          </a:xfrm>
          <a:prstGeom prst="rect">
            <a:avLst/>
          </a:prstGeom>
          <a:noFill/>
        </p:spPr>
      </p:pic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2547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DZ" sz="2800" b="0" dirty="0" smtClean="0"/>
              <a:t>مقارنة بين المواصفات الرئيسية الثلاث</a:t>
            </a:r>
            <a:endParaRPr lang="fr-FR" sz="2800" b="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939</TotalTime>
  <Words>299</Words>
  <Application>Microsoft Office PowerPoint</Application>
  <PresentationFormat>Affichage à l'écran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Rotonde</vt:lpstr>
      <vt:lpstr>تسيير الموارد الحضرية</vt:lpstr>
      <vt:lpstr>مقدمة</vt:lpstr>
      <vt:lpstr>تساؤل </vt:lpstr>
      <vt:lpstr>الاجابة </vt:lpstr>
      <vt:lpstr>Diapositive 5</vt:lpstr>
      <vt:lpstr>توضيح</vt:lpstr>
      <vt:lpstr>توضيح</vt:lpstr>
      <vt:lpstr>التشريع الأوروبي EMAS  ؟؟ </vt:lpstr>
      <vt:lpstr>مقارنة بين المواصفات الرئيسية الثلاث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192</cp:revision>
  <dcterms:created xsi:type="dcterms:W3CDTF">2018-12-04T23:55:00Z</dcterms:created>
  <dcterms:modified xsi:type="dcterms:W3CDTF">2019-06-16T01:26:15Z</dcterms:modified>
</cp:coreProperties>
</file>