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7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c" initials="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5FD4B-9061-4AAF-8DD8-812958C5B954}" type="datetimeFigureOut">
              <a:rPr lang="fr-FR" smtClean="0"/>
              <a:pPr/>
              <a:t>02/03/2019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F7FE0-D67E-43E1-A708-CC80DBAE4F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02/03/2019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02/03/2019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02/03/2019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02/03/2019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02/03/2019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02/03/2019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02/03/2019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02/03/2019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02/03/2019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02/03/2019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FFC30-5390-416E-9BF1-F2F335D4A835}" type="datetimeFigureOut">
              <a:rPr lang="fr-FR" smtClean="0"/>
              <a:pPr/>
              <a:t>02/03/2019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DCFFC30-5390-416E-9BF1-F2F335D4A835}" type="datetimeFigureOut">
              <a:rPr lang="fr-FR" smtClean="0"/>
              <a:pPr/>
              <a:t>02/03/2019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99DE70-830E-44E2-99E1-A055BEE390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pc\Desktop\where-is-istanbu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60217">
            <a:off x="536374" y="707963"/>
            <a:ext cx="8206185" cy="542928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714480" y="2428868"/>
            <a:ext cx="5786478" cy="77153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ar-DZ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تسيير الموارد الحضرية</a:t>
            </a:r>
            <a:endParaRPr lang="fr-FR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3108" y="3714752"/>
            <a:ext cx="4786346" cy="428628"/>
          </a:xfr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ar-D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السنة الأولى ماستر – تسيير المدن</a:t>
            </a:r>
            <a:endParaRPr lang="fr-FR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4348" y="4929198"/>
            <a:ext cx="2643206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DZ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الدرس </a:t>
            </a:r>
            <a:r>
              <a:rPr lang="ar-DZ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10</a:t>
            </a:r>
            <a:endParaRPr lang="fr-FR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480" y="285728"/>
            <a:ext cx="6072230" cy="857256"/>
          </a:xfrm>
          <a:blipFill>
            <a:blip r:embed="rId2"/>
            <a:stretch>
              <a:fillRect/>
            </a:stretch>
          </a:blipFill>
          <a:ln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rtl="1"/>
            <a:r>
              <a:rPr lang="ar-DZ" b="1" dirty="0" smtClean="0">
                <a:solidFill>
                  <a:srgbClr val="FFFF00"/>
                </a:solidFill>
              </a:rPr>
              <a:t>وظائف الإدارة </a:t>
            </a:r>
            <a:r>
              <a:rPr lang="ar-DZ" b="1" dirty="0" smtClean="0">
                <a:solidFill>
                  <a:srgbClr val="FFFF00"/>
                </a:solidFill>
              </a:rPr>
              <a:t>البیئیة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285860"/>
            <a:ext cx="8786874" cy="4929222"/>
          </a:xfrm>
          <a:blipFill>
            <a:blip r:embed="rId3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/>
            <a:r>
              <a:rPr lang="ar-DZ" b="1" dirty="0" smtClean="0"/>
              <a:t>1-التخطیط </a:t>
            </a:r>
            <a:r>
              <a:rPr lang="ar-DZ" b="1" dirty="0" smtClean="0"/>
              <a:t>البیئي: </a:t>
            </a:r>
            <a:r>
              <a:rPr lang="ar-DZ" dirty="0" smtClean="0"/>
              <a:t>تتمثل وظیفة التخطیط البیئي في تحدید الأهداف الرئیسیة لنشاطات الإدارة </a:t>
            </a:r>
            <a:r>
              <a:rPr lang="ar-DZ" dirty="0" smtClean="0"/>
              <a:t>البیئیة ووحداتها </a:t>
            </a:r>
            <a:r>
              <a:rPr lang="ar-DZ" dirty="0" smtClean="0"/>
              <a:t>المختلفة ووضع </a:t>
            </a:r>
            <a:r>
              <a:rPr lang="ar-DZ" dirty="0" smtClean="0"/>
              <a:t>الإجراءات </a:t>
            </a:r>
            <a:r>
              <a:rPr lang="ar-DZ" dirty="0" smtClean="0"/>
              <a:t>العملیة اللازمة لتطبیق تلك الأهداف، وتحدید المعلومات </a:t>
            </a:r>
            <a:r>
              <a:rPr lang="ar-DZ" dirty="0" smtClean="0"/>
              <a:t>اللازمة لتنفیذ </a:t>
            </a:r>
            <a:r>
              <a:rPr lang="ar-DZ" dirty="0" smtClean="0"/>
              <a:t>الخطة والجهات المسؤولیة عن تزویدها وطریقة جمعها وتحلیلها</a:t>
            </a:r>
            <a:r>
              <a:rPr lang="ar-DZ" dirty="0" smtClean="0"/>
              <a:t>.</a:t>
            </a:r>
          </a:p>
          <a:p>
            <a:pPr algn="just" rtl="1"/>
            <a:r>
              <a:rPr lang="ar-DZ" b="1" dirty="0" smtClean="0"/>
              <a:t>2-التنفیذ</a:t>
            </a:r>
            <a:r>
              <a:rPr lang="ar-DZ" b="1" dirty="0" smtClean="0"/>
              <a:t>: </a:t>
            </a:r>
            <a:r>
              <a:rPr lang="ar-DZ" dirty="0" smtClean="0"/>
              <a:t>ونقصد </a:t>
            </a:r>
            <a:r>
              <a:rPr lang="ar-DZ" dirty="0" err="1" smtClean="0"/>
              <a:t>بها</a:t>
            </a:r>
            <a:r>
              <a:rPr lang="ar-DZ" dirty="0" smtClean="0"/>
              <a:t> تنفیذ </a:t>
            </a:r>
            <a:r>
              <a:rPr lang="ar-DZ" dirty="0" smtClean="0"/>
              <a:t>الإجراءات </a:t>
            </a:r>
            <a:r>
              <a:rPr lang="ar-DZ" dirty="0" smtClean="0"/>
              <a:t>الوقائیة في إطار خطة شاملة للإنتاج الأنظف، </a:t>
            </a:r>
            <a:r>
              <a:rPr lang="ar-DZ" dirty="0" err="1" smtClean="0"/>
              <a:t>و</a:t>
            </a:r>
            <a:r>
              <a:rPr lang="ar-DZ" dirty="0" smtClean="0"/>
              <a:t>ٕإدخال ضوابط جدیدة </a:t>
            </a:r>
            <a:r>
              <a:rPr lang="ar-DZ" dirty="0" smtClean="0"/>
              <a:t>للحد من التلوث </a:t>
            </a:r>
            <a:r>
              <a:rPr lang="ar-DZ" dirty="0" smtClean="0"/>
              <a:t>بإجراءات </a:t>
            </a:r>
            <a:r>
              <a:rPr lang="ar-DZ" dirty="0" smtClean="0"/>
              <a:t>قلیلة أو عدیمة التكلفة داخل المؤسسة، تشمل جمیع الأنشطة </a:t>
            </a:r>
            <a:r>
              <a:rPr lang="ar-DZ" dirty="0" smtClean="0"/>
              <a:t>والوظائف التي </a:t>
            </a:r>
            <a:r>
              <a:rPr lang="ar-DZ" dirty="0" smtClean="0"/>
              <a:t>تقوم </a:t>
            </a:r>
            <a:r>
              <a:rPr lang="ar-DZ" dirty="0" err="1" smtClean="0"/>
              <a:t>بها</a:t>
            </a:r>
            <a:r>
              <a:rPr lang="ar-DZ" dirty="0" smtClean="0"/>
              <a:t> المؤسسة.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285728"/>
            <a:ext cx="8858312" cy="607223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85000" lnSpcReduction="20000"/>
          </a:bodyPr>
          <a:lstStyle/>
          <a:p>
            <a:pPr algn="just" rtl="1"/>
            <a:r>
              <a:rPr lang="ar-DZ" b="1" dirty="0" smtClean="0"/>
              <a:t>3-الرقابة </a:t>
            </a:r>
            <a:r>
              <a:rPr lang="ar-DZ" b="1" dirty="0" smtClean="0"/>
              <a:t>البیئیة: </a:t>
            </a:r>
            <a:r>
              <a:rPr lang="ar-DZ" dirty="0" smtClean="0"/>
              <a:t>تشمل وظیفة الرقابة البیئیة على الخطط </a:t>
            </a:r>
            <a:r>
              <a:rPr lang="ar-DZ" dirty="0" smtClean="0"/>
              <a:t>والإجراءات </a:t>
            </a:r>
            <a:r>
              <a:rPr lang="ar-DZ" dirty="0" smtClean="0"/>
              <a:t>التي تهدف إلى متابعة </a:t>
            </a:r>
            <a:r>
              <a:rPr lang="ar-DZ" dirty="0" smtClean="0"/>
              <a:t>التأكد من التزام الأفراد والمؤسسات </a:t>
            </a:r>
            <a:r>
              <a:rPr lang="ar-DZ" dirty="0" smtClean="0"/>
              <a:t>بالمعاییر البیئیة </a:t>
            </a:r>
            <a:r>
              <a:rPr lang="ar-DZ" dirty="0" err="1" smtClean="0"/>
              <a:t>و</a:t>
            </a:r>
            <a:r>
              <a:rPr lang="ar-DZ" dirty="0" err="1" smtClean="0"/>
              <a:t>ا</a:t>
            </a:r>
            <a:r>
              <a:rPr lang="ar-DZ" dirty="0" err="1" smtClean="0"/>
              <a:t>جراءات</a:t>
            </a:r>
            <a:r>
              <a:rPr lang="ar-DZ" dirty="0" smtClean="0"/>
              <a:t> </a:t>
            </a:r>
            <a:r>
              <a:rPr lang="ar-DZ" dirty="0" smtClean="0"/>
              <a:t>الوقایة والسلامة وعملیات البحث </a:t>
            </a:r>
            <a:r>
              <a:rPr lang="ar-DZ" dirty="0" smtClean="0"/>
              <a:t>والدراسة بهدف التقلیل </a:t>
            </a:r>
            <a:r>
              <a:rPr lang="ar-DZ" dirty="0" smtClean="0"/>
              <a:t>من التلوث البیئي وضمان سلامة الكائنات الحیة وحمایة الموارد وحفظها للأجیال القادمة</a:t>
            </a:r>
            <a:r>
              <a:rPr lang="ar-DZ" dirty="0" smtClean="0"/>
              <a:t>.</a:t>
            </a:r>
          </a:p>
          <a:p>
            <a:pPr algn="just" rtl="1">
              <a:buNone/>
            </a:pPr>
            <a:r>
              <a:rPr lang="ar-DZ" b="1" dirty="0" smtClean="0"/>
              <a:t>4 </a:t>
            </a:r>
            <a:r>
              <a:rPr lang="ar-DZ" b="1" dirty="0" smtClean="0"/>
              <a:t>التطویر والتحسین: </a:t>
            </a:r>
            <a:r>
              <a:rPr lang="ar-DZ" dirty="0" smtClean="0"/>
              <a:t>تستدعي </a:t>
            </a:r>
            <a:r>
              <a:rPr lang="ar-DZ" dirty="0" smtClean="0"/>
              <a:t>القیام </a:t>
            </a:r>
            <a:r>
              <a:rPr lang="ar-DZ" dirty="0" smtClean="0"/>
              <a:t>بتصحیح وتقویم العملیات </a:t>
            </a:r>
            <a:r>
              <a:rPr lang="ar-DZ" dirty="0" smtClean="0"/>
              <a:t>المتعلقة بالتخطیط، التنفیذ والمراقبة </a:t>
            </a:r>
            <a:r>
              <a:rPr lang="ar-DZ" dirty="0" smtClean="0"/>
              <a:t>البیئیة، أي العمل الدائم لتأمین </a:t>
            </a:r>
            <a:r>
              <a:rPr lang="ar-DZ" dirty="0" smtClean="0"/>
              <a:t>فعالیتها، إضافة إلى: </a:t>
            </a:r>
            <a:endParaRPr lang="ar-DZ" dirty="0" smtClean="0"/>
          </a:p>
          <a:p>
            <a:pPr algn="just" rtl="1"/>
            <a:r>
              <a:rPr lang="ar-DZ" dirty="0" smtClean="0"/>
              <a:t>- </a:t>
            </a:r>
            <a:r>
              <a:rPr lang="ar-DZ" dirty="0" smtClean="0"/>
              <a:t>مراجعة </a:t>
            </a:r>
            <a:r>
              <a:rPr lang="ar-DZ" dirty="0" smtClean="0"/>
              <a:t>الأوضاع البیئیة الحالیة </a:t>
            </a:r>
            <a:r>
              <a:rPr lang="ar-DZ" dirty="0" smtClean="0"/>
              <a:t>والإشراف </a:t>
            </a:r>
            <a:r>
              <a:rPr lang="ar-DZ" dirty="0" smtClean="0"/>
              <a:t>على تنفیذ </a:t>
            </a:r>
            <a:r>
              <a:rPr lang="ar-DZ" dirty="0" smtClean="0"/>
              <a:t>الإجراءات </a:t>
            </a:r>
            <a:r>
              <a:rPr lang="ar-DZ" dirty="0" smtClean="0"/>
              <a:t>التصحیحیة الجدیدة للمعالجة </a:t>
            </a:r>
            <a:r>
              <a:rPr lang="ar-DZ" dirty="0" smtClean="0"/>
              <a:t>والحد من </a:t>
            </a:r>
            <a:r>
              <a:rPr lang="ar-DZ" dirty="0" smtClean="0"/>
              <a:t>مصادر التلوث في الوحدات الإنتاجیة، وتحقیق </a:t>
            </a:r>
            <a:r>
              <a:rPr lang="ar-DZ" dirty="0" smtClean="0"/>
              <a:t>الالتزام </a:t>
            </a:r>
            <a:r>
              <a:rPr lang="ar-DZ" dirty="0" smtClean="0"/>
              <a:t>بالقوانین </a:t>
            </a:r>
            <a:r>
              <a:rPr lang="ar-DZ" dirty="0" smtClean="0"/>
              <a:t>واللوائح </a:t>
            </a:r>
            <a:r>
              <a:rPr lang="ar-DZ" dirty="0" smtClean="0"/>
              <a:t>البیئیة؛</a:t>
            </a:r>
          </a:p>
          <a:p>
            <a:pPr algn="just" rtl="1"/>
            <a:r>
              <a:rPr lang="ar-DZ" dirty="0" smtClean="0"/>
              <a:t>- زیادة الوعي البیئي لدى العمال وتقدیم حوافز لتشجیع </a:t>
            </a:r>
            <a:r>
              <a:rPr lang="ar-DZ" dirty="0" smtClean="0"/>
              <a:t>المبادرات </a:t>
            </a:r>
            <a:r>
              <a:rPr lang="ar-DZ" dirty="0" smtClean="0"/>
              <a:t>الطوعیة لمكافحة التلوث؛</a:t>
            </a:r>
          </a:p>
          <a:p>
            <a:pPr algn="just" rtl="1"/>
            <a:r>
              <a:rPr lang="ar-DZ" dirty="0" smtClean="0"/>
              <a:t>- تشجیع استخدام المواد غیر المسببة للتلوث </a:t>
            </a:r>
            <a:r>
              <a:rPr lang="ar-DZ" dirty="0" err="1" smtClean="0"/>
              <a:t>وادخال</a:t>
            </a:r>
            <a:r>
              <a:rPr lang="ar-DZ" dirty="0" smtClean="0"/>
              <a:t> </a:t>
            </a:r>
            <a:r>
              <a:rPr lang="ar-DZ" dirty="0" smtClean="0"/>
              <a:t>تعدیلات على المعدات وعلى تصمیم </a:t>
            </a:r>
            <a:r>
              <a:rPr lang="ar-DZ" dirty="0" err="1" smtClean="0"/>
              <a:t>المنتوج</a:t>
            </a:r>
            <a:r>
              <a:rPr lang="ar-DZ" dirty="0" smtClean="0"/>
              <a:t> </a:t>
            </a:r>
            <a:r>
              <a:rPr lang="ar-DZ" dirty="0" smtClean="0"/>
              <a:t>للحد من </a:t>
            </a:r>
            <a:r>
              <a:rPr lang="ar-DZ" dirty="0" err="1" smtClean="0"/>
              <a:t>انبعاثات</a:t>
            </a:r>
            <a:r>
              <a:rPr lang="ar-DZ" dirty="0" smtClean="0"/>
              <a:t> </a:t>
            </a:r>
            <a:r>
              <a:rPr lang="ar-DZ" dirty="0" smtClean="0"/>
              <a:t>الملوثات؛</a:t>
            </a:r>
          </a:p>
          <a:p>
            <a:pPr algn="just" rtl="1"/>
            <a:r>
              <a:rPr lang="ar-DZ" dirty="0" smtClean="0"/>
              <a:t>- البحث عن فرص سوقیة من خلال تقدیم سلع وخدمات مصممة لتحسین جودة الحیاة.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2976" y="285728"/>
            <a:ext cx="6643734" cy="857256"/>
          </a:xfrm>
          <a:blipFill>
            <a:blip r:embed="rId2"/>
            <a:stretch>
              <a:fillRect/>
            </a:stretch>
          </a:blipFill>
          <a:ln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rtl="1"/>
            <a:r>
              <a:rPr lang="ar-DZ" b="1" dirty="0" smtClean="0">
                <a:solidFill>
                  <a:srgbClr val="FFFF00"/>
                </a:solidFill>
              </a:rPr>
              <a:t>أثر الإدارة البیئیة على أهداف </a:t>
            </a:r>
            <a:r>
              <a:rPr lang="ar-DZ" b="1" dirty="0" smtClean="0">
                <a:solidFill>
                  <a:srgbClr val="FFFF00"/>
                </a:solidFill>
              </a:rPr>
              <a:t>المؤسسة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1285860"/>
            <a:ext cx="8358246" cy="4429156"/>
          </a:xfrm>
          <a:blipFill>
            <a:blip r:embed="rId3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/>
            <a:r>
              <a:rPr lang="ar-DZ" dirty="0" smtClean="0"/>
              <a:t>تسعى </a:t>
            </a:r>
            <a:r>
              <a:rPr lang="ar-DZ" dirty="0" smtClean="0"/>
              <a:t>أي مؤسسة إلى </a:t>
            </a:r>
            <a:r>
              <a:rPr lang="ar-DZ" dirty="0" smtClean="0"/>
              <a:t>تحقیق مجموعة من الأهداف التي تختلف </a:t>
            </a:r>
            <a:r>
              <a:rPr lang="ar-DZ" dirty="0" smtClean="0"/>
              <a:t>وتتعدد باختلاف </a:t>
            </a:r>
            <a:r>
              <a:rPr lang="ar-DZ" dirty="0" smtClean="0"/>
              <a:t>طبیعة نشاطها وملاكها وتدور هذه الأهداف عادة حول تعظیم الربح، النمو والتوسع، </a:t>
            </a:r>
            <a:r>
              <a:rPr lang="ar-DZ" dirty="0" smtClean="0"/>
              <a:t>تحقیق مستوى </a:t>
            </a:r>
            <a:r>
              <a:rPr lang="ar-DZ" dirty="0" smtClean="0"/>
              <a:t>مرتفع من </a:t>
            </a:r>
            <a:r>
              <a:rPr lang="ar-DZ" dirty="0" smtClean="0"/>
              <a:t>التشغیل.</a:t>
            </a:r>
            <a:endParaRPr lang="ar-DZ" dirty="0" smtClean="0"/>
          </a:p>
          <a:p>
            <a:pPr algn="just" rtl="1"/>
            <a:r>
              <a:rPr lang="ar-DZ" dirty="0" smtClean="0"/>
              <a:t>وتؤثر الإدارة البیئیة على هذه الأهداف باتجاهین مختلفین، فمن جهة تؤثر فیها بالإیجاب </a:t>
            </a:r>
            <a:r>
              <a:rPr lang="ar-DZ" dirty="0" smtClean="0"/>
              <a:t>وتساهم في </a:t>
            </a:r>
            <a:r>
              <a:rPr lang="ar-DZ" dirty="0" smtClean="0"/>
              <a:t>تحقیقها ومن جهة أخرى تؤثر فیها بالسلب وتكون </a:t>
            </a:r>
            <a:r>
              <a:rPr lang="ar-DZ" dirty="0" smtClean="0"/>
              <a:t>حاجزا </a:t>
            </a:r>
            <a:r>
              <a:rPr lang="ar-DZ" dirty="0" smtClean="0"/>
              <a:t>في طریقها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14290"/>
            <a:ext cx="8501122" cy="6429420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/>
            <a:r>
              <a:rPr lang="ar-DZ" b="1" dirty="0" smtClean="0"/>
              <a:t>-1 الآثار الایجابیة </a:t>
            </a:r>
            <a:r>
              <a:rPr lang="ar-DZ" b="1" dirty="0" err="1" smtClean="0"/>
              <a:t>للادارة</a:t>
            </a:r>
            <a:r>
              <a:rPr lang="ar-DZ" b="1" dirty="0" smtClean="0"/>
              <a:t> </a:t>
            </a:r>
            <a:r>
              <a:rPr lang="ar-DZ" b="1" dirty="0" smtClean="0"/>
              <a:t>البیئة </a:t>
            </a:r>
            <a:r>
              <a:rPr lang="ar-DZ" b="1" dirty="0" smtClean="0"/>
              <a:t>: </a:t>
            </a:r>
            <a:r>
              <a:rPr lang="ar-DZ" dirty="0" smtClean="0"/>
              <a:t>تساهم الإدارة البیئیة في تخفیض التكالیف من </a:t>
            </a:r>
            <a:r>
              <a:rPr lang="ar-DZ" dirty="0" smtClean="0"/>
              <a:t>خلال ما </a:t>
            </a:r>
            <a:r>
              <a:rPr lang="ar-DZ" dirty="0" smtClean="0"/>
              <a:t>یلي </a:t>
            </a:r>
            <a:r>
              <a:rPr lang="ar-DZ" dirty="0" smtClean="0"/>
              <a:t>:</a:t>
            </a:r>
            <a:endParaRPr lang="ar-DZ" dirty="0" smtClean="0"/>
          </a:p>
          <a:p>
            <a:pPr algn="just" rtl="1"/>
            <a:r>
              <a:rPr lang="ar-DZ" dirty="0" smtClean="0"/>
              <a:t>- ترشید استخدام الموارد وتقلیل هدر </a:t>
            </a:r>
            <a:r>
              <a:rPr lang="ar-DZ" dirty="0" smtClean="0"/>
              <a:t>الطاقة</a:t>
            </a:r>
            <a:endParaRPr lang="ar-DZ" dirty="0" smtClean="0"/>
          </a:p>
          <a:p>
            <a:pPr algn="just" rtl="1"/>
            <a:r>
              <a:rPr lang="ar-DZ" dirty="0" smtClean="0"/>
              <a:t>- تقلیل نسب </a:t>
            </a:r>
            <a:r>
              <a:rPr lang="ar-DZ" dirty="0" smtClean="0"/>
              <a:t>العيوب </a:t>
            </a:r>
            <a:r>
              <a:rPr lang="ar-DZ" dirty="0" smtClean="0"/>
              <a:t>في الإنتاج</a:t>
            </a:r>
            <a:r>
              <a:rPr lang="ar-DZ" dirty="0" smtClean="0"/>
              <a:t>؛</a:t>
            </a:r>
          </a:p>
          <a:p>
            <a:pPr algn="just" rtl="1"/>
            <a:r>
              <a:rPr lang="ar-DZ" dirty="0" smtClean="0"/>
              <a:t>- زیادة كفاءة أداء العاملین بفضل </a:t>
            </a:r>
            <a:r>
              <a:rPr lang="ar-DZ" dirty="0" smtClean="0"/>
              <a:t>البرامج </a:t>
            </a:r>
            <a:r>
              <a:rPr lang="ar-DZ" dirty="0" smtClean="0"/>
              <a:t>التدریبیة وانتقاء الكفاءات؛</a:t>
            </a:r>
          </a:p>
          <a:p>
            <a:pPr algn="just" rtl="1"/>
            <a:r>
              <a:rPr lang="ar-DZ" dirty="0" smtClean="0"/>
              <a:t>- خفض النفایات </a:t>
            </a:r>
            <a:r>
              <a:rPr lang="ar-DZ" dirty="0" err="1" smtClean="0"/>
              <a:t>و</a:t>
            </a:r>
            <a:r>
              <a:rPr lang="ar-DZ" dirty="0" smtClean="0"/>
              <a:t>ٕ</a:t>
            </a:r>
            <a:r>
              <a:rPr lang="ar-DZ" dirty="0" err="1" smtClean="0"/>
              <a:t>اعادة</a:t>
            </a:r>
            <a:r>
              <a:rPr lang="ar-DZ" dirty="0" smtClean="0"/>
              <a:t> استخدامها وتدویرها وبالتالي خفض نفقات التخلص منها؛</a:t>
            </a:r>
          </a:p>
          <a:p>
            <a:pPr algn="just" rtl="1"/>
            <a:r>
              <a:rPr lang="ar-DZ" dirty="0" smtClean="0"/>
              <a:t>- انخفاض الأعباء المالیة </a:t>
            </a:r>
            <a:r>
              <a:rPr lang="ar-DZ" dirty="0" smtClean="0"/>
              <a:t>المفروضة </a:t>
            </a:r>
            <a:r>
              <a:rPr lang="ar-DZ" dirty="0" smtClean="0"/>
              <a:t>بسبب التلوث؛</a:t>
            </a:r>
          </a:p>
          <a:p>
            <a:pPr algn="just" rtl="1"/>
            <a:r>
              <a:rPr lang="ar-DZ" dirty="0" smtClean="0"/>
              <a:t>- انخفاض التعویضات عن </a:t>
            </a:r>
            <a:r>
              <a:rPr lang="ar-DZ" dirty="0" smtClean="0"/>
              <a:t>الأضرار </a:t>
            </a:r>
            <a:r>
              <a:rPr lang="ar-DZ" dirty="0" smtClean="0"/>
              <a:t>البیئیة؛</a:t>
            </a:r>
          </a:p>
          <a:p>
            <a:pPr algn="just" rtl="1"/>
            <a:r>
              <a:rPr lang="ar-DZ" dirty="0" smtClean="0"/>
              <a:t>- الاستفادة من الإعفاءات الضریبة </a:t>
            </a:r>
            <a:r>
              <a:rPr lang="ar-DZ" dirty="0" smtClean="0"/>
              <a:t>نظیر </a:t>
            </a:r>
            <a:r>
              <a:rPr lang="ar-DZ" dirty="0" smtClean="0"/>
              <a:t>خفض المخاطر البیئیة.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714356"/>
            <a:ext cx="8358246" cy="5357850"/>
          </a:xfrm>
          <a:blipFill>
            <a:blip r:embed="rId2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/>
            <a:r>
              <a:rPr lang="ar-DZ" b="1" dirty="0" smtClean="0"/>
              <a:t>الآثار السلبیة للإدارة البیئیة </a:t>
            </a:r>
            <a:r>
              <a:rPr lang="ar-DZ" b="1" dirty="0" smtClean="0"/>
              <a:t>: </a:t>
            </a:r>
            <a:r>
              <a:rPr lang="ar-DZ" dirty="0" smtClean="0"/>
              <a:t>تفرض الإدارة البیئیة على المؤسسة حمایة </a:t>
            </a:r>
            <a:r>
              <a:rPr lang="ar-DZ" dirty="0" smtClean="0"/>
              <a:t>البیئة  ولتحقیق </a:t>
            </a:r>
            <a:r>
              <a:rPr lang="ar-DZ" dirty="0" smtClean="0"/>
              <a:t>ذلك تتحمل المؤسسة تكالیف إضافیة تؤثر على ربحیتها خاصة إذا كانت عن مؤسسة حدیة</a:t>
            </a:r>
            <a:r>
              <a:rPr lang="ar-DZ" dirty="0" smtClean="0"/>
              <a:t>.</a:t>
            </a:r>
            <a:endParaRPr lang="ar-DZ" dirty="0" smtClean="0"/>
          </a:p>
          <a:p>
            <a:pPr algn="just" rtl="1"/>
            <a:r>
              <a:rPr lang="ar-DZ" dirty="0" smtClean="0"/>
              <a:t>یختلف هذا التأثیر من فرع إلى آخر، فهناك بعض المصانع تضطر للإغلاق كونها لا تستطیع تحمل</a:t>
            </a:r>
          </a:p>
          <a:p>
            <a:pPr algn="just" rtl="1"/>
            <a:r>
              <a:rPr lang="ar-DZ" dirty="0" smtClean="0"/>
              <a:t>التكالیف الإضافیة الناتجة عن تطبیق التعلیمات المتعلقة بحمایة البیئة، فبسبب هذه التكالیف </a:t>
            </a:r>
            <a:r>
              <a:rPr lang="ar-DZ" dirty="0" smtClean="0"/>
              <a:t>الإضافية</a:t>
            </a:r>
            <a:endParaRPr lang="ar-DZ" dirty="0" smtClean="0"/>
          </a:p>
          <a:p>
            <a:pPr algn="just" rtl="1"/>
            <a:r>
              <a:rPr lang="ar-DZ" dirty="0" smtClean="0"/>
              <a:t>تصبح بعض المؤسسات غیر مربحة وبالتالي تكون </a:t>
            </a:r>
            <a:r>
              <a:rPr lang="ar-DZ" dirty="0" smtClean="0"/>
              <a:t>مجبرة على </a:t>
            </a:r>
            <a:r>
              <a:rPr lang="ar-DZ" dirty="0" smtClean="0"/>
              <a:t>أن تغلق.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4414" y="500042"/>
            <a:ext cx="7498080" cy="142876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just" rtl="1"/>
            <a:r>
              <a:rPr lang="ar-DZ" dirty="0" smtClean="0"/>
              <a:t>المؤسسة الحدیة هي تلك التي غیر مجدیة وغیر قادرة على البقاء في السوق عند تحملها تكالیف إضافیة.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14612" y="285728"/>
            <a:ext cx="4624398" cy="857256"/>
          </a:xfrm>
          <a:blipFill>
            <a:blip r:embed="rId2"/>
            <a:stretch>
              <a:fillRect/>
            </a:stretch>
          </a:blipFill>
          <a:ln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rtl="1"/>
            <a:r>
              <a:rPr lang="ar-D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مقـــدمة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857364"/>
            <a:ext cx="8572560" cy="3143272"/>
          </a:xfrm>
          <a:blipFill>
            <a:blip r:embed="rId3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DZ" dirty="0" smtClean="0"/>
              <a:t>     ينظر </a:t>
            </a:r>
            <a:r>
              <a:rPr lang="ar-DZ" dirty="0" smtClean="0"/>
              <a:t>إلى </a:t>
            </a:r>
            <a:r>
              <a:rPr lang="ar-DZ" dirty="0" smtClean="0"/>
              <a:t>البيئة كمصدر </a:t>
            </a:r>
            <a:r>
              <a:rPr lang="ar-DZ" dirty="0" smtClean="0"/>
              <a:t>لا ينفذ من الموارد الأولية </a:t>
            </a:r>
            <a:r>
              <a:rPr lang="ar-DZ" dirty="0" smtClean="0"/>
              <a:t>المتاحة، ما جعل أشكال الاستغلال المفرط لها تزداد حدة وتشهد تدهورا مستمرا خاصة في الدول النامية؛التي حاولت الخروج منها عن طريق تطبيق تنمية شاملة في شتى الميادين دون إضرار بالبيئة.</a:t>
            </a:r>
            <a:endParaRPr lang="fr-FR" sz="3200" dirty="0" smtClean="0"/>
          </a:p>
          <a:p>
            <a:pPr algn="just" rtl="1">
              <a:buNone/>
            </a:pPr>
            <a:endParaRPr lang="fr-FR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7224" y="928670"/>
            <a:ext cx="8076464" cy="5462606"/>
          </a:xfrm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algn="just" rtl="1"/>
            <a:r>
              <a:rPr lang="ar-DZ" dirty="0" smtClean="0"/>
              <a:t>ويعتبر مؤتمر ستوكهولم المنعقد سـنة 1972برعايـة هيئـة الأمـم </a:t>
            </a:r>
            <a:r>
              <a:rPr lang="ar-DZ" dirty="0" smtClean="0"/>
              <a:t>المتحدة</a:t>
            </a:r>
            <a:r>
              <a:rPr lang="ar-DZ" dirty="0" smtClean="0"/>
              <a:t>، أهـم </a:t>
            </a:r>
            <a:r>
              <a:rPr lang="ar-DZ" dirty="0" smtClean="0"/>
              <a:t>اجتماع </a:t>
            </a:r>
            <a:r>
              <a:rPr lang="ar-DZ" dirty="0" smtClean="0"/>
              <a:t>دولي </a:t>
            </a:r>
            <a:r>
              <a:rPr lang="ar-DZ" dirty="0" smtClean="0"/>
              <a:t>حاول إظهار خطورة </a:t>
            </a:r>
            <a:r>
              <a:rPr lang="ar-DZ" dirty="0" smtClean="0"/>
              <a:t>الوضع البيئي المتأثر بمخلفات النشاط </a:t>
            </a:r>
            <a:r>
              <a:rPr lang="ar-DZ" dirty="0" smtClean="0"/>
              <a:t>الإنساني </a:t>
            </a:r>
            <a:r>
              <a:rPr lang="ar-DZ" dirty="0" smtClean="0"/>
              <a:t>مع اقتراح حلول للحد مـن </a:t>
            </a:r>
            <a:r>
              <a:rPr lang="ar-DZ" dirty="0" smtClean="0"/>
              <a:t>التلوث البيئي</a:t>
            </a:r>
            <a:r>
              <a:rPr lang="ar-DZ" dirty="0" smtClean="0"/>
              <a:t>، والـذي أسـس </a:t>
            </a:r>
            <a:r>
              <a:rPr lang="ar-DZ" dirty="0" smtClean="0"/>
              <a:t>لإنشاء برنـامج الأمـم المتحدة للبيئة </a:t>
            </a:r>
            <a:r>
              <a:rPr lang="fr-FR" dirty="0" smtClean="0"/>
              <a:t>PNUE، </a:t>
            </a:r>
            <a:r>
              <a:rPr lang="ar-DZ" dirty="0" smtClean="0"/>
              <a:t>تلاه صدور تقارير عديدة أهمها التقريـر الصادر عـن لجنة برونتلانـد سنة 1987تحت اسم </a:t>
            </a:r>
            <a:r>
              <a:rPr lang="ar-DZ" dirty="0" smtClean="0"/>
              <a:t>'</a:t>
            </a:r>
            <a:r>
              <a:rPr lang="ar-DZ" dirty="0" smtClean="0"/>
              <a:t>'مستقبلنا المشترك </a:t>
            </a:r>
            <a:r>
              <a:rPr lang="ar-DZ" dirty="0" smtClean="0"/>
              <a:t>'</a:t>
            </a:r>
            <a:r>
              <a:rPr lang="ar-DZ" dirty="0" smtClean="0"/>
              <a:t>'والذي أظهر مفهوما جديدا للتنمية يهدف </a:t>
            </a:r>
            <a:r>
              <a:rPr lang="ar-DZ" dirty="0" smtClean="0"/>
              <a:t>إلى </a:t>
            </a:r>
            <a:r>
              <a:rPr lang="ar-DZ" dirty="0" smtClean="0"/>
              <a:t>الاستعمال العقلاني للموارد الطبيعيـة </a:t>
            </a:r>
            <a:r>
              <a:rPr lang="ar-DZ" dirty="0" smtClean="0"/>
              <a:t>وانتهاج سلوك وقائي ضد كل أنـواع الاعتـداءات علـى البيئيـة، مـن خـلال تحقيـق التنميـة في جميـع الميـادين مـع الحفـاظ </a:t>
            </a:r>
            <a:r>
              <a:rPr lang="ar-DZ" dirty="0" smtClean="0"/>
              <a:t>على </a:t>
            </a:r>
            <a:r>
              <a:rPr lang="ar-DZ" dirty="0" smtClean="0"/>
              <a:t>المصادر الطبيعية حماية لحقوق الأجيال المستقبلية وهو ما يعرف بالتنمية المستدامة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348" y="1571612"/>
            <a:ext cx="8219340" cy="2981332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just" rtl="1"/>
            <a:r>
              <a:rPr lang="ar-DZ" dirty="0" err="1" smtClean="0"/>
              <a:t>تلى</a:t>
            </a:r>
            <a:r>
              <a:rPr lang="ar-DZ" dirty="0" smtClean="0"/>
              <a:t> </a:t>
            </a:r>
            <a:r>
              <a:rPr lang="ar-DZ" dirty="0" smtClean="0"/>
              <a:t>تقريـــر </a:t>
            </a:r>
            <a:r>
              <a:rPr lang="ar-DZ" dirty="0" err="1" smtClean="0"/>
              <a:t>برونتلانـــد</a:t>
            </a:r>
            <a:r>
              <a:rPr lang="ar-DZ" dirty="0" smtClean="0"/>
              <a:t>؛ </a:t>
            </a:r>
            <a:r>
              <a:rPr lang="ar-DZ" dirty="0" err="1" smtClean="0"/>
              <a:t>إنعقــاد</a:t>
            </a:r>
            <a:r>
              <a:rPr lang="ar-DZ" dirty="0" smtClean="0"/>
              <a:t> مـؤتمرات </a:t>
            </a:r>
            <a:r>
              <a:rPr lang="ar-DZ" dirty="0" smtClean="0"/>
              <a:t>دوليـــة أخـــرى كمـــؤتمر </a:t>
            </a:r>
            <a:r>
              <a:rPr lang="ar-DZ" dirty="0" err="1" smtClean="0"/>
              <a:t>ريـــو</a:t>
            </a:r>
            <a:r>
              <a:rPr lang="ar-DZ" dirty="0" smtClean="0"/>
              <a:t> ســـنة 1992والمســـمى </a:t>
            </a:r>
            <a:r>
              <a:rPr lang="ar-DZ" dirty="0" err="1" smtClean="0"/>
              <a:t>بــــ</a:t>
            </a:r>
            <a:r>
              <a:rPr lang="ar-DZ" dirty="0" smtClean="0"/>
              <a:t> ''قمـــة الأرض الأولى''، وبعـده مــؤتمر التنميـة المســتدامة </a:t>
            </a:r>
            <a:r>
              <a:rPr lang="ar-DZ" dirty="0" err="1" smtClean="0"/>
              <a:t>بجوهانســبورغ</a:t>
            </a:r>
            <a:r>
              <a:rPr lang="ar-DZ" dirty="0" smtClean="0"/>
              <a:t> سـنة 2002، والــذي أكــد علـى وجــوب </a:t>
            </a:r>
            <a:r>
              <a:rPr lang="ar-DZ" dirty="0" err="1" smtClean="0"/>
              <a:t>إعطــاءالأهميـة</a:t>
            </a:r>
            <a:r>
              <a:rPr lang="ar-DZ" dirty="0" smtClean="0"/>
              <a:t> للبعــد البيئــي في أي عملية تنموية .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480" y="285728"/>
            <a:ext cx="6072230" cy="857256"/>
          </a:xfrm>
          <a:blipFill>
            <a:blip r:embed="rId2"/>
            <a:stretch>
              <a:fillRect/>
            </a:stretch>
          </a:blipFill>
          <a:ln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rtl="1"/>
            <a:r>
              <a:rPr lang="ar-D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النظم </a:t>
            </a:r>
            <a:r>
              <a:rPr lang="ar-DZ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الموسساتية</a:t>
            </a:r>
            <a:r>
              <a:rPr lang="ar-D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في الإدارة البيئية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857364"/>
            <a:ext cx="8572560" cy="3143272"/>
          </a:xfrm>
          <a:blipFill>
            <a:blip r:embed="rId3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DZ" dirty="0" smtClean="0"/>
              <a:t>    تسـعى </a:t>
            </a:r>
            <a:r>
              <a:rPr lang="ar-DZ" dirty="0" smtClean="0"/>
              <a:t>أنظمــة الإدارة البيئيــة أن تــدخل الاهتمامــات البيئيــة في كافــة جوانــب العمليــة الإداريــة </a:t>
            </a:r>
            <a:r>
              <a:rPr lang="ar-DZ" dirty="0" smtClean="0"/>
              <a:t>بالمؤسســة</a:t>
            </a:r>
            <a:r>
              <a:rPr lang="ar-DZ" dirty="0" smtClean="0"/>
              <a:t>، وجعــل </a:t>
            </a:r>
            <a:r>
              <a:rPr lang="ar-DZ" dirty="0" smtClean="0"/>
              <a:t>كــل متدخل يتحمل مسؤولياته تجاه البيئة والمجتمع، </a:t>
            </a:r>
            <a:r>
              <a:rPr lang="ar-DZ" dirty="0" smtClean="0"/>
              <a:t>مــن خــلال توفيرهــا لإطــار عمــل تســتطيع </a:t>
            </a:r>
            <a:r>
              <a:rPr lang="ar-DZ" dirty="0" smtClean="0"/>
              <a:t>مـن خلالـه </a:t>
            </a:r>
            <a:r>
              <a:rPr lang="ar-DZ" dirty="0" smtClean="0"/>
              <a:t>جعــل الأهــداف </a:t>
            </a:r>
            <a:r>
              <a:rPr lang="ar-DZ" dirty="0" smtClean="0"/>
              <a:t>البيئيـة </a:t>
            </a:r>
            <a:r>
              <a:rPr lang="ar-DZ" dirty="0" smtClean="0"/>
              <a:t>إحدى </a:t>
            </a:r>
            <a:r>
              <a:rPr lang="ar-DZ" dirty="0" err="1" smtClean="0"/>
              <a:t>المدخلات</a:t>
            </a:r>
            <a:r>
              <a:rPr lang="ar-DZ" dirty="0" smtClean="0"/>
              <a:t> الرئيسية في عملية اتخاذ القرار .</a:t>
            </a:r>
            <a:endParaRPr lang="fr-FR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85786" y="785794"/>
            <a:ext cx="8147902" cy="5462606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2500"/>
          </a:bodyPr>
          <a:lstStyle/>
          <a:p>
            <a:pPr algn="just" rtl="1"/>
            <a:r>
              <a:rPr lang="ar-DZ" dirty="0" smtClean="0"/>
              <a:t>إن نظــم الإدارة البيئيــة ليســت بتلــك الأدوات الإداريــة الصــارمة، فهــي تتمتــع بمرونــة تمكــن </a:t>
            </a:r>
            <a:r>
              <a:rPr lang="ar-DZ" dirty="0" smtClean="0"/>
              <a:t>المؤسسة </a:t>
            </a:r>
            <a:r>
              <a:rPr lang="ar-DZ" dirty="0" smtClean="0"/>
              <a:t>مــن التعامــل مــع مختلف الحالات وبما يحقق أداء بيئيا </a:t>
            </a:r>
            <a:r>
              <a:rPr lang="ar-DZ" dirty="0" smtClean="0"/>
              <a:t>أفضل.</a:t>
            </a:r>
          </a:p>
          <a:p>
            <a:pPr algn="just" rtl="1"/>
            <a:r>
              <a:rPr lang="ar-DZ" dirty="0" smtClean="0"/>
              <a:t>فيعرفها أحدهم على أنها دورة مستمرة من التخطيط والتنفيذ والمراجعة والتحسين للأعمال التي تقوم </a:t>
            </a:r>
            <a:r>
              <a:rPr lang="ar-DZ" dirty="0" err="1" smtClean="0"/>
              <a:t>بها</a:t>
            </a:r>
            <a:r>
              <a:rPr lang="ar-DZ" dirty="0" smtClean="0"/>
              <a:t> المؤسسات </a:t>
            </a:r>
            <a:r>
              <a:rPr lang="ar-DZ" dirty="0" err="1" smtClean="0"/>
              <a:t>للايفاء</a:t>
            </a:r>
            <a:r>
              <a:rPr lang="ar-DZ" dirty="0" smtClean="0"/>
              <a:t> بالتزاماتها البيئية.</a:t>
            </a:r>
          </a:p>
          <a:p>
            <a:pPr algn="just" rtl="1"/>
            <a:r>
              <a:rPr lang="ar-DZ" dirty="0" smtClean="0"/>
              <a:t>كما عرفها آخرون على أنها مجموعة من الإجراءات الموثقة والمهيكلة والقابلة للتحقق منها، تأخذ صيغة المراحل المتعـددة والمتكاملة وتعالج كل الأمور بـدء مـن </a:t>
            </a:r>
            <a:r>
              <a:rPr lang="ar-DZ" dirty="0" smtClean="0"/>
              <a:t>الإدارة </a:t>
            </a:r>
            <a:r>
              <a:rPr lang="ar-DZ" dirty="0" smtClean="0"/>
              <a:t>وممارسات العمل </a:t>
            </a:r>
            <a:r>
              <a:rPr lang="ar-DZ" dirty="0" smtClean="0"/>
              <a:t>إلى </a:t>
            </a:r>
            <a:r>
              <a:rPr lang="ar-DZ" dirty="0" smtClean="0"/>
              <a:t>التقنيات والرعاية القانونية</a:t>
            </a:r>
            <a:r>
              <a:rPr lang="ar-DZ" dirty="0" smtClean="0"/>
              <a:t>، </a:t>
            </a:r>
            <a:r>
              <a:rPr lang="ar-DZ" dirty="0" smtClean="0"/>
              <a:t>والتي </a:t>
            </a:r>
            <a:r>
              <a:rPr lang="ar-DZ" dirty="0" smtClean="0"/>
              <a:t>تم وضعها لتلبية وإدامة وتحسين مستوى السياسات البيئية وأهداف المنظمة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728" y="928670"/>
            <a:ext cx="7498080" cy="4357718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just" rtl="1"/>
            <a:r>
              <a:rPr lang="ar-DZ" dirty="0" smtClean="0"/>
              <a:t>وحسب مواصفة الايزو 14001 : هي ذلك </a:t>
            </a:r>
            <a:r>
              <a:rPr lang="ar-DZ" dirty="0" smtClean="0"/>
              <a:t>الجزء من نظام إدارة </a:t>
            </a:r>
            <a:r>
              <a:rPr lang="ar-DZ" dirty="0" smtClean="0"/>
              <a:t>المؤسسة، </a:t>
            </a:r>
            <a:r>
              <a:rPr lang="ar-DZ" dirty="0" smtClean="0"/>
              <a:t>يستخدم لتطوير وتنفيذ سياستها البيئية وإدارة تفاعلها </a:t>
            </a:r>
            <a:r>
              <a:rPr lang="ar-DZ" dirty="0" smtClean="0"/>
              <a:t>(تفاعلاتها) مع البيئة.</a:t>
            </a:r>
          </a:p>
          <a:p>
            <a:pPr algn="just" rtl="1"/>
            <a:r>
              <a:rPr lang="ar-DZ" dirty="0" smtClean="0"/>
              <a:t>نستنتج مما سبق </a:t>
            </a:r>
            <a:r>
              <a:rPr lang="ar-DZ" dirty="0" smtClean="0"/>
              <a:t>أن </a:t>
            </a:r>
            <a:r>
              <a:rPr lang="ar-DZ" dirty="0" smtClean="0"/>
              <a:t>نظم </a:t>
            </a:r>
            <a:r>
              <a:rPr lang="ar-DZ" dirty="0" smtClean="0"/>
              <a:t>الإدارة </a:t>
            </a:r>
            <a:r>
              <a:rPr lang="ar-DZ" dirty="0" smtClean="0"/>
              <a:t>البيئية عبارة عـن </a:t>
            </a:r>
            <a:r>
              <a:rPr lang="ar-DZ" dirty="0" smtClean="0"/>
              <a:t>أداة </a:t>
            </a:r>
            <a:r>
              <a:rPr lang="ar-DZ" dirty="0" smtClean="0"/>
              <a:t>إدارية مرنة</a:t>
            </a:r>
            <a:r>
              <a:rPr lang="ar-DZ" dirty="0" smtClean="0"/>
              <a:t>، </a:t>
            </a:r>
            <a:r>
              <a:rPr lang="ar-DZ" dirty="0" smtClean="0"/>
              <a:t>تساعد المؤسسات على </a:t>
            </a:r>
            <a:r>
              <a:rPr lang="ar-DZ" dirty="0" smtClean="0"/>
              <a:t>فهــم </a:t>
            </a:r>
            <a:r>
              <a:rPr lang="ar-DZ" dirty="0" smtClean="0"/>
              <a:t>وتقييم وتحسين الجوانب البيئية لأنشطتها أو منتجاتها أو عملياتها، من خلال إطار تكاملي تحقيقا للإدارة الكفأة للمخاطر والتأثيرات البيئية الحالية والمحتملة.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480" y="285728"/>
            <a:ext cx="6072230" cy="857256"/>
          </a:xfrm>
          <a:blipFill>
            <a:blip r:embed="rId2"/>
            <a:stretch>
              <a:fillRect/>
            </a:stretch>
          </a:blipFill>
          <a:ln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rtl="1"/>
            <a:r>
              <a:rPr lang="ar-D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أهم مواصفات نظم الإدارة البيئية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1472" y="1571612"/>
            <a:ext cx="8001055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14480" y="285728"/>
            <a:ext cx="6072230" cy="857256"/>
          </a:xfrm>
          <a:blipFill>
            <a:blip r:embed="rId2"/>
            <a:stretch>
              <a:fillRect/>
            </a:stretch>
          </a:blipFill>
          <a:ln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rtl="1"/>
            <a:r>
              <a:rPr lang="ar-DZ" b="1" dirty="0" smtClean="0">
                <a:solidFill>
                  <a:srgbClr val="FFFF00"/>
                </a:solidFill>
              </a:rPr>
              <a:t>أهداف الإدارة البیئیة</a:t>
            </a:r>
            <a:endParaRPr lang="fr-F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285860"/>
            <a:ext cx="8786874" cy="5286412"/>
          </a:xfrm>
          <a:blipFill>
            <a:blip r:embed="rId3"/>
            <a:tile tx="0" ty="0" sx="100000" sy="100000" flip="none" algn="tl"/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DZ" sz="3000" dirty="0" smtClean="0"/>
              <a:t>یمكن توضیح أهداف الإدارة البیئیة من خلال </a:t>
            </a:r>
            <a:r>
              <a:rPr lang="ar-DZ" sz="3000" dirty="0" err="1" smtClean="0"/>
              <a:t>مایلي</a:t>
            </a:r>
            <a:r>
              <a:rPr lang="ar-DZ" sz="3000" dirty="0" smtClean="0"/>
              <a:t> :</a:t>
            </a:r>
          </a:p>
          <a:p>
            <a:pPr algn="just" rtl="1">
              <a:buNone/>
            </a:pPr>
            <a:r>
              <a:rPr lang="ar-DZ" sz="3000" dirty="0" smtClean="0"/>
              <a:t>- مساعدة المؤسسات على إدارة وتقویم الفعالیة البیئیة الخاصة بأنشطتها ومنتجاتها وخدماتها؛</a:t>
            </a:r>
          </a:p>
          <a:p>
            <a:pPr algn="just" rtl="1">
              <a:buNone/>
            </a:pPr>
            <a:r>
              <a:rPr lang="ar-DZ" sz="3000" dirty="0" smtClean="0"/>
              <a:t>- </a:t>
            </a:r>
            <a:r>
              <a:rPr lang="ar-DZ" sz="3000" dirty="0" smtClean="0"/>
              <a:t>تحسین الأداء البیئي في مجال التصنیع وترشید استخدام الموارد الاقتصادیة للمشاریع الصناعیة؛</a:t>
            </a:r>
          </a:p>
          <a:p>
            <a:pPr algn="just" rtl="1">
              <a:buNone/>
            </a:pPr>
            <a:r>
              <a:rPr lang="ar-DZ" sz="3000" dirty="0" smtClean="0"/>
              <a:t>- تحقیق الإنتاج الأنظف </a:t>
            </a:r>
            <a:r>
              <a:rPr lang="ar-DZ" sz="3000" dirty="0" smtClean="0"/>
              <a:t>لیتوافق </a:t>
            </a:r>
            <a:r>
              <a:rPr lang="ar-DZ" sz="3000" dirty="0" smtClean="0"/>
              <a:t>مع المعاییر البیئیة المحلیة والعالمیة؛</a:t>
            </a:r>
          </a:p>
          <a:p>
            <a:pPr algn="just" rtl="1">
              <a:buNone/>
            </a:pPr>
            <a:r>
              <a:rPr lang="ar-DZ" sz="3000" dirty="0" smtClean="0"/>
              <a:t>- </a:t>
            </a:r>
            <a:r>
              <a:rPr lang="ar-DZ" sz="3000" dirty="0" smtClean="0"/>
              <a:t>ضمان الاعتبارات </a:t>
            </a:r>
            <a:r>
              <a:rPr lang="ar-DZ" sz="3000" dirty="0" smtClean="0"/>
              <a:t>البیئیة عند اتخاذ أي </a:t>
            </a:r>
            <a:r>
              <a:rPr lang="ar-DZ" sz="3000" dirty="0" smtClean="0"/>
              <a:t>قرار </a:t>
            </a:r>
            <a:r>
              <a:rPr lang="ar-DZ" sz="3000" dirty="0" smtClean="0"/>
              <a:t>إنتاجي، تسویقي، تمویلي، تطویري؛</a:t>
            </a:r>
          </a:p>
          <a:p>
            <a:pPr algn="just" rtl="1">
              <a:buNone/>
            </a:pPr>
            <a:r>
              <a:rPr lang="ar-DZ" sz="3000" dirty="0" smtClean="0"/>
              <a:t>- إحداث </a:t>
            </a:r>
            <a:r>
              <a:rPr lang="ar-DZ" sz="3000" dirty="0" smtClean="0"/>
              <a:t>تكامل </a:t>
            </a:r>
            <a:r>
              <a:rPr lang="ar-DZ" sz="3000" dirty="0" smtClean="0"/>
              <a:t>بین وظائف الإدارة البیئیة والوظائف </a:t>
            </a:r>
            <a:r>
              <a:rPr lang="ar-DZ" sz="3000" dirty="0" smtClean="0"/>
              <a:t>التنفیذیة</a:t>
            </a:r>
            <a:endParaRPr lang="ar-DZ" sz="3000" dirty="0" smtClean="0"/>
          </a:p>
          <a:p>
            <a:pPr algn="just" rtl="1">
              <a:buNone/>
            </a:pPr>
            <a:r>
              <a:rPr lang="ar-DZ" sz="3000" dirty="0" smtClean="0"/>
              <a:t>- تطبیق المعاییر القیاسیة لجودة البیئة.</a:t>
            </a:r>
            <a:endParaRPr lang="fr-FR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782</TotalTime>
  <Words>933</Words>
  <Application>Microsoft Office PowerPoint</Application>
  <PresentationFormat>Affichage à l'écran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Solstice</vt:lpstr>
      <vt:lpstr>تسيير الموارد الحضرية</vt:lpstr>
      <vt:lpstr>مقـــدمة</vt:lpstr>
      <vt:lpstr>Diapositive 3</vt:lpstr>
      <vt:lpstr>Diapositive 4</vt:lpstr>
      <vt:lpstr>النظم الموسساتية في الإدارة البيئية</vt:lpstr>
      <vt:lpstr>Diapositive 6</vt:lpstr>
      <vt:lpstr>Diapositive 7</vt:lpstr>
      <vt:lpstr>أهم مواصفات نظم الإدارة البيئية</vt:lpstr>
      <vt:lpstr>أهداف الإدارة البیئیة</vt:lpstr>
      <vt:lpstr>وظائف الإدارة البیئیة</vt:lpstr>
      <vt:lpstr>Diapositive 11</vt:lpstr>
      <vt:lpstr>أثر الإدارة البیئیة على أهداف المؤسسة</vt:lpstr>
      <vt:lpstr>Diapositive 13</vt:lpstr>
      <vt:lpstr>Diapositive 14</vt:lpstr>
      <vt:lpstr>Diapositive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157</cp:revision>
  <dcterms:created xsi:type="dcterms:W3CDTF">2018-12-04T23:55:00Z</dcterms:created>
  <dcterms:modified xsi:type="dcterms:W3CDTF">2019-03-03T01:12:18Z</dcterms:modified>
</cp:coreProperties>
</file>