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8" r:id="rId2"/>
    <p:sldId id="259" r:id="rId3"/>
    <p:sldId id="260" r:id="rId4"/>
    <p:sldId id="261" r:id="rId5"/>
    <p:sldId id="263" r:id="rId6"/>
    <p:sldId id="264" r:id="rId7"/>
    <p:sldId id="265"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c" initials="p"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D5FD4B-9061-4AAF-8DD8-812958C5B954}" type="datetimeFigureOut">
              <a:rPr lang="fr-FR" smtClean="0"/>
              <a:pPr/>
              <a:t>23/02/2019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F7FE0-D67E-43E1-A708-CC80DBAE4FB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CFFC30-5390-416E-9BF1-F2F335D4A835}" type="datetimeFigureOut">
              <a:rPr lang="fr-FR" smtClean="0"/>
              <a:pPr/>
              <a:t>23/02/2019</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B499DE70-830E-44E2-99E1-A055BEE390E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EDCFFC30-5390-416E-9BF1-F2F335D4A835}" type="datetimeFigureOut">
              <a:rPr lang="fr-FR" smtClean="0"/>
              <a:pPr/>
              <a:t>23/02/2019</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B499DE70-830E-44E2-99E1-A055BEE390E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B499DE70-830E-44E2-99E1-A055BEE390EF}"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499DE70-830E-44E2-99E1-A055BEE390EF}"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EDCFFC30-5390-416E-9BF1-F2F335D4A835}" type="datetimeFigureOut">
              <a:rPr lang="fr-FR" smtClean="0"/>
              <a:pPr/>
              <a:t>23/02/2019</a:t>
            </a:fld>
            <a:endParaRPr lang="fr-FR"/>
          </a:p>
        </p:txBody>
      </p:sp>
      <p:sp>
        <p:nvSpPr>
          <p:cNvPr id="10" name="Espace réservé du numéro de diapositive 9"/>
          <p:cNvSpPr>
            <a:spLocks noGrp="1"/>
          </p:cNvSpPr>
          <p:nvPr>
            <p:ph type="sldNum" sz="quarter" idx="16"/>
          </p:nvPr>
        </p:nvSpPr>
        <p:spPr/>
        <p:txBody>
          <a:bodyPr rtlCol="0"/>
          <a:lstStyle/>
          <a:p>
            <a:fld id="{B499DE70-830E-44E2-99E1-A055BEE390EF}"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EDCFFC30-5390-416E-9BF1-F2F335D4A835}" type="datetimeFigureOut">
              <a:rPr lang="fr-FR" smtClean="0"/>
              <a:pPr/>
              <a:t>23/02/2019</a:t>
            </a:fld>
            <a:endParaRPr lang="fr-FR"/>
          </a:p>
        </p:txBody>
      </p:sp>
      <p:sp>
        <p:nvSpPr>
          <p:cNvPr id="12" name="Espace réservé du numéro de diapositive 11"/>
          <p:cNvSpPr>
            <a:spLocks noGrp="1"/>
          </p:cNvSpPr>
          <p:nvPr>
            <p:ph type="sldNum" sz="quarter" idx="16"/>
          </p:nvPr>
        </p:nvSpPr>
        <p:spPr/>
        <p:txBody>
          <a:bodyPr rtlCol="0"/>
          <a:lstStyle/>
          <a:p>
            <a:fld id="{B499DE70-830E-44E2-99E1-A055BEE390EF}"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B499DE70-830E-44E2-99E1-A055BEE390E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B499DE70-830E-44E2-99E1-A055BEE390E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EDCFFC30-5390-416E-9BF1-F2F335D4A835}" type="datetimeFigureOut">
              <a:rPr lang="fr-FR" smtClean="0"/>
              <a:pPr/>
              <a:t>23/02/2019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B499DE70-830E-44E2-99E1-A055BEE390EF}"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EDCFFC30-5390-416E-9BF1-F2F335D4A835}" type="datetimeFigureOut">
              <a:rPr lang="fr-FR" smtClean="0"/>
              <a:pPr/>
              <a:t>23/02/2019</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B499DE70-830E-44E2-99E1-A055BEE390EF}"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CFFC30-5390-416E-9BF1-F2F335D4A835}" type="datetimeFigureOut">
              <a:rPr lang="fr-FR" smtClean="0"/>
              <a:pPr/>
              <a:t>23/02/2019</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499DE70-830E-44E2-99E1-A055BEE390E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idm\Istanbul-3_galleryfull.jpg"/>
          <p:cNvPicPr>
            <a:picLocks noChangeAspect="1" noChangeArrowheads="1"/>
          </p:cNvPicPr>
          <p:nvPr/>
        </p:nvPicPr>
        <p:blipFill>
          <a:blip r:embed="rId2"/>
          <a:srcRect/>
          <a:stretch>
            <a:fillRect/>
          </a:stretch>
        </p:blipFill>
        <p:spPr bwMode="auto">
          <a:xfrm>
            <a:off x="428596" y="428604"/>
            <a:ext cx="8501122" cy="6072230"/>
          </a:xfrm>
          <a:prstGeom prst="rect">
            <a:avLst/>
          </a:prstGeom>
          <a:noFill/>
        </p:spPr>
      </p:pic>
      <p:sp>
        <p:nvSpPr>
          <p:cNvPr id="4" name="Titre 3"/>
          <p:cNvSpPr>
            <a:spLocks noGrp="1"/>
          </p:cNvSpPr>
          <p:nvPr>
            <p:ph type="ctrTitle"/>
          </p:nvPr>
        </p:nvSpPr>
        <p:spPr>
          <a:xfrm>
            <a:off x="1714480" y="2428868"/>
            <a:ext cx="5786478" cy="77153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ar-DZ" dirty="0" smtClean="0">
                <a:latin typeface="Times New Roman" pitchFamily="18" charset="0"/>
                <a:ea typeface="Arial Unicode MS" pitchFamily="34" charset="-128"/>
                <a:cs typeface="Times New Roman" pitchFamily="18" charset="0"/>
              </a:rPr>
              <a:t>تسيير الموارد الحضرية</a:t>
            </a:r>
            <a:endParaRPr lang="fr-FR" dirty="0">
              <a:latin typeface="Times New Roman" pitchFamily="18" charset="0"/>
              <a:ea typeface="Arial Unicode MS" pitchFamily="34" charset="-128"/>
              <a:cs typeface="Times New Roman" pitchFamily="18" charset="0"/>
            </a:endParaRPr>
          </a:p>
        </p:txBody>
      </p:sp>
      <p:sp>
        <p:nvSpPr>
          <p:cNvPr id="3" name="Sous-titre 2"/>
          <p:cNvSpPr>
            <a:spLocks noGrp="1"/>
          </p:cNvSpPr>
          <p:nvPr>
            <p:ph type="subTitle" idx="1"/>
          </p:nvPr>
        </p:nvSpPr>
        <p:spPr>
          <a:xfrm>
            <a:off x="2143108" y="3714752"/>
            <a:ext cx="4786346" cy="428628"/>
          </a:xfrm>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8100000" scaled="1"/>
            <a:tileRect/>
          </a:gradFill>
          <a:ln>
            <a:noFill/>
          </a:ln>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ar-DZ" sz="2800" dirty="0" smtClean="0">
                <a:solidFill>
                  <a:srgbClr val="FF0000"/>
                </a:solidFill>
                <a:latin typeface="Times New Roman" pitchFamily="18" charset="0"/>
                <a:cs typeface="Times New Roman" pitchFamily="18" charset="0"/>
              </a:rPr>
              <a:t>السنة الأولى ماستر – تسيير المدن</a:t>
            </a:r>
            <a:endParaRPr lang="fr-FR" sz="2800" dirty="0">
              <a:solidFill>
                <a:srgbClr val="FF0000"/>
              </a:solidFill>
              <a:latin typeface="Times New Roman" pitchFamily="18" charset="0"/>
              <a:cs typeface="Times New Roman" pitchFamily="18" charset="0"/>
            </a:endParaRPr>
          </a:p>
        </p:txBody>
      </p:sp>
      <p:sp>
        <p:nvSpPr>
          <p:cNvPr id="5" name="Rectangle 4"/>
          <p:cNvSpPr/>
          <p:nvPr/>
        </p:nvSpPr>
        <p:spPr>
          <a:xfrm>
            <a:off x="714348" y="4929198"/>
            <a:ext cx="2643206" cy="769441"/>
          </a:xfrm>
          <a:prstGeom prst="rect">
            <a:avLst/>
          </a:prstGeom>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الدرس </a:t>
            </a:r>
            <a:r>
              <a:rPr lang="ar-D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0</a:t>
            </a:r>
            <a:r>
              <a:rPr lang="ar-D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9</a:t>
            </a:r>
            <a:endParaRPr lang="fr-FR"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E6DCAC"/>
              </a:gs>
              <a:gs pos="12000">
                <a:srgbClr val="E6D78A"/>
              </a:gs>
              <a:gs pos="30000">
                <a:srgbClr val="C7AC4C"/>
              </a:gs>
              <a:gs pos="45000">
                <a:srgbClr val="E6D78A"/>
              </a:gs>
              <a:gs pos="77000">
                <a:srgbClr val="C7AC4C"/>
              </a:gs>
              <a:gs pos="100000">
                <a:srgbClr val="E6DCAC"/>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مقـــدمة</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1571612"/>
            <a:ext cx="8572560" cy="5072098"/>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t>      </a:t>
            </a:r>
            <a:r>
              <a:rPr lang="ar-SA" sz="3200" dirty="0" smtClean="0"/>
              <a:t>قامت </a:t>
            </a:r>
            <a:r>
              <a:rPr lang="ar-SA" sz="3200" dirty="0" smtClean="0"/>
              <a:t>الدولة الجزائرية بتوجيه جزء لا </a:t>
            </a:r>
            <a:r>
              <a:rPr lang="ar-SA" sz="3200" dirty="0" err="1" smtClean="0"/>
              <a:t>يستهان</a:t>
            </a:r>
            <a:r>
              <a:rPr lang="ar-SA" sz="3200" dirty="0" smtClean="0"/>
              <a:t> </a:t>
            </a:r>
            <a:r>
              <a:rPr lang="ar-SA" sz="3200" dirty="0" err="1" smtClean="0"/>
              <a:t>به</a:t>
            </a:r>
            <a:r>
              <a:rPr lang="ar-SA" sz="3200" dirty="0" smtClean="0"/>
              <a:t> من أملاكها الوطنية لاستقبال عدة مشاريع على اختلافها، فظهر ما يسمى بالعقار </a:t>
            </a:r>
            <a:r>
              <a:rPr lang="ar-SA" sz="3200" dirty="0" err="1" smtClean="0"/>
              <a:t>الفلاحي</a:t>
            </a:r>
            <a:r>
              <a:rPr lang="ar-SA" sz="3200" dirty="0" smtClean="0"/>
              <a:t> والسياحي وحتى الصناعي، وكان همها الوحيد هو السير بعجلة التنمية والاقتصاد إلى الأمام، متبعة عدة أساليب كالتنازل بمقابل لا يمثل في كثير من الأحيان القيمة الحقيقية للعقار؛ إلا أنها تفطنت بعد ذلك إلى توجيه بعض المستثمرين لهذه العقارات إلى غير الأغراض المخصص لها، أو إعادة بيعها دون إقامة المشروع المتفق عليه، وأيضا إلى استنزاف الأملاك الوطنية، فقامت بإلغاء ما يسمى بعقد التنازل وجاءت بآلية جديدة وهي عقد الامتياز.</a:t>
            </a:r>
            <a:endParaRPr lang="fr-FR" sz="3200" dirty="0" smtClean="0"/>
          </a:p>
          <a:p>
            <a:pPr algn="just" rtl="1">
              <a:buNone/>
            </a:pPr>
            <a:endParaRPr lang="fr-FR"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03D4A8"/>
              </a:gs>
              <a:gs pos="25000">
                <a:srgbClr val="21D6E0"/>
              </a:gs>
              <a:gs pos="75000">
                <a:srgbClr val="0087E6"/>
              </a:gs>
              <a:gs pos="100000">
                <a:srgbClr val="005CBF"/>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الصناعي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1571612"/>
            <a:ext cx="8572560" cy="5072098"/>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SA" sz="3200" dirty="0" smtClean="0"/>
              <a:t> </a:t>
            </a:r>
            <a:r>
              <a:rPr lang="ar-SA" sz="3200" dirty="0" smtClean="0"/>
              <a:t>مختلف الأراضي التي وجهت للاستثمار، وكل ما اتصل </a:t>
            </a:r>
            <a:r>
              <a:rPr lang="ar-SA" sz="3200" dirty="0" err="1" smtClean="0"/>
              <a:t>بها</a:t>
            </a:r>
            <a:r>
              <a:rPr lang="ar-SA" sz="3200" dirty="0" smtClean="0"/>
              <a:t> وما رصد لخدمتها، بما في ذلك ما تبقى من المؤسسات العمومية بعد حلها وما زاد على حاجتها من أصول والتي كانت تمتلكها أثناء ممارسة نشاطها وإنتاجها السلع.</a:t>
            </a:r>
            <a:endParaRPr lang="fr-FR" sz="3200" dirty="0" smtClean="0"/>
          </a:p>
          <a:p>
            <a:pPr algn="just" rtl="1">
              <a:buNone/>
            </a:pPr>
            <a:r>
              <a:rPr lang="ar-DZ" sz="3200" dirty="0" smtClean="0"/>
              <a:t>   </a:t>
            </a:r>
            <a:r>
              <a:rPr lang="ar-SA" sz="3200" dirty="0" smtClean="0"/>
              <a:t>ما </a:t>
            </a:r>
            <a:r>
              <a:rPr lang="ar-SA" sz="3200" dirty="0" smtClean="0"/>
              <a:t>تجدر الإشارة إليه أحيانا نجد استخدام مصطلح العقار الاقتصادي </a:t>
            </a:r>
            <a:r>
              <a:rPr lang="ar-SA" sz="3200" dirty="0" smtClean="0"/>
              <a:t>بدل مصطلح </a:t>
            </a:r>
            <a:r>
              <a:rPr lang="ar-SA" sz="3200" dirty="0" smtClean="0"/>
              <a:t>العقار الصناعي، وهو مصطلح وارد في المرسوم التنفيذي رقم  07-119 إلا أن ما يؤخذ عليه هو كون العقار الاقتصادي أوسع من العقار الصناعي، وهذا الأخير لا يمثل سوى جزء بسيط من العقار الاقتصادي الذي يدخل فيه القطاع </a:t>
            </a:r>
            <a:r>
              <a:rPr lang="ar-SA" sz="3200" dirty="0" err="1" smtClean="0"/>
              <a:t>الفلاحي</a:t>
            </a:r>
            <a:r>
              <a:rPr lang="ar-SA" sz="3200" dirty="0" smtClean="0"/>
              <a:t>، الصيد البحري، استغلال الغابات، وغيرها</a:t>
            </a:r>
            <a:r>
              <a:rPr lang="fr-FR" sz="3200" dirty="0" smtClean="0"/>
              <a:t>.</a:t>
            </a:r>
          </a:p>
          <a:p>
            <a:pPr algn="just" rtl="1">
              <a:buNone/>
            </a:pPr>
            <a:endParaRPr lang="fr-FR"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03D4A8"/>
              </a:gs>
              <a:gs pos="25000">
                <a:srgbClr val="21D6E0"/>
              </a:gs>
              <a:gs pos="75000">
                <a:srgbClr val="0087E6"/>
              </a:gs>
              <a:gs pos="100000">
                <a:srgbClr val="005CBF"/>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الصناعي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2000240"/>
            <a:ext cx="8572560" cy="3429024"/>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endParaRPr lang="ar-DZ" sz="3200" b="1" dirty="0" smtClean="0"/>
          </a:p>
          <a:p>
            <a:pPr algn="just" rtl="1">
              <a:buNone/>
            </a:pPr>
            <a:r>
              <a:rPr lang="ar-DZ" sz="3200" b="1" dirty="0" smtClean="0"/>
              <a:t>مكونات العقار الصناعي :</a:t>
            </a:r>
            <a:endParaRPr lang="ar-DZ" sz="3200" b="1" dirty="0" smtClean="0"/>
          </a:p>
          <a:p>
            <a:pPr algn="just" rtl="1">
              <a:buNone/>
            </a:pPr>
            <a:r>
              <a:rPr lang="ar-DZ" sz="3200" dirty="0" smtClean="0"/>
              <a:t>    </a:t>
            </a:r>
            <a:r>
              <a:rPr lang="ar-SA" sz="3200" dirty="0" smtClean="0"/>
              <a:t>يتكون </a:t>
            </a:r>
            <a:r>
              <a:rPr lang="ar-SA" sz="3200" dirty="0" smtClean="0"/>
              <a:t>العقار الصناعي من عدة مناطق موزعة ومقسمة إلى مناطق صناعية، مناطق النشاطات، مناطق خاصة ومناطق حرة، وما تبقى من أصول بعد حل المؤسسات العمومية الاقتصادية وما هو زائد عن حاجاتها من أصول</a:t>
            </a:r>
            <a:r>
              <a:rPr lang="fr-FR" sz="3200" dirty="0" smtClean="0"/>
              <a:t>.</a:t>
            </a:r>
            <a:endParaRPr lang="fr-FR" sz="3200"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03D4A8"/>
              </a:gs>
              <a:gs pos="25000">
                <a:srgbClr val="21D6E0"/>
              </a:gs>
              <a:gs pos="75000">
                <a:srgbClr val="0087E6"/>
              </a:gs>
              <a:gs pos="100000">
                <a:srgbClr val="005CBF"/>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الصناعي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2000240"/>
            <a:ext cx="8572560" cy="3786214"/>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endParaRPr lang="ar-DZ" sz="3200" b="1" dirty="0" smtClean="0"/>
          </a:p>
          <a:p>
            <a:pPr algn="just" rtl="1">
              <a:buNone/>
            </a:pPr>
            <a:r>
              <a:rPr lang="ar-SA" sz="3200" b="1" dirty="0" smtClean="0"/>
              <a:t>الأصول</a:t>
            </a:r>
            <a:r>
              <a:rPr lang="ar-SA" sz="3200" dirty="0" smtClean="0"/>
              <a:t> في الأعمال التجارية والمحاسبة، هي الموارد الاقتصادية التي يملكها رجال الأعمال أو شركة ما. وهي أي ملكية ملموسة أو غير ملموسة ملائمة لسداد الديون يمكن اعتبارها أحد الأصول. والأصول بعبارة بسيطة، هي الأشياء ذات القيمة التي يمكنه تحويلها بسهولة إلى نقد (مع أن النقد في حد ذاته يعد أيضا أحد الأصول).</a:t>
            </a:r>
            <a:endParaRPr lang="fr-FR" sz="3200" dirty="0" smtClean="0">
              <a:latin typeface="Times New Roman" pitchFamily="18" charset="0"/>
              <a:cs typeface="Times New Roman" pitchFamily="18" charset="0"/>
            </a:endParaRPr>
          </a:p>
          <a:p>
            <a:pPr algn="just" rtl="1">
              <a:buNone/>
            </a:pPr>
            <a:endParaRPr lang="fr-FR" sz="3200" dirty="0" smtClean="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الفلاحي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357158" y="2000240"/>
            <a:ext cx="8572560" cy="4643470"/>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t>     يدخل </a:t>
            </a:r>
            <a:r>
              <a:rPr lang="ar-DZ" sz="3200" dirty="0" smtClean="0"/>
              <a:t>في مفهوم العقار </a:t>
            </a:r>
            <a:r>
              <a:rPr lang="ar-DZ" sz="3200" dirty="0" err="1" smtClean="0"/>
              <a:t>الفلاحي</a:t>
            </a:r>
            <a:r>
              <a:rPr lang="ar-DZ" sz="3200" dirty="0" smtClean="0"/>
              <a:t> الأرض وكل منقول رصد لخدمة الأرض من مواشي مخصصة للزراعة آلات </a:t>
            </a:r>
            <a:r>
              <a:rPr lang="ar-DZ" sz="3200" dirty="0" smtClean="0"/>
              <a:t>الحرث، </a:t>
            </a:r>
            <a:r>
              <a:rPr lang="ar-DZ" sz="3200" dirty="0" smtClean="0"/>
              <a:t>البذور التبن </a:t>
            </a:r>
            <a:r>
              <a:rPr lang="ar-DZ" sz="3200" dirty="0" smtClean="0"/>
              <a:t>والسماد، </a:t>
            </a:r>
            <a:r>
              <a:rPr lang="ar-DZ" sz="3200" dirty="0" smtClean="0"/>
              <a:t>بل ويدخل في مفهوم النشاط </a:t>
            </a:r>
            <a:r>
              <a:rPr lang="ar-DZ" sz="3200" dirty="0" err="1" smtClean="0"/>
              <a:t>الفلاحي</a:t>
            </a:r>
            <a:r>
              <a:rPr lang="ar-DZ" sz="3200" dirty="0" smtClean="0"/>
              <a:t> طبقا للتشريع الجزائري وهو كل نشاط يرتبط بسير دورة نمو </a:t>
            </a:r>
            <a:r>
              <a:rPr lang="ar-DZ" sz="3200" dirty="0" err="1" smtClean="0"/>
              <a:t>منتوج</a:t>
            </a:r>
            <a:r>
              <a:rPr lang="ar-DZ" sz="3200" dirty="0" smtClean="0"/>
              <a:t> نباتي أو حيواني وتكاثره بما فيه تربية نشاطات تربية المائيات </a:t>
            </a:r>
            <a:r>
              <a:rPr lang="ar-DZ" sz="3200" dirty="0" smtClean="0"/>
              <a:t>والأسماك.</a:t>
            </a:r>
            <a:r>
              <a:rPr lang="fr-FR" sz="3200" dirty="0" smtClean="0"/>
              <a:t> </a:t>
            </a:r>
            <a:r>
              <a:rPr lang="ar-DZ" sz="3200" dirty="0" smtClean="0"/>
              <a:t>كما هو موضح في </a:t>
            </a:r>
            <a:r>
              <a:rPr lang="ar-SA" sz="3200" dirty="0" smtClean="0"/>
              <a:t>المادة </a:t>
            </a:r>
            <a:r>
              <a:rPr lang="ar-SA" sz="3200" dirty="0" smtClean="0"/>
              <a:t>02 من المرسوم التنفيذي (96/63)المؤرخ في 27/01/1996 الذي يعرف النشاطات </a:t>
            </a:r>
            <a:r>
              <a:rPr lang="ar-SA" sz="3200" dirty="0" err="1" smtClean="0"/>
              <a:t>الفلاحية</a:t>
            </a:r>
            <a:r>
              <a:rPr lang="ar-SA" sz="3200" dirty="0" smtClean="0"/>
              <a:t> ويحدد بشروط الاعتراف بصفة الفلاح </a:t>
            </a:r>
            <a:r>
              <a:rPr lang="ar-SA" sz="3200" dirty="0" err="1" smtClean="0"/>
              <a:t>وكيفياته</a:t>
            </a:r>
            <a:r>
              <a:rPr lang="ar-DZ" sz="3200" dirty="0" smtClean="0"/>
              <a:t>.</a:t>
            </a:r>
            <a:endParaRPr lang="fr-FR" sz="3200" dirty="0" smtClean="0"/>
          </a:p>
          <a:p>
            <a:pPr algn="just" rtl="1">
              <a:buNone/>
            </a:pPr>
            <a:endParaRPr lang="fr-FR" sz="3200" dirty="0" smtClean="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الفلاحي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214282" y="1857364"/>
            <a:ext cx="8643998" cy="4643470"/>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r>
              <a:rPr lang="ar-DZ" sz="3200" dirty="0" smtClean="0"/>
              <a:t>حسب المادة 36 من قانون (90-25</a:t>
            </a:r>
            <a:r>
              <a:rPr lang="ar-DZ" sz="3200" dirty="0" smtClean="0"/>
              <a:t>)، </a:t>
            </a:r>
            <a:r>
              <a:rPr lang="ar-DZ" sz="3200" dirty="0" smtClean="0"/>
              <a:t>الأرض </a:t>
            </a:r>
            <a:r>
              <a:rPr lang="ar-DZ" sz="3200" dirty="0" err="1" smtClean="0"/>
              <a:t>الفلاحية</a:t>
            </a:r>
            <a:r>
              <a:rPr lang="ar-DZ" sz="3200" dirty="0" smtClean="0"/>
              <a:t> لا تدخل في صنف الأراضي القابلة لتعمير والقانون هو الذي يرخص هذا التحويل أما العقار الصناعي يدخل في صنف الأراضي </a:t>
            </a:r>
            <a:r>
              <a:rPr lang="ar-DZ" sz="3200" dirty="0" smtClean="0"/>
              <a:t>المعمرة </a:t>
            </a:r>
            <a:r>
              <a:rPr lang="ar-DZ" sz="3200" dirty="0" smtClean="0"/>
              <a:t>وتشغل مساحته </a:t>
            </a:r>
            <a:r>
              <a:rPr lang="ar-DZ" sz="3200" dirty="0" smtClean="0"/>
              <a:t>بالبنايات </a:t>
            </a:r>
            <a:r>
              <a:rPr lang="ar-DZ" sz="3200" dirty="0" smtClean="0"/>
              <a:t>في مجالاته </a:t>
            </a:r>
            <a:r>
              <a:rPr lang="ar-DZ" sz="3200" dirty="0" smtClean="0"/>
              <a:t>الفضائية.</a:t>
            </a:r>
            <a:endParaRPr lang="fr-FR" sz="3200" dirty="0" smtClean="0"/>
          </a:p>
          <a:p>
            <a:pPr algn="just" rtl="1"/>
            <a:r>
              <a:rPr lang="ar-DZ" sz="3200" dirty="0" smtClean="0"/>
              <a:t>-عدم استغلال الأرض </a:t>
            </a:r>
            <a:r>
              <a:rPr lang="ar-DZ" sz="3200" dirty="0" err="1" smtClean="0"/>
              <a:t>الفلاحية</a:t>
            </a:r>
            <a:r>
              <a:rPr lang="ar-DZ" sz="3200" dirty="0" smtClean="0"/>
              <a:t> يمثل تعسفا في استعمال الحق أما عدم استغلال العقار الصناعي يترتب عليه رفع دعوى أمام الجهات القضائية المختصة لفسخ عقد الاستغلال </a:t>
            </a:r>
            <a:r>
              <a:rPr lang="en-US" sz="3200" dirty="0" smtClean="0"/>
              <a:t>.</a:t>
            </a:r>
            <a:endParaRPr lang="fr-FR" sz="3200" dirty="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5E9EFF"/>
              </a:gs>
              <a:gs pos="39999">
                <a:srgbClr val="85C2FF"/>
              </a:gs>
              <a:gs pos="70000">
                <a:srgbClr val="C4D6EB"/>
              </a:gs>
              <a:gs pos="100000">
                <a:srgbClr val="FFEBFA"/>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العقار السياحي</a:t>
            </a:r>
            <a:endParaRPr lang="fr-FR"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214282" y="1857364"/>
            <a:ext cx="8643998" cy="4643470"/>
          </a:xfr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a:noAutofit/>
          </a:bodyPr>
          <a:lstStyle/>
          <a:p>
            <a:pPr algn="just" rtl="1"/>
            <a:r>
              <a:rPr lang="ar-DZ" sz="3200" dirty="0" smtClean="0"/>
              <a:t>العقار السياحي هو مجموعة الأراضي </a:t>
            </a:r>
            <a:r>
              <a:rPr lang="ar-DZ" sz="3200" dirty="0" smtClean="0"/>
              <a:t>والمباني المخصصة </a:t>
            </a:r>
            <a:r>
              <a:rPr lang="ar-DZ" sz="3200" dirty="0" smtClean="0"/>
              <a:t>للأنشطة السياحية التي تشكل </a:t>
            </a:r>
            <a:r>
              <a:rPr lang="ar-DZ" sz="3200" dirty="0" smtClean="0"/>
              <a:t>جزء </a:t>
            </a:r>
            <a:r>
              <a:rPr lang="ar-DZ" sz="3200" dirty="0" smtClean="0"/>
              <a:t>من مناطق التوسع السياحي + الآثار والمدن الأثرية المعترف بأهميتها التاريخية أو الثقافية </a:t>
            </a:r>
            <a:r>
              <a:rPr lang="ar-DZ" sz="3200" dirty="0" smtClean="0"/>
              <a:t>.</a:t>
            </a:r>
            <a:r>
              <a:rPr lang="ar-DZ" sz="3200" dirty="0" smtClean="0"/>
              <a:t> - التصرف في الأملاك العقارية الواقعة داخل مناطق التوسع السياحي ، يجب أن يكون حسب المادة 03 من المرسوم التنفيذي(06/385)المؤرخ في </a:t>
            </a:r>
            <a:r>
              <a:rPr lang="ar-DZ" sz="3200" dirty="0" smtClean="0"/>
              <a:t>28/10/2006 محل </a:t>
            </a:r>
            <a:r>
              <a:rPr lang="ar-DZ" sz="3200" dirty="0" smtClean="0"/>
              <a:t>تصريح مسبق من الوزير المكلف بالسياحة ويتضمن التصريح ممارسة حق الشفعة أو عدم ممارستها، وممارسة حق الشفعة لا يتوفر في العقار الصناعي .</a:t>
            </a:r>
            <a:endParaRPr lang="fr-FR" sz="3200" dirty="0" smtClean="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639</TotalTime>
  <Words>481</Words>
  <Application>Microsoft Office PowerPoint</Application>
  <PresentationFormat>Affichage à l'écran (4:3)</PresentationFormat>
  <Paragraphs>22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Médian</vt:lpstr>
      <vt:lpstr>تسيير الموارد الحضرية</vt:lpstr>
      <vt:lpstr>مقـــدمة</vt:lpstr>
      <vt:lpstr>العقار الصناعي</vt:lpstr>
      <vt:lpstr>العقار الصناعي</vt:lpstr>
      <vt:lpstr>العقار الصناعي</vt:lpstr>
      <vt:lpstr>العقار الفلاحي</vt:lpstr>
      <vt:lpstr>العقار الفلاحي</vt:lpstr>
      <vt:lpstr>العقار السياحي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128</cp:revision>
  <dcterms:created xsi:type="dcterms:W3CDTF">2018-12-04T23:55:00Z</dcterms:created>
  <dcterms:modified xsi:type="dcterms:W3CDTF">2019-02-24T00:38:53Z</dcterms:modified>
</cp:coreProperties>
</file>