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16"/>
  </p:notes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c" initials="p" lastIdx="0"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22"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D5FD4B-9061-4AAF-8DD8-812958C5B954}" type="datetimeFigureOut">
              <a:rPr lang="fr-FR" smtClean="0"/>
              <a:pPr/>
              <a:t>10/02/2019</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1F7FE0-D67E-43E1-A708-CC80DBAE4FB1}"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re 28"/>
          <p:cNvSpPr>
            <a:spLocks noGrp="1"/>
          </p:cNvSpPr>
          <p:nvPr>
            <p:ph type="ctrTitle"/>
          </p:nvPr>
        </p:nvSpPr>
        <p:spPr>
          <a:xfrm>
            <a:off x="381000" y="4853411"/>
            <a:ext cx="8458200" cy="1222375"/>
          </a:xfrm>
        </p:spPr>
        <p:txBody>
          <a:bodyPr anchor="t"/>
          <a:lstStyle/>
          <a:p>
            <a:r>
              <a:rPr kumimoji="0" lang="fr-FR" smtClean="0"/>
              <a:t>Cliquez pour modifier le style du titre</a:t>
            </a:r>
            <a:endParaRPr kumimoji="0" lang="en-US"/>
          </a:p>
        </p:txBody>
      </p:sp>
      <p:sp>
        <p:nvSpPr>
          <p:cNvPr id="9" name="Sous-titr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16" name="Espace réservé de la date 15"/>
          <p:cNvSpPr>
            <a:spLocks noGrp="1"/>
          </p:cNvSpPr>
          <p:nvPr>
            <p:ph type="dt" sz="half" idx="10"/>
          </p:nvPr>
        </p:nvSpPr>
        <p:spPr/>
        <p:txBody>
          <a:bodyPr/>
          <a:lstStyle/>
          <a:p>
            <a:fld id="{EDCFFC30-5390-416E-9BF1-F2F335D4A835}" type="datetimeFigureOut">
              <a:rPr lang="fr-FR" smtClean="0"/>
              <a:pPr/>
              <a:t>10/02/2019</a:t>
            </a:fld>
            <a:endParaRPr lang="fr-FR"/>
          </a:p>
        </p:txBody>
      </p:sp>
      <p:sp>
        <p:nvSpPr>
          <p:cNvPr id="2" name="Espace réservé du pied de page 1"/>
          <p:cNvSpPr>
            <a:spLocks noGrp="1"/>
          </p:cNvSpPr>
          <p:nvPr>
            <p:ph type="ftr" sz="quarter" idx="11"/>
          </p:nvPr>
        </p:nvSpPr>
        <p:spPr/>
        <p:txBody>
          <a:bodyPr/>
          <a:lstStyle/>
          <a:p>
            <a:endParaRPr lang="fr-FR"/>
          </a:p>
        </p:txBody>
      </p:sp>
      <p:sp>
        <p:nvSpPr>
          <p:cNvPr id="15" name="Espace réservé du numéro de diapositive 14"/>
          <p:cNvSpPr>
            <a:spLocks noGrp="1"/>
          </p:cNvSpPr>
          <p:nvPr>
            <p:ph type="sldNum" sz="quarter" idx="12"/>
          </p:nvPr>
        </p:nvSpPr>
        <p:spPr>
          <a:xfrm>
            <a:off x="8229600" y="6473952"/>
            <a:ext cx="758952" cy="246888"/>
          </a:xfrm>
        </p:spPr>
        <p:txBody>
          <a:bodyPr/>
          <a:lstStyle/>
          <a:p>
            <a:fld id="{B499DE70-830E-44E2-99E1-A055BEE390EF}"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EDCFFC30-5390-416E-9BF1-F2F335D4A835}" type="datetimeFigureOut">
              <a:rPr lang="fr-FR" smtClean="0"/>
              <a:pPr/>
              <a:t>10/02/2019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499DE70-830E-44E2-99E1-A055BEE390EF}"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549276"/>
            <a:ext cx="18288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549276"/>
            <a:ext cx="62484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EDCFFC30-5390-416E-9BF1-F2F335D4A835}" type="datetimeFigureOut">
              <a:rPr lang="fr-FR" smtClean="0"/>
              <a:pPr/>
              <a:t>10/02/2019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499DE70-830E-44E2-99E1-A055BEE390EF}"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2" name="Titre 21"/>
          <p:cNvSpPr>
            <a:spLocks noGrp="1"/>
          </p:cNvSpPr>
          <p:nvPr>
            <p:ph type="title"/>
          </p:nvPr>
        </p:nvSpPr>
        <p:spPr/>
        <p:txBody>
          <a:bodyPr/>
          <a:lstStyle/>
          <a:p>
            <a:r>
              <a:rPr kumimoji="0" lang="fr-FR" smtClean="0"/>
              <a:t>Cliquez pour modifier le style du titre</a:t>
            </a:r>
            <a:endParaRPr kumimoji="0" lang="en-US"/>
          </a:p>
        </p:txBody>
      </p:sp>
      <p:sp>
        <p:nvSpPr>
          <p:cNvPr id="27" name="Espace réservé du contenu 26"/>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space réservé de la date 24"/>
          <p:cNvSpPr>
            <a:spLocks noGrp="1"/>
          </p:cNvSpPr>
          <p:nvPr>
            <p:ph type="dt" sz="half" idx="10"/>
          </p:nvPr>
        </p:nvSpPr>
        <p:spPr/>
        <p:txBody>
          <a:bodyPr/>
          <a:lstStyle/>
          <a:p>
            <a:fld id="{EDCFFC30-5390-416E-9BF1-F2F335D4A835}" type="datetimeFigureOut">
              <a:rPr lang="fr-FR" smtClean="0"/>
              <a:pPr/>
              <a:t>10/02/2019</a:t>
            </a:fld>
            <a:endParaRPr lang="fr-FR"/>
          </a:p>
        </p:txBody>
      </p:sp>
      <p:sp>
        <p:nvSpPr>
          <p:cNvPr id="19" name="Espace réservé du pied de page 18"/>
          <p:cNvSpPr>
            <a:spLocks noGrp="1"/>
          </p:cNvSpPr>
          <p:nvPr>
            <p:ph type="ftr" sz="quarter" idx="11"/>
          </p:nvPr>
        </p:nvSpPr>
        <p:spPr>
          <a:xfrm>
            <a:off x="3581400" y="76200"/>
            <a:ext cx="2895600" cy="288925"/>
          </a:xfrm>
        </p:spPr>
        <p:txBody>
          <a:bodyPr/>
          <a:lstStyle/>
          <a:p>
            <a:endParaRPr lang="fr-FR"/>
          </a:p>
        </p:txBody>
      </p:sp>
      <p:sp>
        <p:nvSpPr>
          <p:cNvPr id="16" name="Espace réservé du numéro de diapositive 15"/>
          <p:cNvSpPr>
            <a:spLocks noGrp="1"/>
          </p:cNvSpPr>
          <p:nvPr>
            <p:ph type="sldNum" sz="quarter" idx="12"/>
          </p:nvPr>
        </p:nvSpPr>
        <p:spPr>
          <a:xfrm>
            <a:off x="8229600" y="6473952"/>
            <a:ext cx="758952" cy="246888"/>
          </a:xfrm>
        </p:spPr>
        <p:txBody>
          <a:bodyPr/>
          <a:lstStyle/>
          <a:p>
            <a:fld id="{B499DE70-830E-44E2-99E1-A055BEE390EF}"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2"/>
      </p:bgRef>
    </p:bg>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texte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19" name="Espace réservé de la date 18"/>
          <p:cNvSpPr>
            <a:spLocks noGrp="1"/>
          </p:cNvSpPr>
          <p:nvPr>
            <p:ph type="dt" sz="half" idx="10"/>
          </p:nvPr>
        </p:nvSpPr>
        <p:spPr/>
        <p:txBody>
          <a:bodyPr/>
          <a:lstStyle/>
          <a:p>
            <a:fld id="{EDCFFC30-5390-416E-9BF1-F2F335D4A835}" type="datetimeFigureOut">
              <a:rPr lang="fr-FR" smtClean="0"/>
              <a:pPr/>
              <a:t>10/02/2019</a:t>
            </a:fld>
            <a:endParaRPr lang="fr-FR"/>
          </a:p>
        </p:txBody>
      </p:sp>
      <p:sp>
        <p:nvSpPr>
          <p:cNvPr id="11" name="Espace réservé du pied de page 10"/>
          <p:cNvSpPr>
            <a:spLocks noGrp="1"/>
          </p:cNvSpPr>
          <p:nvPr>
            <p:ph type="ftr" sz="quarter" idx="11"/>
          </p:nvPr>
        </p:nvSpPr>
        <p:spPr/>
        <p:txBody>
          <a:bodyPr/>
          <a:lstStyle/>
          <a:p>
            <a:endParaRPr lang="fr-FR"/>
          </a:p>
        </p:txBody>
      </p:sp>
      <p:sp>
        <p:nvSpPr>
          <p:cNvPr id="16" name="Espace réservé du numéro de diapositive 15"/>
          <p:cNvSpPr>
            <a:spLocks noGrp="1"/>
          </p:cNvSpPr>
          <p:nvPr>
            <p:ph type="sldNum" sz="quarter" idx="12"/>
          </p:nvPr>
        </p:nvSpPr>
        <p:spPr/>
        <p:txBody>
          <a:bodyPr/>
          <a:lstStyle/>
          <a:p>
            <a:fld id="{B499DE70-830E-44E2-99E1-A055BEE390EF}" type="slidenum">
              <a:rPr lang="fr-FR" smtClean="0"/>
              <a:pPr/>
              <a:t>‹N°›</a:t>
            </a:fld>
            <a:endParaRPr lang="fr-FR"/>
          </a:p>
        </p:txBody>
      </p:sp>
      <p:sp>
        <p:nvSpPr>
          <p:cNvPr id="8" name="Titre 7"/>
          <p:cNvSpPr>
            <a:spLocks noGrp="1"/>
          </p:cNvSpPr>
          <p:nvPr>
            <p:ph type="title"/>
          </p:nvPr>
        </p:nvSpPr>
        <p:spPr>
          <a:xfrm>
            <a:off x="180475" y="2947085"/>
            <a:ext cx="8686800" cy="1184825"/>
          </a:xfrm>
        </p:spPr>
        <p:txBody>
          <a:bodyPr rtlCol="0" anchor="t"/>
          <a:lstStyle>
            <a:lvl1pPr algn="r">
              <a:defRPr/>
            </a:lvl1pPr>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0" name="Titre 19"/>
          <p:cNvSpPr>
            <a:spLocks noGrp="1"/>
          </p:cNvSpPr>
          <p:nvPr>
            <p:ph type="title"/>
          </p:nvPr>
        </p:nvSpPr>
        <p:spPr>
          <a:xfrm>
            <a:off x="301752" y="457200"/>
            <a:ext cx="8686800" cy="841248"/>
          </a:xfrm>
        </p:spPr>
        <p:txBody>
          <a:bodyPr/>
          <a:lstStyle/>
          <a:p>
            <a:r>
              <a:rPr kumimoji="0" lang="fr-FR" smtClean="0"/>
              <a:t>Cliquez pour modifier le style du titre</a:t>
            </a:r>
            <a:endParaRPr kumimoji="0" lang="en-US"/>
          </a:p>
        </p:txBody>
      </p:sp>
      <p:sp>
        <p:nvSpPr>
          <p:cNvPr id="14" name="Espace réservé du contenu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0"/>
          </p:nvPr>
        </p:nvSpPr>
        <p:spPr/>
        <p:txBody>
          <a:bodyPr/>
          <a:lstStyle/>
          <a:p>
            <a:fld id="{EDCFFC30-5390-416E-9BF1-F2F335D4A835}" type="datetimeFigureOut">
              <a:rPr lang="fr-FR" smtClean="0"/>
              <a:pPr/>
              <a:t>10/02/2019</a:t>
            </a:fld>
            <a:endParaRPr lang="fr-FR"/>
          </a:p>
        </p:txBody>
      </p:sp>
      <p:sp>
        <p:nvSpPr>
          <p:cNvPr id="10" name="Espace réservé du pied de page 9"/>
          <p:cNvSpPr>
            <a:spLocks noGrp="1"/>
          </p:cNvSpPr>
          <p:nvPr>
            <p:ph type="ftr" sz="quarter" idx="11"/>
          </p:nvPr>
        </p:nvSpPr>
        <p:spPr/>
        <p:txBody>
          <a:bodyPr/>
          <a:lstStyle/>
          <a:p>
            <a:endParaRPr lang="fr-FR"/>
          </a:p>
        </p:txBody>
      </p:sp>
      <p:sp>
        <p:nvSpPr>
          <p:cNvPr id="31" name="Espace réservé du numéro de diapositive 30"/>
          <p:cNvSpPr>
            <a:spLocks noGrp="1"/>
          </p:cNvSpPr>
          <p:nvPr>
            <p:ph type="sldNum" sz="quarter" idx="12"/>
          </p:nvPr>
        </p:nvSpPr>
        <p:spPr/>
        <p:txBody>
          <a:bodyPr/>
          <a:lstStyle/>
          <a:p>
            <a:fld id="{B499DE70-830E-44E2-99E1-A055BEE390EF}"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9" name="Titre 28"/>
          <p:cNvSpPr>
            <a:spLocks noGrp="1"/>
          </p:cNvSpPr>
          <p:nvPr>
            <p:ph type="title"/>
          </p:nvPr>
        </p:nvSpPr>
        <p:spPr>
          <a:xfrm>
            <a:off x="304800" y="5410200"/>
            <a:ext cx="8610600" cy="882650"/>
          </a:xfrm>
        </p:spPr>
        <p:txBody>
          <a:bodyPr anchor="ctr"/>
          <a:lstStyle>
            <a:lvl1pPr>
              <a:defRPr/>
            </a:lvl1p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25" name="Espace réservé du texte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8" name="Espace réservé du contenu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space réservé de la date 9"/>
          <p:cNvSpPr>
            <a:spLocks noGrp="1"/>
          </p:cNvSpPr>
          <p:nvPr>
            <p:ph type="dt" sz="half" idx="10"/>
          </p:nvPr>
        </p:nvSpPr>
        <p:spPr/>
        <p:txBody>
          <a:bodyPr/>
          <a:lstStyle/>
          <a:p>
            <a:fld id="{EDCFFC30-5390-416E-9BF1-F2F335D4A835}" type="datetimeFigureOut">
              <a:rPr lang="fr-FR" smtClean="0"/>
              <a:pPr/>
              <a:t>10/02/2019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229600" y="6477000"/>
            <a:ext cx="762000" cy="246888"/>
          </a:xfrm>
        </p:spPr>
        <p:txBody>
          <a:bodyPr/>
          <a:lstStyle/>
          <a:p>
            <a:fld id="{B499DE70-830E-44E2-99E1-A055BEE390EF}" type="slidenum">
              <a:rPr lang="fr-FR" smtClean="0"/>
              <a:pPr/>
              <a:t>‹N°›</a:t>
            </a:fld>
            <a:endParaRPr lang="fr-FR"/>
          </a:p>
        </p:txBody>
      </p:sp>
      <p:sp>
        <p:nvSpPr>
          <p:cNvPr id="11" name="Connecteur droit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0" name="Titre 29"/>
          <p:cNvSpPr>
            <a:spLocks noGrp="1"/>
          </p:cNvSpPr>
          <p:nvPr>
            <p:ph type="title"/>
          </p:nvPr>
        </p:nvSpPr>
        <p:spPr>
          <a:xfrm>
            <a:off x="301752" y="457200"/>
            <a:ext cx="8686800" cy="841248"/>
          </a:xfrm>
        </p:spPr>
        <p:txBody>
          <a:bodyPr/>
          <a:lstStyle/>
          <a:p>
            <a:r>
              <a:rPr kumimoji="0" lang="fr-FR" smtClean="0"/>
              <a:t>Cliquez pour modifier le style du titre</a:t>
            </a:r>
            <a:endParaRPr kumimoji="0" lang="en-US"/>
          </a:p>
        </p:txBody>
      </p:sp>
      <p:sp>
        <p:nvSpPr>
          <p:cNvPr id="12" name="Espace réservé de la date 11"/>
          <p:cNvSpPr>
            <a:spLocks noGrp="1"/>
          </p:cNvSpPr>
          <p:nvPr>
            <p:ph type="dt" sz="half" idx="10"/>
          </p:nvPr>
        </p:nvSpPr>
        <p:spPr/>
        <p:txBody>
          <a:bodyPr/>
          <a:lstStyle/>
          <a:p>
            <a:fld id="{EDCFFC30-5390-416E-9BF1-F2F335D4A835}" type="datetimeFigureOut">
              <a:rPr lang="fr-FR" smtClean="0"/>
              <a:pPr/>
              <a:t>10/02/2019</a:t>
            </a:fld>
            <a:endParaRPr lang="fr-FR"/>
          </a:p>
        </p:txBody>
      </p:sp>
      <p:sp>
        <p:nvSpPr>
          <p:cNvPr id="21" name="Espace réservé du pied de page 20"/>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499DE70-830E-44E2-99E1-A055BEE390EF}"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fld id="{EDCFFC30-5390-416E-9BF1-F2F335D4A835}" type="datetimeFigureOut">
              <a:rPr lang="fr-FR" smtClean="0"/>
              <a:pPr/>
              <a:t>10/02/2019</a:t>
            </a:fld>
            <a:endParaRPr lang="fr-FR"/>
          </a:p>
        </p:txBody>
      </p:sp>
      <p:sp>
        <p:nvSpPr>
          <p:cNvPr id="24" name="Espace réservé du pied de page 23"/>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499DE70-830E-44E2-99E1-A055BEE390EF}"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Connecteur droit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re 11"/>
          <p:cNvSpPr>
            <a:spLocks noGrp="1"/>
          </p:cNvSpPr>
          <p:nvPr>
            <p:ph type="title"/>
          </p:nvPr>
        </p:nvSpPr>
        <p:spPr>
          <a:xfrm>
            <a:off x="457200" y="5486400"/>
            <a:ext cx="8458200" cy="520700"/>
          </a:xfrm>
        </p:spPr>
        <p:txBody>
          <a:bodyPr anchor="ctr"/>
          <a:lstStyle>
            <a:lvl1pPr algn="l">
              <a:buNone/>
              <a:defRPr sz="2000" b="1"/>
            </a:lvl1pPr>
          </a:lstStyle>
          <a:p>
            <a:r>
              <a:rPr kumimoji="0" lang="fr-FR" smtClean="0"/>
              <a:t>Cliquez pour modifier le style du titre</a:t>
            </a:r>
            <a:endParaRPr kumimoji="0" lang="en-US"/>
          </a:p>
        </p:txBody>
      </p:sp>
      <p:sp>
        <p:nvSpPr>
          <p:cNvPr id="26" name="Espace réservé du texte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14" name="Espace réservé du contenu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space réservé de la date 24"/>
          <p:cNvSpPr>
            <a:spLocks noGrp="1"/>
          </p:cNvSpPr>
          <p:nvPr>
            <p:ph type="dt" sz="half" idx="10"/>
          </p:nvPr>
        </p:nvSpPr>
        <p:spPr/>
        <p:txBody>
          <a:bodyPr/>
          <a:lstStyle/>
          <a:p>
            <a:fld id="{EDCFFC30-5390-416E-9BF1-F2F335D4A835}" type="datetimeFigureOut">
              <a:rPr lang="fr-FR" smtClean="0"/>
              <a:pPr/>
              <a:t>10/02/2019</a:t>
            </a:fld>
            <a:endParaRPr lang="fr-FR"/>
          </a:p>
        </p:txBody>
      </p:sp>
      <p:sp>
        <p:nvSpPr>
          <p:cNvPr id="29" name="Espace réservé du pied de page 28"/>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499DE70-830E-44E2-99E1-A055BEE390EF}"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3" name="Espace réservé pour une image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fr-FR" smtClean="0"/>
              <a:t>Cliquez sur l'icône pour ajouter une image</a:t>
            </a:r>
            <a:endParaRPr kumimoji="0" lang="en-US" dirty="0"/>
          </a:p>
        </p:txBody>
      </p:sp>
      <p:sp>
        <p:nvSpPr>
          <p:cNvPr id="7" name="Espace réservé de la date 6"/>
          <p:cNvSpPr>
            <a:spLocks noGrp="1"/>
          </p:cNvSpPr>
          <p:nvPr>
            <p:ph type="dt" sz="half" idx="10"/>
          </p:nvPr>
        </p:nvSpPr>
        <p:spPr/>
        <p:txBody>
          <a:bodyPr/>
          <a:lstStyle/>
          <a:p>
            <a:fld id="{EDCFFC30-5390-416E-9BF1-F2F335D4A835}" type="datetimeFigureOut">
              <a:rPr lang="fr-FR" smtClean="0"/>
              <a:pPr/>
              <a:t>10/02/2019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31" name="Espace réservé du numéro de diapositive 30"/>
          <p:cNvSpPr>
            <a:spLocks noGrp="1"/>
          </p:cNvSpPr>
          <p:nvPr>
            <p:ph type="sldNum" sz="quarter" idx="12"/>
          </p:nvPr>
        </p:nvSpPr>
        <p:spPr/>
        <p:txBody>
          <a:bodyPr/>
          <a:lstStyle/>
          <a:p>
            <a:fld id="{B499DE70-830E-44E2-99E1-A055BEE390EF}" type="slidenum">
              <a:rPr lang="fr-FR" smtClean="0"/>
              <a:pPr/>
              <a:t>‹N°›</a:t>
            </a:fld>
            <a:endParaRPr lang="fr-FR"/>
          </a:p>
        </p:txBody>
      </p:sp>
      <p:sp>
        <p:nvSpPr>
          <p:cNvPr id="17" name="Titre 16"/>
          <p:cNvSpPr>
            <a:spLocks noGrp="1"/>
          </p:cNvSpPr>
          <p:nvPr>
            <p:ph type="title"/>
          </p:nvPr>
        </p:nvSpPr>
        <p:spPr>
          <a:xfrm>
            <a:off x="381000" y="4993760"/>
            <a:ext cx="5867400" cy="522288"/>
          </a:xfrm>
        </p:spPr>
        <p:txBody>
          <a:bodyPr anchor="ctr"/>
          <a:lstStyle>
            <a:lvl1pPr algn="l">
              <a:buNone/>
              <a:defRPr sz="2000" b="1"/>
            </a:lvl1pPr>
          </a:lstStyle>
          <a:p>
            <a:r>
              <a:rPr kumimoji="0" lang="fr-FR" smtClean="0"/>
              <a:t>Cliquez pour modifier le style du titre</a:t>
            </a:r>
            <a:endParaRPr kumimoji="0" lang="en-US"/>
          </a:p>
        </p:txBody>
      </p:sp>
      <p:sp>
        <p:nvSpPr>
          <p:cNvPr id="26" name="Espace réservé du texte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Espace réservé du texte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1" name="Espace réservé de la date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EDCFFC30-5390-416E-9BF1-F2F335D4A835}" type="datetimeFigureOut">
              <a:rPr lang="fr-FR" smtClean="0"/>
              <a:pPr/>
              <a:t>10/02/2019</a:t>
            </a:fld>
            <a:endParaRPr lang="fr-FR"/>
          </a:p>
        </p:txBody>
      </p:sp>
      <p:sp>
        <p:nvSpPr>
          <p:cNvPr id="28" name="Espace réservé du pied de page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fr-FR"/>
          </a:p>
        </p:txBody>
      </p:sp>
      <p:sp>
        <p:nvSpPr>
          <p:cNvPr id="5" name="Espace réservé du numéro de diapositive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499DE70-830E-44E2-99E1-A055BEE390EF}" type="slidenum">
              <a:rPr lang="fr-FR" smtClean="0"/>
              <a:pPr/>
              <a:t>‹N°›</a:t>
            </a:fld>
            <a:endParaRPr lang="fr-FR"/>
          </a:p>
        </p:txBody>
      </p:sp>
      <p:sp>
        <p:nvSpPr>
          <p:cNvPr id="10" name="Espace réservé du titre 9"/>
          <p:cNvSpPr>
            <a:spLocks noGrp="1"/>
          </p:cNvSpPr>
          <p:nvPr>
            <p:ph type="title"/>
          </p:nvPr>
        </p:nvSpPr>
        <p:spPr>
          <a:xfrm>
            <a:off x="304800" y="457200"/>
            <a:ext cx="8686800" cy="838200"/>
          </a:xfrm>
          <a:prstGeom prst="rect">
            <a:avLst/>
          </a:prstGeom>
        </p:spPr>
        <p:txBody>
          <a:bodyPr vert="horz" anchor="ctr">
            <a:normAutofit/>
          </a:bodyPr>
          <a:lstStyle/>
          <a:p>
            <a:r>
              <a:rPr kumimoji="0" lang="fr-FR" smtClean="0"/>
              <a:t>Cliquez pour modifier le style du titre</a:t>
            </a:r>
            <a:endParaRPr kumimoji="0" lang="en-US"/>
          </a:p>
        </p:txBody>
      </p:sp>
      <p:sp>
        <p:nvSpPr>
          <p:cNvPr id="9" name="Connecteur droit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Connecteur droit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ar.wikipedia.org/wiki/%D8%AA%D9%86%D8%B8%D9%8A%D9%85_%D9%87%D8%B1%D9%85%D9%8A"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descr="RÃ©sultat de recherche d'images pour &quot;istanbul&quot;"/>
          <p:cNvPicPr>
            <a:picLocks noChangeAspect="1" noChangeArrowheads="1"/>
          </p:cNvPicPr>
          <p:nvPr/>
        </p:nvPicPr>
        <p:blipFill>
          <a:blip r:embed="rId2"/>
          <a:srcRect/>
          <a:stretch>
            <a:fillRect/>
          </a:stretch>
        </p:blipFill>
        <p:spPr bwMode="auto">
          <a:xfrm>
            <a:off x="285720" y="214290"/>
            <a:ext cx="8715436" cy="6072230"/>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
        <p:nvSpPr>
          <p:cNvPr id="4" name="Titre 3"/>
          <p:cNvSpPr>
            <a:spLocks noGrp="1"/>
          </p:cNvSpPr>
          <p:nvPr>
            <p:ph type="ctrTitle"/>
          </p:nvPr>
        </p:nvSpPr>
        <p:spPr>
          <a:xfrm>
            <a:off x="1714480" y="2428868"/>
            <a:ext cx="5786478" cy="771532"/>
          </a:xfrm>
        </p:spPr>
        <p:style>
          <a:lnRef idx="1">
            <a:schemeClr val="accent6"/>
          </a:lnRef>
          <a:fillRef idx="3">
            <a:schemeClr val="accent6"/>
          </a:fillRef>
          <a:effectRef idx="2">
            <a:schemeClr val="accent6"/>
          </a:effectRef>
          <a:fontRef idx="minor">
            <a:schemeClr val="lt1"/>
          </a:fontRef>
        </p:style>
        <p:txBody>
          <a:bodyPr>
            <a:normAutofit/>
          </a:bodyPr>
          <a:lstStyle/>
          <a:p>
            <a:pPr algn="ctr"/>
            <a:r>
              <a:rPr lang="ar-DZ" dirty="0" smtClean="0">
                <a:latin typeface="Times New Roman" pitchFamily="18" charset="0"/>
                <a:ea typeface="Arial Unicode MS" pitchFamily="34" charset="-128"/>
                <a:cs typeface="Times New Roman" pitchFamily="18" charset="0"/>
              </a:rPr>
              <a:t>تسيير الموارد الحضرية</a:t>
            </a:r>
            <a:endParaRPr lang="fr-FR" dirty="0">
              <a:latin typeface="Times New Roman" pitchFamily="18" charset="0"/>
              <a:ea typeface="Arial Unicode MS" pitchFamily="34" charset="-128"/>
              <a:cs typeface="Times New Roman" pitchFamily="18" charset="0"/>
            </a:endParaRPr>
          </a:p>
        </p:txBody>
      </p:sp>
      <p:sp>
        <p:nvSpPr>
          <p:cNvPr id="3" name="Sous-titre 2"/>
          <p:cNvSpPr>
            <a:spLocks noGrp="1"/>
          </p:cNvSpPr>
          <p:nvPr>
            <p:ph type="subTitle" idx="1"/>
          </p:nvPr>
        </p:nvSpPr>
        <p:spPr>
          <a:xfrm>
            <a:off x="2143108" y="3714752"/>
            <a:ext cx="4786346" cy="428628"/>
          </a:xfrm>
          <a:gradFill flip="none" rotWithShape="1">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8100000" scaled="1"/>
            <a:tileRect/>
          </a:gradFill>
          <a:ln>
            <a:noFill/>
          </a:ln>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pPr algn="ctr"/>
            <a:r>
              <a:rPr lang="ar-DZ" sz="2800" dirty="0" smtClean="0">
                <a:solidFill>
                  <a:srgbClr val="FF0000"/>
                </a:solidFill>
                <a:latin typeface="Times New Roman" pitchFamily="18" charset="0"/>
                <a:cs typeface="Times New Roman" pitchFamily="18" charset="0"/>
              </a:rPr>
              <a:t>السنة الأولى ماستر – تسيير المدن</a:t>
            </a:r>
            <a:endParaRPr lang="fr-FR" sz="2800" dirty="0">
              <a:solidFill>
                <a:srgbClr val="FF0000"/>
              </a:solidFill>
              <a:latin typeface="Times New Roman" pitchFamily="18" charset="0"/>
              <a:cs typeface="Times New Roman" pitchFamily="18" charset="0"/>
            </a:endParaRPr>
          </a:p>
        </p:txBody>
      </p:sp>
      <p:sp>
        <p:nvSpPr>
          <p:cNvPr id="5" name="Rectangle 4"/>
          <p:cNvSpPr/>
          <p:nvPr/>
        </p:nvSpPr>
        <p:spPr>
          <a:xfrm>
            <a:off x="714348" y="4929198"/>
            <a:ext cx="2643206" cy="769441"/>
          </a:xfrm>
          <a:prstGeom prst="rect">
            <a:avLst/>
          </a:prstGeom>
        </p:spPr>
        <p:style>
          <a:lnRef idx="1">
            <a:schemeClr val="accent3"/>
          </a:lnRef>
          <a:fillRef idx="2">
            <a:schemeClr val="accent3"/>
          </a:fillRef>
          <a:effectRef idx="1">
            <a:schemeClr val="accent3"/>
          </a:effectRef>
          <a:fontRef idx="minor">
            <a:schemeClr val="dk1"/>
          </a:fontRef>
        </p:style>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ar-DZ" sz="4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rPr>
              <a:t>الدرس 0</a:t>
            </a:r>
            <a:r>
              <a:rPr lang="ar-DZ" sz="4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rPr>
              <a:t>8</a:t>
            </a:r>
            <a:endParaRPr lang="fr-FR" sz="4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endParaRP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714612" y="357166"/>
            <a:ext cx="4624398" cy="751506"/>
          </a:xfrm>
          <a:gradFill>
            <a:gsLst>
              <a:gs pos="0">
                <a:srgbClr val="FBEAC7"/>
              </a:gs>
              <a:gs pos="17999">
                <a:srgbClr val="FEE7F2"/>
              </a:gs>
              <a:gs pos="36000">
                <a:srgbClr val="FAC77D"/>
              </a:gs>
              <a:gs pos="61000">
                <a:srgbClr val="FBA97D"/>
              </a:gs>
              <a:gs pos="82001">
                <a:srgbClr val="FBD49C"/>
              </a:gs>
              <a:gs pos="100000">
                <a:srgbClr val="FEE7F2"/>
              </a:gs>
            </a:gsLst>
            <a:lin ang="8100000" scaled="0"/>
          </a:gradFill>
        </p:spPr>
        <p:style>
          <a:lnRef idx="2">
            <a:schemeClr val="accent5">
              <a:shade val="50000"/>
            </a:schemeClr>
          </a:lnRef>
          <a:fillRef idx="1">
            <a:schemeClr val="accent5"/>
          </a:fillRef>
          <a:effectRef idx="0">
            <a:schemeClr val="accent5"/>
          </a:effectRef>
          <a:fontRef idx="minor">
            <a:schemeClr val="lt1"/>
          </a:fontRef>
        </p:style>
        <p:txBody>
          <a:bodyPr>
            <a:normAutofit/>
          </a:bodyPr>
          <a:lstStyle/>
          <a:p>
            <a:pPr algn="ctr" rtl="1"/>
            <a:r>
              <a:rPr lang="ar-DZ" dirty="0" smtClean="0">
                <a:latin typeface="Times New Roman" pitchFamily="18" charset="0"/>
                <a:cs typeface="Times New Roman" pitchFamily="18" charset="0"/>
              </a:rPr>
              <a:t>أنواع الهياكل التنظيمية</a:t>
            </a:r>
            <a:endParaRPr lang="fr-FR" dirty="0">
              <a:latin typeface="Times New Roman" pitchFamily="18" charset="0"/>
              <a:cs typeface="Times New Roman" pitchFamily="18" charset="0"/>
            </a:endParaRPr>
          </a:p>
        </p:txBody>
      </p:sp>
      <p:sp>
        <p:nvSpPr>
          <p:cNvPr id="3" name="Espace réservé du contenu 2"/>
          <p:cNvSpPr>
            <a:spLocks noGrp="1"/>
          </p:cNvSpPr>
          <p:nvPr>
            <p:ph idx="1"/>
          </p:nvPr>
        </p:nvSpPr>
        <p:spPr>
          <a:xfrm>
            <a:off x="357158" y="1571612"/>
            <a:ext cx="8572560" cy="4714908"/>
          </a:xfrm>
        </p:spPr>
        <p:style>
          <a:lnRef idx="1">
            <a:schemeClr val="accent6"/>
          </a:lnRef>
          <a:fillRef idx="2">
            <a:schemeClr val="accent6"/>
          </a:fillRef>
          <a:effectRef idx="1">
            <a:schemeClr val="accent6"/>
          </a:effectRef>
          <a:fontRef idx="minor">
            <a:schemeClr val="dk1"/>
          </a:fontRef>
        </p:style>
        <p:txBody>
          <a:bodyPr>
            <a:noAutofit/>
          </a:bodyPr>
          <a:lstStyle/>
          <a:p>
            <a:pPr algn="just" rtl="1">
              <a:buNone/>
            </a:pPr>
            <a:r>
              <a:rPr lang="ar-DZ" sz="3200" dirty="0" smtClean="0">
                <a:latin typeface="Times New Roman" pitchFamily="18" charset="0"/>
                <a:cs typeface="Times New Roman" pitchFamily="18" charset="0"/>
              </a:rPr>
              <a:t>5-</a:t>
            </a:r>
            <a:r>
              <a:rPr lang="ar-DZ" b="1" dirty="0" smtClean="0"/>
              <a:t> </a:t>
            </a:r>
            <a:r>
              <a:rPr lang="ar-DZ" b="1" dirty="0" smtClean="0"/>
              <a:t>هيكل </a:t>
            </a:r>
            <a:r>
              <a:rPr lang="ar-DZ" b="1" dirty="0" smtClean="0"/>
              <a:t>تشعبي:</a:t>
            </a:r>
            <a:endParaRPr lang="ar-DZ" b="1" dirty="0" smtClean="0"/>
          </a:p>
          <a:p>
            <a:pPr algn="just" rtl="1">
              <a:buNone/>
            </a:pPr>
            <a:r>
              <a:rPr lang="ar-DZ" b="1" dirty="0" smtClean="0">
                <a:latin typeface="Times New Roman" pitchFamily="18" charset="0"/>
                <a:cs typeface="Times New Roman" pitchFamily="18" charset="0"/>
              </a:rPr>
              <a:t>      </a:t>
            </a:r>
            <a:r>
              <a:rPr lang="ar-SA" sz="2800" dirty="0" smtClean="0">
                <a:latin typeface="Times New Roman" pitchFamily="18" charset="0"/>
                <a:cs typeface="Times New Roman" pitchFamily="18" charset="0"/>
              </a:rPr>
              <a:t>يسمى أيضا "هيكل المنتجات". تنشئ هذه المؤسسات شعبة لكل وظيفة تحتاجها للقيام بعملها. تحتوي كل شعبة كافة الموارد الضرورية للقيام بوظيفتها. ويمكن تصنيف الشعب من وجهات نظر مختلفة. يمكن أن يكون التمييز على أساس جغرافي (قسم في محافظة أو دولة) أو على أساس المنتج أو الخدمة التي تقدمها (منتجات مختلفة بحسب العملاء: للمنازل أو الشركات). وفي مثال آخر، يمكن لشركة صناعة السيارات </a:t>
            </a:r>
            <a:r>
              <a:rPr lang="ar-SA" sz="2800" dirty="0" err="1" smtClean="0">
                <a:latin typeface="Times New Roman" pitchFamily="18" charset="0"/>
                <a:cs typeface="Times New Roman" pitchFamily="18" charset="0"/>
              </a:rPr>
              <a:t>انشاء</a:t>
            </a:r>
            <a:r>
              <a:rPr lang="ar-SA" sz="2800" dirty="0" smtClean="0">
                <a:latin typeface="Times New Roman" pitchFamily="18" charset="0"/>
                <a:cs typeface="Times New Roman" pitchFamily="18" charset="0"/>
              </a:rPr>
              <a:t> شعبة لكل طراز من سياراتها: السيارات الرياضية متعددة الاستخدامات، وشعبة آخر للسيارات الصغيرة وغيرها. ويمكن أن يكون لكل شعبة قسم مبيعات الخاصة </a:t>
            </a:r>
            <a:r>
              <a:rPr lang="ar-SA" sz="2800" dirty="0" err="1" smtClean="0">
                <a:latin typeface="Times New Roman" pitchFamily="18" charset="0"/>
                <a:cs typeface="Times New Roman" pitchFamily="18" charset="0"/>
              </a:rPr>
              <a:t>بها</a:t>
            </a:r>
            <a:r>
              <a:rPr lang="ar-SA" sz="2800" dirty="0" smtClean="0">
                <a:latin typeface="Times New Roman" pitchFamily="18" charset="0"/>
                <a:cs typeface="Times New Roman" pitchFamily="18" charset="0"/>
              </a:rPr>
              <a:t> وقسم اله</a:t>
            </a:r>
            <a:r>
              <a:rPr lang="ar-SA" dirty="0" smtClean="0">
                <a:latin typeface="Times New Roman" pitchFamily="18" charset="0"/>
                <a:cs typeface="Times New Roman" pitchFamily="18" charset="0"/>
              </a:rPr>
              <a:t>ندسة </a:t>
            </a:r>
            <a:r>
              <a:rPr lang="ar-SA" dirty="0" err="1" smtClean="0">
                <a:latin typeface="Times New Roman" pitchFamily="18" charset="0"/>
                <a:cs typeface="Times New Roman" pitchFamily="18" charset="0"/>
              </a:rPr>
              <a:t>أوأقسام</a:t>
            </a:r>
            <a:r>
              <a:rPr lang="ar-SA" dirty="0" smtClean="0">
                <a:latin typeface="Times New Roman" pitchFamily="18" charset="0"/>
                <a:cs typeface="Times New Roman" pitchFamily="18" charset="0"/>
              </a:rPr>
              <a:t> للتسويق</a:t>
            </a:r>
            <a:r>
              <a:rPr lang="fr-FR" dirty="0" smtClean="0">
                <a:latin typeface="Times New Roman" pitchFamily="18" charset="0"/>
                <a:cs typeface="Times New Roman" pitchFamily="18" charset="0"/>
              </a:rPr>
              <a:t>.</a:t>
            </a:r>
          </a:p>
          <a:p>
            <a:endParaRPr lang="ar-DZ" dirty="0" smtClean="0">
              <a:latin typeface="Times New Roman" pitchFamily="18" charset="0"/>
              <a:cs typeface="Times New Roman" pitchFamily="18" charset="0"/>
            </a:endParaRPr>
          </a:p>
          <a:p>
            <a:pPr algn="just" rtl="1">
              <a:buNone/>
            </a:pPr>
            <a:endParaRPr lang="fr-FR" dirty="0" smtClean="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714612" y="357166"/>
            <a:ext cx="4624398" cy="751506"/>
          </a:xfrm>
          <a:gradFill>
            <a:gsLst>
              <a:gs pos="0">
                <a:srgbClr val="FBEAC7"/>
              </a:gs>
              <a:gs pos="17999">
                <a:srgbClr val="FEE7F2"/>
              </a:gs>
              <a:gs pos="36000">
                <a:srgbClr val="FAC77D"/>
              </a:gs>
              <a:gs pos="61000">
                <a:srgbClr val="FBA97D"/>
              </a:gs>
              <a:gs pos="82001">
                <a:srgbClr val="FBD49C"/>
              </a:gs>
              <a:gs pos="100000">
                <a:srgbClr val="FEE7F2"/>
              </a:gs>
            </a:gsLst>
            <a:lin ang="8100000" scaled="0"/>
          </a:gradFill>
        </p:spPr>
        <p:style>
          <a:lnRef idx="2">
            <a:schemeClr val="accent5">
              <a:shade val="50000"/>
            </a:schemeClr>
          </a:lnRef>
          <a:fillRef idx="1">
            <a:schemeClr val="accent5"/>
          </a:fillRef>
          <a:effectRef idx="0">
            <a:schemeClr val="accent5"/>
          </a:effectRef>
          <a:fontRef idx="minor">
            <a:schemeClr val="lt1"/>
          </a:fontRef>
        </p:style>
        <p:txBody>
          <a:bodyPr>
            <a:normAutofit/>
          </a:bodyPr>
          <a:lstStyle/>
          <a:p>
            <a:pPr algn="ctr" rtl="1"/>
            <a:r>
              <a:rPr lang="ar-DZ" dirty="0" smtClean="0">
                <a:latin typeface="Times New Roman" pitchFamily="18" charset="0"/>
                <a:cs typeface="Times New Roman" pitchFamily="18" charset="0"/>
              </a:rPr>
              <a:t>أنواع الهياكل التنظيمية</a:t>
            </a:r>
            <a:endParaRPr lang="fr-FR" dirty="0">
              <a:latin typeface="Times New Roman" pitchFamily="18" charset="0"/>
              <a:cs typeface="Times New Roman" pitchFamily="18" charset="0"/>
            </a:endParaRPr>
          </a:p>
        </p:txBody>
      </p:sp>
      <p:sp>
        <p:nvSpPr>
          <p:cNvPr id="3" name="Espace réservé du contenu 2"/>
          <p:cNvSpPr>
            <a:spLocks noGrp="1"/>
          </p:cNvSpPr>
          <p:nvPr>
            <p:ph idx="1"/>
          </p:nvPr>
        </p:nvSpPr>
        <p:spPr>
          <a:xfrm>
            <a:off x="357158" y="1571612"/>
            <a:ext cx="8572560" cy="4714908"/>
          </a:xfrm>
        </p:spPr>
        <p:style>
          <a:lnRef idx="1">
            <a:schemeClr val="accent6"/>
          </a:lnRef>
          <a:fillRef idx="2">
            <a:schemeClr val="accent6"/>
          </a:fillRef>
          <a:effectRef idx="1">
            <a:schemeClr val="accent6"/>
          </a:effectRef>
          <a:fontRef idx="minor">
            <a:schemeClr val="dk1"/>
          </a:fontRef>
        </p:style>
        <p:txBody>
          <a:bodyPr>
            <a:noAutofit/>
          </a:bodyPr>
          <a:lstStyle/>
          <a:p>
            <a:pPr algn="just" rtl="1">
              <a:buNone/>
            </a:pPr>
            <a:r>
              <a:rPr lang="ar-DZ" sz="3200" dirty="0" smtClean="0">
                <a:latin typeface="Times New Roman" pitchFamily="18" charset="0"/>
                <a:cs typeface="Times New Roman" pitchFamily="18" charset="0"/>
              </a:rPr>
              <a:t>6-</a:t>
            </a:r>
            <a:r>
              <a:rPr lang="ar-DZ" b="1" dirty="0" smtClean="0"/>
              <a:t> </a:t>
            </a:r>
            <a:r>
              <a:rPr lang="ar-DZ" b="1" dirty="0" smtClean="0"/>
              <a:t>هيكل </a:t>
            </a:r>
            <a:r>
              <a:rPr lang="ar-DZ" b="1" dirty="0" err="1" smtClean="0"/>
              <a:t>مصفوفي</a:t>
            </a:r>
            <a:r>
              <a:rPr lang="ar-DZ" b="1" dirty="0" smtClean="0"/>
              <a:t> :</a:t>
            </a:r>
            <a:r>
              <a:rPr lang="ar-DZ" dirty="0" smtClean="0">
                <a:latin typeface="Times New Roman" pitchFamily="18" charset="0"/>
                <a:cs typeface="Times New Roman" pitchFamily="18" charset="0"/>
              </a:rPr>
              <a:t>    </a:t>
            </a:r>
          </a:p>
          <a:p>
            <a:pPr algn="just" rtl="1">
              <a:buNone/>
            </a:pPr>
            <a:r>
              <a:rPr lang="ar-DZ" sz="2800" dirty="0" smtClean="0">
                <a:latin typeface="Times New Roman" pitchFamily="18" charset="0"/>
                <a:cs typeface="Times New Roman" pitchFamily="18" charset="0"/>
              </a:rPr>
              <a:t> </a:t>
            </a:r>
            <a:r>
              <a:rPr lang="ar-DZ" sz="2800" dirty="0" smtClean="0">
                <a:latin typeface="Times New Roman" pitchFamily="18" charset="0"/>
                <a:cs typeface="Times New Roman" pitchFamily="18" charset="0"/>
              </a:rPr>
              <a:t>       </a:t>
            </a:r>
            <a:r>
              <a:rPr lang="ar-SA" sz="3600" dirty="0" smtClean="0">
                <a:latin typeface="Times New Roman" pitchFamily="18" charset="0"/>
                <a:cs typeface="Times New Roman" pitchFamily="18" charset="0"/>
              </a:rPr>
              <a:t>يقسم </a:t>
            </a:r>
            <a:r>
              <a:rPr lang="ar-SA" sz="3600" dirty="0" smtClean="0">
                <a:latin typeface="Times New Roman" pitchFamily="18" charset="0"/>
                <a:cs typeface="Times New Roman" pitchFamily="18" charset="0"/>
              </a:rPr>
              <a:t>الهيكل </a:t>
            </a:r>
            <a:r>
              <a:rPr lang="ar-SA" sz="3600" dirty="0" err="1" smtClean="0">
                <a:latin typeface="Times New Roman" pitchFamily="18" charset="0"/>
                <a:cs typeface="Times New Roman" pitchFamily="18" charset="0"/>
              </a:rPr>
              <a:t>المصفوفي</a:t>
            </a:r>
            <a:r>
              <a:rPr lang="ar-SA" sz="3600" dirty="0" smtClean="0">
                <a:latin typeface="Times New Roman" pitchFamily="18" charset="0"/>
                <a:cs typeface="Times New Roman" pitchFamily="18" charset="0"/>
              </a:rPr>
              <a:t> موظفيه بحسب الوظيفة والمنتج على حد سواء. </a:t>
            </a:r>
            <a:r>
              <a:rPr lang="ar-SA" sz="3600" dirty="0" smtClean="0">
                <a:latin typeface="Times New Roman" pitchFamily="18" charset="0"/>
                <a:cs typeface="Times New Roman" pitchFamily="18" charset="0"/>
              </a:rPr>
              <a:t>يجمع هذا الهيكل الأفضل من كل الهياكل المنفصلة. </a:t>
            </a:r>
            <a:endParaRPr lang="ar-DZ" sz="3600" dirty="0" smtClean="0">
              <a:latin typeface="Times New Roman" pitchFamily="18" charset="0"/>
              <a:cs typeface="Times New Roman" pitchFamily="18" charset="0"/>
            </a:endParaRPr>
          </a:p>
          <a:p>
            <a:pPr algn="just" rtl="1">
              <a:buNone/>
            </a:pPr>
            <a:r>
              <a:rPr lang="ar-DZ" sz="3600" dirty="0" smtClean="0">
                <a:latin typeface="Times New Roman" pitchFamily="18" charset="0"/>
                <a:cs typeface="Times New Roman" pitchFamily="18" charset="0"/>
              </a:rPr>
              <a:t> </a:t>
            </a:r>
            <a:r>
              <a:rPr lang="ar-DZ" sz="3600" dirty="0" smtClean="0">
                <a:latin typeface="Times New Roman" pitchFamily="18" charset="0"/>
                <a:cs typeface="Times New Roman" pitchFamily="18" charset="0"/>
              </a:rPr>
              <a:t>      </a:t>
            </a:r>
            <a:r>
              <a:rPr lang="ar-SA" sz="3600" dirty="0" smtClean="0">
                <a:latin typeface="Times New Roman" pitchFamily="18" charset="0"/>
                <a:cs typeface="Times New Roman" pitchFamily="18" charset="0"/>
              </a:rPr>
              <a:t>عادة </a:t>
            </a:r>
            <a:r>
              <a:rPr lang="ar-SA" sz="3600" dirty="0" smtClean="0">
                <a:latin typeface="Times New Roman" pitchFamily="18" charset="0"/>
                <a:cs typeface="Times New Roman" pitchFamily="18" charset="0"/>
              </a:rPr>
              <a:t>تنظم المؤسسة المصفوفة فرق من الموظفين لإنجاز العمل، وذلك للاستفادة من نقاط القوة، وكذلك لتعويض نقاط الضعف التي تسببه النظم الوظيفية واللامركزية. </a:t>
            </a:r>
            <a:endParaRPr lang="ar-DZ" sz="3600" dirty="0" smtClean="0">
              <a:latin typeface="Times New Roman" pitchFamily="18" charset="0"/>
              <a:cs typeface="Times New Roman" pitchFamily="18" charset="0"/>
            </a:endParaRPr>
          </a:p>
          <a:p>
            <a:pPr algn="just" rtl="1">
              <a:buNone/>
            </a:pPr>
            <a:endParaRPr lang="fr-FR" dirty="0" smtClean="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solidFill>
            <a:schemeClr val="accent2">
              <a:lumMod val="40000"/>
              <a:lumOff val="60000"/>
            </a:schemeClr>
          </a:solidFill>
        </p:spPr>
        <p:txBody>
          <a:bodyPr/>
          <a:lstStyle/>
          <a:p>
            <a:pPr algn="just" rtl="1"/>
            <a:r>
              <a:rPr lang="ar-SA" dirty="0" smtClean="0">
                <a:latin typeface="Times New Roman" pitchFamily="18" charset="0"/>
                <a:cs typeface="Times New Roman" pitchFamily="18" charset="0"/>
              </a:rPr>
              <a:t>على سبيل المثال لنفترض أن شركة ما تنتج منتجين اثنين، "المنتج </a:t>
            </a:r>
            <a:r>
              <a:rPr lang="ar-SA" dirty="0" err="1" smtClean="0">
                <a:latin typeface="Times New Roman" pitchFamily="18" charset="0"/>
                <a:cs typeface="Times New Roman" pitchFamily="18" charset="0"/>
              </a:rPr>
              <a:t>أ</a:t>
            </a:r>
            <a:r>
              <a:rPr lang="ar-SA" dirty="0" smtClean="0">
                <a:latin typeface="Times New Roman" pitchFamily="18" charset="0"/>
                <a:cs typeface="Times New Roman" pitchFamily="18" charset="0"/>
              </a:rPr>
              <a:t>" </a:t>
            </a:r>
            <a:r>
              <a:rPr lang="ar-SA" dirty="0" err="1" smtClean="0">
                <a:latin typeface="Times New Roman" pitchFamily="18" charset="0"/>
                <a:cs typeface="Times New Roman" pitchFamily="18" charset="0"/>
              </a:rPr>
              <a:t>و</a:t>
            </a:r>
            <a:r>
              <a:rPr lang="ar-SA" dirty="0" smtClean="0">
                <a:latin typeface="Times New Roman" pitchFamily="18" charset="0"/>
                <a:cs typeface="Times New Roman" pitchFamily="18" charset="0"/>
              </a:rPr>
              <a:t> "منتج </a:t>
            </a:r>
            <a:r>
              <a:rPr lang="ar-SA" dirty="0" err="1" smtClean="0">
                <a:latin typeface="Times New Roman" pitchFamily="18" charset="0"/>
                <a:cs typeface="Times New Roman" pitchFamily="18" charset="0"/>
              </a:rPr>
              <a:t>ب</a:t>
            </a:r>
            <a:r>
              <a:rPr lang="ar-SA" dirty="0" smtClean="0">
                <a:latin typeface="Times New Roman" pitchFamily="18" charset="0"/>
                <a:cs typeface="Times New Roman" pitchFamily="18" charset="0"/>
              </a:rPr>
              <a:t>". باستخدام هيكل المصفوفة، فإن هذه الشركة تنظم وظائفها داخل الشركة على النحو التالي: قسم المبيعات وقسم خدمة العملاء وقسم محاسبة "لمنتج </a:t>
            </a:r>
            <a:r>
              <a:rPr lang="ar-SA" dirty="0" err="1" smtClean="0">
                <a:latin typeface="Times New Roman" pitchFamily="18" charset="0"/>
                <a:cs typeface="Times New Roman" pitchFamily="18" charset="0"/>
              </a:rPr>
              <a:t>أ</a:t>
            </a:r>
            <a:r>
              <a:rPr lang="ar-SA" dirty="0" smtClean="0">
                <a:latin typeface="Times New Roman" pitchFamily="18" charset="0"/>
                <a:cs typeface="Times New Roman" pitchFamily="18" charset="0"/>
              </a:rPr>
              <a:t>"، قسم المبيعات وقسم خدمة العملاء وقسم محاسبة "لمنتج </a:t>
            </a:r>
            <a:r>
              <a:rPr lang="ar-SA" dirty="0" err="1" smtClean="0">
                <a:latin typeface="Times New Roman" pitchFamily="18" charset="0"/>
                <a:cs typeface="Times New Roman" pitchFamily="18" charset="0"/>
              </a:rPr>
              <a:t>ب</a:t>
            </a:r>
            <a:r>
              <a:rPr lang="ar-SA" dirty="0" smtClean="0">
                <a:latin typeface="Times New Roman" pitchFamily="18" charset="0"/>
                <a:cs typeface="Times New Roman" pitchFamily="18" charset="0"/>
              </a:rPr>
              <a:t>". يعتبر هيكل المصفوفة هو من بين أنقى الهياكل التنظيمية. وهو يحاكي الانتظام في الطبيعة</a:t>
            </a:r>
            <a:r>
              <a:rPr lang="fr-FR" dirty="0" smtClean="0"/>
              <a:t>.</a:t>
            </a:r>
          </a:p>
          <a:p>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solidFill>
            <a:schemeClr val="accent2">
              <a:lumMod val="40000"/>
              <a:lumOff val="60000"/>
            </a:schemeClr>
          </a:solidFill>
        </p:spPr>
        <p:txBody>
          <a:bodyPr/>
          <a:lstStyle/>
          <a:p>
            <a:pPr algn="just" rtl="1"/>
            <a:r>
              <a:rPr lang="ar-SA" dirty="0" smtClean="0">
                <a:latin typeface="Times New Roman" pitchFamily="18" charset="0"/>
                <a:cs typeface="Times New Roman" pitchFamily="18" charset="0"/>
              </a:rPr>
              <a:t>على سبيل المثال لنفترض أن شركة ما تنتج منتجين اثنين، "المنتج </a:t>
            </a:r>
            <a:r>
              <a:rPr lang="ar-SA" dirty="0" err="1" smtClean="0">
                <a:latin typeface="Times New Roman" pitchFamily="18" charset="0"/>
                <a:cs typeface="Times New Roman" pitchFamily="18" charset="0"/>
              </a:rPr>
              <a:t>أ</a:t>
            </a:r>
            <a:r>
              <a:rPr lang="ar-SA" dirty="0" smtClean="0">
                <a:latin typeface="Times New Roman" pitchFamily="18" charset="0"/>
                <a:cs typeface="Times New Roman" pitchFamily="18" charset="0"/>
              </a:rPr>
              <a:t>" </a:t>
            </a:r>
            <a:r>
              <a:rPr lang="ar-SA" dirty="0" err="1" smtClean="0">
                <a:latin typeface="Times New Roman" pitchFamily="18" charset="0"/>
                <a:cs typeface="Times New Roman" pitchFamily="18" charset="0"/>
              </a:rPr>
              <a:t>و</a:t>
            </a:r>
            <a:r>
              <a:rPr lang="ar-SA" dirty="0" smtClean="0">
                <a:latin typeface="Times New Roman" pitchFamily="18" charset="0"/>
                <a:cs typeface="Times New Roman" pitchFamily="18" charset="0"/>
              </a:rPr>
              <a:t> "منتج </a:t>
            </a:r>
            <a:r>
              <a:rPr lang="ar-SA" dirty="0" err="1" smtClean="0">
                <a:latin typeface="Times New Roman" pitchFamily="18" charset="0"/>
                <a:cs typeface="Times New Roman" pitchFamily="18" charset="0"/>
              </a:rPr>
              <a:t>ب</a:t>
            </a:r>
            <a:r>
              <a:rPr lang="ar-SA" dirty="0" smtClean="0">
                <a:latin typeface="Times New Roman" pitchFamily="18" charset="0"/>
                <a:cs typeface="Times New Roman" pitchFamily="18" charset="0"/>
              </a:rPr>
              <a:t>". باستخدام هيكل المصفوفة، فإن هذه الشركة تنظم وظائفها داخل الشركة على النحو التالي: قسم المبيعات وقسم خدمة العملاء وقسم محاسبة "لمنتج </a:t>
            </a:r>
            <a:r>
              <a:rPr lang="ar-SA" dirty="0" err="1" smtClean="0">
                <a:latin typeface="Times New Roman" pitchFamily="18" charset="0"/>
                <a:cs typeface="Times New Roman" pitchFamily="18" charset="0"/>
              </a:rPr>
              <a:t>أ</a:t>
            </a:r>
            <a:r>
              <a:rPr lang="ar-SA" dirty="0" smtClean="0">
                <a:latin typeface="Times New Roman" pitchFamily="18" charset="0"/>
                <a:cs typeface="Times New Roman" pitchFamily="18" charset="0"/>
              </a:rPr>
              <a:t>"، قسم المبيعات وقسم خدمة العملاء وقسم محاسبة "لمنتج </a:t>
            </a:r>
            <a:r>
              <a:rPr lang="ar-SA" dirty="0" err="1" smtClean="0">
                <a:latin typeface="Times New Roman" pitchFamily="18" charset="0"/>
                <a:cs typeface="Times New Roman" pitchFamily="18" charset="0"/>
              </a:rPr>
              <a:t>ب</a:t>
            </a:r>
            <a:r>
              <a:rPr lang="ar-SA" dirty="0" smtClean="0">
                <a:latin typeface="Times New Roman" pitchFamily="18" charset="0"/>
                <a:cs typeface="Times New Roman" pitchFamily="18" charset="0"/>
              </a:rPr>
              <a:t>". يعتبر هيكل المصفوفة هو من بين أنقى الهياكل التنظيمية. وهو يحاكي الانتظام في الطبيعة</a:t>
            </a:r>
            <a:r>
              <a:rPr lang="fr-FR" dirty="0" smtClean="0"/>
              <a:t>.</a:t>
            </a:r>
          </a:p>
          <a:p>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04800" y="928670"/>
            <a:ext cx="8686800" cy="5643602"/>
          </a:xfrm>
          <a:solidFill>
            <a:schemeClr val="accent2">
              <a:lumMod val="40000"/>
              <a:lumOff val="60000"/>
            </a:schemeClr>
          </a:solidFill>
        </p:spPr>
        <p:txBody>
          <a:bodyPr>
            <a:normAutofit lnSpcReduction="10000"/>
          </a:bodyPr>
          <a:lstStyle/>
          <a:p>
            <a:pPr algn="just" rtl="1"/>
            <a:r>
              <a:rPr lang="ar-SA" b="1" dirty="0" smtClean="0">
                <a:latin typeface="Times New Roman" pitchFamily="18" charset="0"/>
                <a:cs typeface="Times New Roman" pitchFamily="18" charset="0"/>
              </a:rPr>
              <a:t>مصفوفة وظيفية/ضعيفة</a:t>
            </a:r>
            <a:r>
              <a:rPr lang="fr-FR" dirty="0" smtClean="0">
                <a:latin typeface="Times New Roman" pitchFamily="18" charset="0"/>
                <a:cs typeface="Times New Roman" pitchFamily="18" charset="0"/>
              </a:rPr>
              <a:t>: </a:t>
            </a:r>
            <a:r>
              <a:rPr lang="ar-SA" dirty="0" smtClean="0">
                <a:latin typeface="Times New Roman" pitchFamily="18" charset="0"/>
                <a:cs typeface="Times New Roman" pitchFamily="18" charset="0"/>
              </a:rPr>
              <a:t>يتم </a:t>
            </a:r>
            <a:r>
              <a:rPr lang="ar-SA" dirty="0" smtClean="0">
                <a:latin typeface="Times New Roman" pitchFamily="18" charset="0"/>
                <a:cs typeface="Times New Roman" pitchFamily="18" charset="0"/>
              </a:rPr>
              <a:t>إعطاء </a:t>
            </a:r>
            <a:r>
              <a:rPr lang="ar-SA" dirty="0" smtClean="0">
                <a:latin typeface="Times New Roman" pitchFamily="18" charset="0"/>
                <a:cs typeface="Times New Roman" pitchFamily="18" charset="0"/>
              </a:rPr>
              <a:t>مدير المشروع سلطة محدودة للإشراف على الجوانب الفنية في المشروع. يحافظ المدراء </a:t>
            </a:r>
            <a:r>
              <a:rPr lang="ar-SA" dirty="0" smtClean="0">
                <a:latin typeface="Times New Roman" pitchFamily="18" charset="0"/>
                <a:cs typeface="Times New Roman" pitchFamily="18" charset="0"/>
              </a:rPr>
              <a:t>الوظيفي</a:t>
            </a:r>
            <a:r>
              <a:rPr lang="ar-DZ" dirty="0" smtClean="0">
                <a:latin typeface="Times New Roman" pitchFamily="18" charset="0"/>
                <a:cs typeface="Times New Roman" pitchFamily="18" charset="0"/>
              </a:rPr>
              <a:t>و</a:t>
            </a:r>
            <a:r>
              <a:rPr lang="ar-SA" dirty="0" smtClean="0">
                <a:latin typeface="Times New Roman" pitchFamily="18" charset="0"/>
                <a:cs typeface="Times New Roman" pitchFamily="18" charset="0"/>
              </a:rPr>
              <a:t>ن </a:t>
            </a:r>
            <a:r>
              <a:rPr lang="ar-DZ" dirty="0" smtClean="0">
                <a:latin typeface="Times New Roman" pitchFamily="18" charset="0"/>
                <a:cs typeface="Times New Roman" pitchFamily="18" charset="0"/>
              </a:rPr>
              <a:t>على </a:t>
            </a:r>
            <a:r>
              <a:rPr lang="ar-SA" dirty="0" smtClean="0">
                <a:latin typeface="Times New Roman" pitchFamily="18" charset="0"/>
                <a:cs typeface="Times New Roman" pitchFamily="18" charset="0"/>
              </a:rPr>
              <a:t>السيطرة </a:t>
            </a:r>
            <a:r>
              <a:rPr lang="ar-SA" dirty="0" smtClean="0">
                <a:latin typeface="Times New Roman" pitchFamily="18" charset="0"/>
                <a:cs typeface="Times New Roman" pitchFamily="18" charset="0"/>
              </a:rPr>
              <a:t>على موارد المشروع ومجاله</a:t>
            </a:r>
            <a:r>
              <a:rPr lang="fr-FR" dirty="0" smtClean="0">
                <a:latin typeface="Times New Roman" pitchFamily="18" charset="0"/>
                <a:cs typeface="Times New Roman" pitchFamily="18" charset="0"/>
              </a:rPr>
              <a:t> .</a:t>
            </a:r>
          </a:p>
          <a:p>
            <a:pPr algn="just" rtl="1"/>
            <a:r>
              <a:rPr lang="ar-SA" b="1" dirty="0" smtClean="0">
                <a:latin typeface="Times New Roman" pitchFamily="18" charset="0"/>
                <a:cs typeface="Times New Roman" pitchFamily="18" charset="0"/>
              </a:rPr>
              <a:t>مصفوفة الوظيفية/متوازنة</a:t>
            </a:r>
            <a:r>
              <a:rPr lang="fr-FR" dirty="0" smtClean="0">
                <a:latin typeface="Times New Roman" pitchFamily="18" charset="0"/>
                <a:cs typeface="Times New Roman" pitchFamily="18" charset="0"/>
              </a:rPr>
              <a:t>: </a:t>
            </a:r>
            <a:r>
              <a:rPr lang="ar-SA" dirty="0" smtClean="0">
                <a:latin typeface="Times New Roman" pitchFamily="18" charset="0"/>
                <a:cs typeface="Times New Roman" pitchFamily="18" charset="0"/>
              </a:rPr>
              <a:t>يتم تعيين مدير المشروع للإشراف على المشروع بكامله. ويتقاسم مدير المشروع السلطة بالتساوي مع المدراء </a:t>
            </a:r>
            <a:r>
              <a:rPr lang="ar-DZ" dirty="0" err="1" smtClean="0">
                <a:latin typeface="Times New Roman" pitchFamily="18" charset="0"/>
                <a:cs typeface="Times New Roman" pitchFamily="18" charset="0"/>
              </a:rPr>
              <a:t>ال</a:t>
            </a:r>
            <a:r>
              <a:rPr lang="ar-SA" dirty="0" smtClean="0">
                <a:latin typeface="Times New Roman" pitchFamily="18" charset="0"/>
                <a:cs typeface="Times New Roman" pitchFamily="18" charset="0"/>
              </a:rPr>
              <a:t>وظيفيين</a:t>
            </a:r>
            <a:r>
              <a:rPr lang="ar-SA" dirty="0" smtClean="0">
                <a:latin typeface="Times New Roman" pitchFamily="18" charset="0"/>
                <a:cs typeface="Times New Roman" pitchFamily="18" charset="0"/>
              </a:rPr>
              <a:t>. وهذه العلاقة تجلب أفضل جوانب النظم الوظيفية المشروعية. ومع ذلك، يواجه هذا النظام صعوبة في تقاسم السلطة التي تبقى موضوع حساس</a:t>
            </a:r>
            <a:r>
              <a:rPr lang="fr-FR" dirty="0" smtClean="0">
                <a:latin typeface="Times New Roman" pitchFamily="18" charset="0"/>
                <a:cs typeface="Times New Roman" pitchFamily="18" charset="0"/>
              </a:rPr>
              <a:t>.</a:t>
            </a:r>
          </a:p>
          <a:p>
            <a:pPr algn="just" rtl="1"/>
            <a:r>
              <a:rPr lang="ar-SA" b="1" dirty="0" smtClean="0">
                <a:latin typeface="Times New Roman" pitchFamily="18" charset="0"/>
                <a:cs typeface="Times New Roman" pitchFamily="18" charset="0"/>
              </a:rPr>
              <a:t>مصفوفة مشروعية/قوية</a:t>
            </a:r>
            <a:r>
              <a:rPr lang="fr-FR" dirty="0" smtClean="0">
                <a:latin typeface="Times New Roman" pitchFamily="18" charset="0"/>
                <a:cs typeface="Times New Roman" pitchFamily="18" charset="0"/>
              </a:rPr>
              <a:t>: </a:t>
            </a:r>
            <a:r>
              <a:rPr lang="ar-SA" dirty="0" smtClean="0">
                <a:latin typeface="Times New Roman" pitchFamily="18" charset="0"/>
                <a:cs typeface="Times New Roman" pitchFamily="18" charset="0"/>
              </a:rPr>
              <a:t>يكون مدير المشروع هو </a:t>
            </a:r>
            <a:r>
              <a:rPr lang="ar-SA" dirty="0" err="1" smtClean="0">
                <a:latin typeface="Times New Roman" pitchFamily="18" charset="0"/>
                <a:cs typeface="Times New Roman" pitchFamily="18" charset="0"/>
              </a:rPr>
              <a:t>المسؤول</a:t>
            </a:r>
            <a:r>
              <a:rPr lang="ar-SA" dirty="0" smtClean="0">
                <a:latin typeface="Times New Roman" pitchFamily="18" charset="0"/>
                <a:cs typeface="Times New Roman" pitchFamily="18" charset="0"/>
              </a:rPr>
              <a:t> الأول عن كافة المشروع. المدراء </a:t>
            </a:r>
            <a:r>
              <a:rPr lang="ar-SA" dirty="0" smtClean="0">
                <a:latin typeface="Times New Roman" pitchFamily="18" charset="0"/>
                <a:cs typeface="Times New Roman" pitchFamily="18" charset="0"/>
              </a:rPr>
              <a:t>الوظيفي</a:t>
            </a:r>
            <a:r>
              <a:rPr lang="ar-DZ" smtClean="0">
                <a:latin typeface="Times New Roman" pitchFamily="18" charset="0"/>
                <a:cs typeface="Times New Roman" pitchFamily="18" charset="0"/>
              </a:rPr>
              <a:t>و</a:t>
            </a:r>
            <a:r>
              <a:rPr lang="ar-SA" smtClean="0">
                <a:latin typeface="Times New Roman" pitchFamily="18" charset="0"/>
                <a:cs typeface="Times New Roman" pitchFamily="18" charset="0"/>
              </a:rPr>
              <a:t>ن </a:t>
            </a:r>
            <a:r>
              <a:rPr lang="ar-SA" dirty="0" smtClean="0">
                <a:latin typeface="Times New Roman" pitchFamily="18" charset="0"/>
                <a:cs typeface="Times New Roman" pitchFamily="18" charset="0"/>
              </a:rPr>
              <a:t>يوفرون الخبرة التقنية </a:t>
            </a:r>
            <a:r>
              <a:rPr lang="ar-SA" dirty="0" err="1" smtClean="0">
                <a:latin typeface="Times New Roman" pitchFamily="18" charset="0"/>
                <a:cs typeface="Times New Roman" pitchFamily="18" charset="0"/>
              </a:rPr>
              <a:t>ويعيينون</a:t>
            </a:r>
            <a:r>
              <a:rPr lang="ar-SA" dirty="0" smtClean="0">
                <a:latin typeface="Times New Roman" pitchFamily="18" charset="0"/>
                <a:cs typeface="Times New Roman" pitchFamily="18" charset="0"/>
              </a:rPr>
              <a:t> الموارد حسب الحاجة</a:t>
            </a:r>
            <a:r>
              <a:rPr lang="fr-FR" dirty="0" smtClean="0"/>
              <a:t>.</a:t>
            </a:r>
          </a:p>
          <a:p>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714612" y="357166"/>
            <a:ext cx="4624398" cy="751506"/>
          </a:xfrm>
          <a:gradFill>
            <a:gsLst>
              <a:gs pos="0">
                <a:srgbClr val="FBEAC7"/>
              </a:gs>
              <a:gs pos="17999">
                <a:srgbClr val="FEE7F2"/>
              </a:gs>
              <a:gs pos="36000">
                <a:srgbClr val="FAC77D"/>
              </a:gs>
              <a:gs pos="61000">
                <a:srgbClr val="FBA97D"/>
              </a:gs>
              <a:gs pos="82001">
                <a:srgbClr val="FBD49C"/>
              </a:gs>
              <a:gs pos="100000">
                <a:srgbClr val="FEE7F2"/>
              </a:gs>
            </a:gsLst>
            <a:lin ang="8100000" scaled="0"/>
          </a:gradFill>
        </p:spPr>
        <p:style>
          <a:lnRef idx="2">
            <a:schemeClr val="accent5">
              <a:shade val="50000"/>
            </a:schemeClr>
          </a:lnRef>
          <a:fillRef idx="1">
            <a:schemeClr val="accent5"/>
          </a:fillRef>
          <a:effectRef idx="0">
            <a:schemeClr val="accent5"/>
          </a:effectRef>
          <a:fontRef idx="minor">
            <a:schemeClr val="lt1"/>
          </a:fontRef>
        </p:style>
        <p:txBody>
          <a:bodyPr/>
          <a:lstStyle/>
          <a:p>
            <a:pPr algn="ctr" rtl="1"/>
            <a:r>
              <a:rPr lang="ar-DZ" dirty="0" smtClean="0">
                <a:latin typeface="Times New Roman" pitchFamily="18" charset="0"/>
                <a:cs typeface="Times New Roman" pitchFamily="18" charset="0"/>
              </a:rPr>
              <a:t>مقـــدمة</a:t>
            </a:r>
            <a:endParaRPr lang="fr-FR" dirty="0">
              <a:latin typeface="Times New Roman" pitchFamily="18" charset="0"/>
              <a:cs typeface="Times New Roman" pitchFamily="18" charset="0"/>
            </a:endParaRPr>
          </a:p>
        </p:txBody>
      </p:sp>
      <p:sp>
        <p:nvSpPr>
          <p:cNvPr id="3" name="Espace réservé du contenu 2"/>
          <p:cNvSpPr>
            <a:spLocks noGrp="1"/>
          </p:cNvSpPr>
          <p:nvPr>
            <p:ph idx="1"/>
          </p:nvPr>
        </p:nvSpPr>
        <p:spPr>
          <a:xfrm>
            <a:off x="357158" y="1571612"/>
            <a:ext cx="8572560" cy="2819716"/>
          </a:xfrm>
        </p:spPr>
        <p:style>
          <a:lnRef idx="1">
            <a:schemeClr val="accent6"/>
          </a:lnRef>
          <a:fillRef idx="2">
            <a:schemeClr val="accent6"/>
          </a:fillRef>
          <a:effectRef idx="1">
            <a:schemeClr val="accent6"/>
          </a:effectRef>
          <a:fontRef idx="minor">
            <a:schemeClr val="dk1"/>
          </a:fontRef>
        </p:style>
        <p:txBody>
          <a:bodyPr>
            <a:noAutofit/>
          </a:bodyPr>
          <a:lstStyle/>
          <a:p>
            <a:pPr algn="just" rtl="1">
              <a:buNone/>
            </a:pPr>
            <a:r>
              <a:rPr lang="ar-DZ" sz="3200" dirty="0" smtClean="0">
                <a:latin typeface="Times New Roman" pitchFamily="18" charset="0"/>
                <a:cs typeface="Times New Roman" pitchFamily="18" charset="0"/>
              </a:rPr>
              <a:t>      لطالما سعت المدن </a:t>
            </a:r>
            <a:r>
              <a:rPr lang="ar-DZ" dirty="0" smtClean="0">
                <a:latin typeface="Times New Roman" pitchFamily="18" charset="0"/>
                <a:cs typeface="Times New Roman" pitchFamily="18" charset="0"/>
              </a:rPr>
              <a:t>للوصول إلى الموارد الطبيعية أو الصناعية التي في حدودها أو حتى خارجها، ويكون هذا من خلال نظم مؤسساتية تضمن تنسيقا وتكاملا معينا بين مختلف المتدخلين أو العاملين بالمؤسسات </a:t>
            </a:r>
            <a:r>
              <a:rPr lang="ar-DZ" dirty="0" err="1" smtClean="0">
                <a:latin typeface="Times New Roman" pitchFamily="18" charset="0"/>
                <a:cs typeface="Times New Roman" pitchFamily="18" charset="0"/>
              </a:rPr>
              <a:t>المنوطة</a:t>
            </a:r>
            <a:r>
              <a:rPr lang="ar-DZ" dirty="0" smtClean="0">
                <a:latin typeface="Times New Roman" pitchFamily="18" charset="0"/>
                <a:cs typeface="Times New Roman" pitchFamily="18" charset="0"/>
              </a:rPr>
              <a:t> باستغلال تلك الموارد.</a:t>
            </a:r>
            <a:endParaRPr lang="fr-FR" sz="3200" dirty="0" smtClean="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714612" y="357166"/>
            <a:ext cx="4624398" cy="751506"/>
          </a:xfrm>
          <a:gradFill>
            <a:gsLst>
              <a:gs pos="0">
                <a:srgbClr val="FBEAC7"/>
              </a:gs>
              <a:gs pos="17999">
                <a:srgbClr val="FEE7F2"/>
              </a:gs>
              <a:gs pos="36000">
                <a:srgbClr val="FAC77D"/>
              </a:gs>
              <a:gs pos="61000">
                <a:srgbClr val="FBA97D"/>
              </a:gs>
              <a:gs pos="82001">
                <a:srgbClr val="FBD49C"/>
              </a:gs>
              <a:gs pos="100000">
                <a:srgbClr val="FEE7F2"/>
              </a:gs>
            </a:gsLst>
            <a:lin ang="8100000" scaled="0"/>
          </a:gradFill>
        </p:spPr>
        <p:style>
          <a:lnRef idx="2">
            <a:schemeClr val="accent5">
              <a:shade val="50000"/>
            </a:schemeClr>
          </a:lnRef>
          <a:fillRef idx="1">
            <a:schemeClr val="accent5"/>
          </a:fillRef>
          <a:effectRef idx="0">
            <a:schemeClr val="accent5"/>
          </a:effectRef>
          <a:fontRef idx="minor">
            <a:schemeClr val="lt1"/>
          </a:fontRef>
        </p:style>
        <p:txBody>
          <a:bodyPr>
            <a:normAutofit fontScale="90000"/>
          </a:bodyPr>
          <a:lstStyle/>
          <a:p>
            <a:pPr algn="ctr" rtl="1"/>
            <a:r>
              <a:rPr lang="ar-DZ" dirty="0" err="1" smtClean="0">
                <a:latin typeface="Times New Roman" pitchFamily="18" charset="0"/>
                <a:cs typeface="Times New Roman" pitchFamily="18" charset="0"/>
              </a:rPr>
              <a:t>ماهو</a:t>
            </a:r>
            <a:r>
              <a:rPr lang="ar-DZ" dirty="0" smtClean="0">
                <a:latin typeface="Times New Roman" pitchFamily="18" charset="0"/>
                <a:cs typeface="Times New Roman" pitchFamily="18" charset="0"/>
              </a:rPr>
              <a:t> النظام المؤسسي للموارد ؟؟</a:t>
            </a:r>
            <a:endParaRPr lang="fr-FR" dirty="0">
              <a:latin typeface="Times New Roman" pitchFamily="18" charset="0"/>
              <a:cs typeface="Times New Roman" pitchFamily="18" charset="0"/>
            </a:endParaRPr>
          </a:p>
        </p:txBody>
      </p:sp>
      <p:sp>
        <p:nvSpPr>
          <p:cNvPr id="3" name="Espace réservé du contenu 2"/>
          <p:cNvSpPr>
            <a:spLocks noGrp="1"/>
          </p:cNvSpPr>
          <p:nvPr>
            <p:ph idx="1"/>
          </p:nvPr>
        </p:nvSpPr>
        <p:spPr>
          <a:xfrm>
            <a:off x="357158" y="1571612"/>
            <a:ext cx="8572560" cy="4000528"/>
          </a:xfrm>
        </p:spPr>
        <p:style>
          <a:lnRef idx="1">
            <a:schemeClr val="accent6"/>
          </a:lnRef>
          <a:fillRef idx="2">
            <a:schemeClr val="accent6"/>
          </a:fillRef>
          <a:effectRef idx="1">
            <a:schemeClr val="accent6"/>
          </a:effectRef>
          <a:fontRef idx="minor">
            <a:schemeClr val="dk1"/>
          </a:fontRef>
        </p:style>
        <p:txBody>
          <a:bodyPr>
            <a:noAutofit/>
          </a:bodyPr>
          <a:lstStyle/>
          <a:p>
            <a:pPr algn="just" rtl="1">
              <a:buNone/>
            </a:pPr>
            <a:r>
              <a:rPr lang="ar-DZ" sz="3200" dirty="0" smtClean="0">
                <a:latin typeface="Times New Roman" pitchFamily="18" charset="0"/>
                <a:cs typeface="Times New Roman" pitchFamily="18" charset="0"/>
              </a:rPr>
              <a:t>      هي مختلف الطرق المتبعة في تنظيم استخدام أو إنتاج الموارد باستخدام قوانين وقواعد متفق عليها بشكل جماعي. يدمج مختلف السياسات العمومية وحقوق التملك والاستخدام لضمان الوصول إلى الموارد واستهلاكها.</a:t>
            </a:r>
          </a:p>
          <a:p>
            <a:pPr algn="just" rtl="1">
              <a:buNone/>
            </a:pPr>
            <a:r>
              <a:rPr lang="ar-DZ" dirty="0" smtClean="0">
                <a:latin typeface="Times New Roman" pitchFamily="18" charset="0"/>
                <a:cs typeface="Times New Roman" pitchFamily="18" charset="0"/>
              </a:rPr>
              <a:t>      أو هو هيكل تنظيمي لمؤسسة ما، يتكون من الأنشطة والمهام التي يتم توزيعها بين العاملين بالمؤسسة والقيام بعمليات التنسيق والإشراف.</a:t>
            </a:r>
            <a:endParaRPr lang="ar-DZ" sz="3200" dirty="0" smtClean="0">
              <a:latin typeface="Times New Roman" pitchFamily="18" charset="0"/>
              <a:cs typeface="Times New Roman" pitchFamily="18" charset="0"/>
            </a:endParaRPr>
          </a:p>
          <a:p>
            <a:pPr algn="just" rtl="1">
              <a:buNone/>
            </a:pPr>
            <a:endParaRPr lang="fr-FR" sz="3200" dirty="0" smtClean="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714612" y="357166"/>
            <a:ext cx="4624398" cy="751506"/>
          </a:xfrm>
          <a:gradFill>
            <a:gsLst>
              <a:gs pos="0">
                <a:srgbClr val="FBEAC7"/>
              </a:gs>
              <a:gs pos="17999">
                <a:srgbClr val="FEE7F2"/>
              </a:gs>
              <a:gs pos="36000">
                <a:srgbClr val="FAC77D"/>
              </a:gs>
              <a:gs pos="61000">
                <a:srgbClr val="FBA97D"/>
              </a:gs>
              <a:gs pos="82001">
                <a:srgbClr val="FBD49C"/>
              </a:gs>
              <a:gs pos="100000">
                <a:srgbClr val="FEE7F2"/>
              </a:gs>
            </a:gsLst>
            <a:lin ang="8100000" scaled="0"/>
          </a:gradFill>
        </p:spPr>
        <p:style>
          <a:lnRef idx="2">
            <a:schemeClr val="accent5">
              <a:shade val="50000"/>
            </a:schemeClr>
          </a:lnRef>
          <a:fillRef idx="1">
            <a:schemeClr val="accent5"/>
          </a:fillRef>
          <a:effectRef idx="0">
            <a:schemeClr val="accent5"/>
          </a:effectRef>
          <a:fontRef idx="minor">
            <a:schemeClr val="lt1"/>
          </a:fontRef>
        </p:style>
        <p:txBody>
          <a:bodyPr>
            <a:normAutofit fontScale="90000"/>
          </a:bodyPr>
          <a:lstStyle/>
          <a:p>
            <a:pPr algn="ctr" rtl="1"/>
            <a:r>
              <a:rPr lang="ar-DZ" dirty="0" err="1" smtClean="0">
                <a:latin typeface="Times New Roman" pitchFamily="18" charset="0"/>
                <a:cs typeface="Times New Roman" pitchFamily="18" charset="0"/>
              </a:rPr>
              <a:t>ماهو</a:t>
            </a:r>
            <a:r>
              <a:rPr lang="ar-DZ" dirty="0" smtClean="0">
                <a:latin typeface="Times New Roman" pitchFamily="18" charset="0"/>
                <a:cs typeface="Times New Roman" pitchFamily="18" charset="0"/>
              </a:rPr>
              <a:t> النظام المؤسسي للموارد ؟؟</a:t>
            </a:r>
            <a:endParaRPr lang="fr-FR" dirty="0">
              <a:latin typeface="Times New Roman" pitchFamily="18" charset="0"/>
              <a:cs typeface="Times New Roman" pitchFamily="18" charset="0"/>
            </a:endParaRPr>
          </a:p>
        </p:txBody>
      </p:sp>
      <p:sp>
        <p:nvSpPr>
          <p:cNvPr id="3" name="Espace réservé du contenu 2"/>
          <p:cNvSpPr>
            <a:spLocks noGrp="1"/>
          </p:cNvSpPr>
          <p:nvPr>
            <p:ph idx="1"/>
          </p:nvPr>
        </p:nvSpPr>
        <p:spPr>
          <a:xfrm>
            <a:off x="357158" y="1500174"/>
            <a:ext cx="8572560" cy="5000660"/>
          </a:xfrm>
        </p:spPr>
        <p:style>
          <a:lnRef idx="1">
            <a:schemeClr val="accent6"/>
          </a:lnRef>
          <a:fillRef idx="2">
            <a:schemeClr val="accent6"/>
          </a:fillRef>
          <a:effectRef idx="1">
            <a:schemeClr val="accent6"/>
          </a:effectRef>
          <a:fontRef idx="minor">
            <a:schemeClr val="dk1"/>
          </a:fontRef>
        </p:style>
        <p:txBody>
          <a:bodyPr>
            <a:noAutofit/>
          </a:bodyPr>
          <a:lstStyle/>
          <a:p>
            <a:pPr algn="just" rtl="1">
              <a:buNone/>
            </a:pPr>
            <a:r>
              <a:rPr lang="ar-DZ" sz="3200" dirty="0" smtClean="0">
                <a:latin typeface="Times New Roman" pitchFamily="18" charset="0"/>
                <a:cs typeface="Times New Roman" pitchFamily="18" charset="0"/>
              </a:rPr>
              <a:t>      </a:t>
            </a:r>
            <a:r>
              <a:rPr lang="ar-DZ" dirty="0" smtClean="0">
                <a:latin typeface="Times New Roman" pitchFamily="18" charset="0"/>
                <a:cs typeface="Times New Roman" pitchFamily="18" charset="0"/>
              </a:rPr>
              <a:t>يتميز بمبدأ التدرج الذي يحدد العلاقات :</a:t>
            </a:r>
            <a:endParaRPr lang="fr-FR" dirty="0" smtClean="0">
              <a:latin typeface="Times New Roman" pitchFamily="18" charset="0"/>
              <a:cs typeface="Times New Roman" pitchFamily="18" charset="0"/>
            </a:endParaRPr>
          </a:p>
        </p:txBody>
      </p:sp>
      <p:sp>
        <p:nvSpPr>
          <p:cNvPr id="4" name="Rectangle 3"/>
          <p:cNvSpPr/>
          <p:nvPr/>
        </p:nvSpPr>
        <p:spPr>
          <a:xfrm>
            <a:off x="6500826" y="2428868"/>
            <a:ext cx="1357322" cy="4286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عمودي</a:t>
            </a:r>
            <a:endParaRPr lang="fr-FR" dirty="0"/>
          </a:p>
        </p:txBody>
      </p:sp>
      <p:sp>
        <p:nvSpPr>
          <p:cNvPr id="5" name="Rectangle 4"/>
          <p:cNvSpPr/>
          <p:nvPr/>
        </p:nvSpPr>
        <p:spPr>
          <a:xfrm>
            <a:off x="2071670" y="2428868"/>
            <a:ext cx="928694" cy="4286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err="1" smtClean="0"/>
              <a:t>افقي</a:t>
            </a:r>
            <a:endParaRPr lang="fr-FR" dirty="0"/>
          </a:p>
        </p:txBody>
      </p:sp>
      <p:sp>
        <p:nvSpPr>
          <p:cNvPr id="6" name="Ellipse 5"/>
          <p:cNvSpPr/>
          <p:nvPr/>
        </p:nvSpPr>
        <p:spPr>
          <a:xfrm>
            <a:off x="6429388" y="3143248"/>
            <a:ext cx="1571636" cy="5715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رئيس</a:t>
            </a:r>
            <a:endParaRPr lang="fr-FR" dirty="0"/>
          </a:p>
        </p:txBody>
      </p:sp>
      <p:sp>
        <p:nvSpPr>
          <p:cNvPr id="7" name="Ellipse 6"/>
          <p:cNvSpPr/>
          <p:nvPr/>
        </p:nvSpPr>
        <p:spPr>
          <a:xfrm>
            <a:off x="6429388" y="4572008"/>
            <a:ext cx="1500198" cy="10001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مرؤوسين</a:t>
            </a:r>
            <a:endParaRPr lang="fr-FR" dirty="0"/>
          </a:p>
        </p:txBody>
      </p:sp>
      <p:cxnSp>
        <p:nvCxnSpPr>
          <p:cNvPr id="9" name="Connecteur droit 8"/>
          <p:cNvCxnSpPr/>
          <p:nvPr/>
        </p:nvCxnSpPr>
        <p:spPr>
          <a:xfrm rot="16200000" flipH="1">
            <a:off x="3500430" y="4000504"/>
            <a:ext cx="3643338" cy="71438"/>
          </a:xfrm>
          <a:prstGeom prst="line">
            <a:avLst/>
          </a:prstGeom>
        </p:spPr>
        <p:style>
          <a:lnRef idx="3">
            <a:schemeClr val="dk1"/>
          </a:lnRef>
          <a:fillRef idx="0">
            <a:schemeClr val="dk1"/>
          </a:fillRef>
          <a:effectRef idx="2">
            <a:schemeClr val="dk1"/>
          </a:effectRef>
          <a:fontRef idx="minor">
            <a:schemeClr val="tx1"/>
          </a:fontRef>
        </p:style>
      </p:cxnSp>
      <p:cxnSp>
        <p:nvCxnSpPr>
          <p:cNvPr id="13" name="Connecteur droit avec flèche 12"/>
          <p:cNvCxnSpPr>
            <a:stCxn id="6" idx="4"/>
            <a:endCxn id="7" idx="0"/>
          </p:cNvCxnSpPr>
          <p:nvPr/>
        </p:nvCxnSpPr>
        <p:spPr>
          <a:xfrm rot="5400000">
            <a:off x="6768719" y="4125521"/>
            <a:ext cx="857256" cy="35719"/>
          </a:xfrm>
          <a:prstGeom prst="straightConnector1">
            <a:avLst/>
          </a:prstGeom>
          <a:ln>
            <a:tailEnd type="arrow"/>
          </a:ln>
        </p:spPr>
        <p:style>
          <a:lnRef idx="1">
            <a:schemeClr val="accent5"/>
          </a:lnRef>
          <a:fillRef idx="0">
            <a:schemeClr val="accent5"/>
          </a:fillRef>
          <a:effectRef idx="0">
            <a:schemeClr val="accent5"/>
          </a:effectRef>
          <a:fontRef idx="minor">
            <a:schemeClr val="tx1"/>
          </a:fontRef>
        </p:style>
      </p:cxnSp>
      <p:sp>
        <p:nvSpPr>
          <p:cNvPr id="21" name="Ellipse 20"/>
          <p:cNvSpPr/>
          <p:nvPr/>
        </p:nvSpPr>
        <p:spPr>
          <a:xfrm>
            <a:off x="3428992" y="4000504"/>
            <a:ext cx="1214446" cy="64294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موظف</a:t>
            </a:r>
            <a:endParaRPr lang="fr-FR" dirty="0"/>
          </a:p>
        </p:txBody>
      </p:sp>
      <p:sp>
        <p:nvSpPr>
          <p:cNvPr id="22" name="Ellipse 21"/>
          <p:cNvSpPr/>
          <p:nvPr/>
        </p:nvSpPr>
        <p:spPr>
          <a:xfrm>
            <a:off x="857224" y="4000504"/>
            <a:ext cx="1214446" cy="64294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موظف</a:t>
            </a:r>
            <a:endParaRPr lang="fr-FR" dirty="0"/>
          </a:p>
        </p:txBody>
      </p:sp>
      <p:cxnSp>
        <p:nvCxnSpPr>
          <p:cNvPr id="24" name="Connecteur droit avec flèche 23"/>
          <p:cNvCxnSpPr>
            <a:stCxn id="21" idx="2"/>
            <a:endCxn id="22" idx="6"/>
          </p:cNvCxnSpPr>
          <p:nvPr/>
        </p:nvCxnSpPr>
        <p:spPr>
          <a:xfrm rot="10800000">
            <a:off x="2071670" y="4321975"/>
            <a:ext cx="1357322" cy="1588"/>
          </a:xfrm>
          <a:prstGeom prst="straightConnector1">
            <a:avLst/>
          </a:prstGeom>
          <a:ln>
            <a:tailEnd type="arrow"/>
          </a:ln>
        </p:spPr>
        <p:style>
          <a:lnRef idx="1">
            <a:schemeClr val="accent5"/>
          </a:lnRef>
          <a:fillRef idx="0">
            <a:schemeClr val="accent5"/>
          </a:fillRef>
          <a:effectRef idx="0">
            <a:schemeClr val="accent5"/>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714612" y="357166"/>
            <a:ext cx="4624398" cy="751506"/>
          </a:xfrm>
          <a:gradFill>
            <a:gsLst>
              <a:gs pos="0">
                <a:srgbClr val="FBEAC7"/>
              </a:gs>
              <a:gs pos="17999">
                <a:srgbClr val="FEE7F2"/>
              </a:gs>
              <a:gs pos="36000">
                <a:srgbClr val="FAC77D"/>
              </a:gs>
              <a:gs pos="61000">
                <a:srgbClr val="FBA97D"/>
              </a:gs>
              <a:gs pos="82001">
                <a:srgbClr val="FBD49C"/>
              </a:gs>
              <a:gs pos="100000">
                <a:srgbClr val="FEE7F2"/>
              </a:gs>
            </a:gsLst>
            <a:lin ang="8100000" scaled="0"/>
          </a:gradFill>
        </p:spPr>
        <p:style>
          <a:lnRef idx="2">
            <a:schemeClr val="accent5">
              <a:shade val="50000"/>
            </a:schemeClr>
          </a:lnRef>
          <a:fillRef idx="1">
            <a:schemeClr val="accent5"/>
          </a:fillRef>
          <a:effectRef idx="0">
            <a:schemeClr val="accent5"/>
          </a:effectRef>
          <a:fontRef idx="minor">
            <a:schemeClr val="lt1"/>
          </a:fontRef>
        </p:style>
        <p:txBody>
          <a:bodyPr>
            <a:normAutofit fontScale="90000"/>
          </a:bodyPr>
          <a:lstStyle/>
          <a:p>
            <a:pPr algn="ctr" rtl="1"/>
            <a:r>
              <a:rPr lang="ar-DZ" dirty="0" err="1" smtClean="0">
                <a:latin typeface="Times New Roman" pitchFamily="18" charset="0"/>
                <a:cs typeface="Times New Roman" pitchFamily="18" charset="0"/>
              </a:rPr>
              <a:t>ماهو</a:t>
            </a:r>
            <a:r>
              <a:rPr lang="ar-DZ" dirty="0" smtClean="0">
                <a:latin typeface="Times New Roman" pitchFamily="18" charset="0"/>
                <a:cs typeface="Times New Roman" pitchFamily="18" charset="0"/>
              </a:rPr>
              <a:t> النظام المؤسسي للموارد ؟؟</a:t>
            </a:r>
            <a:endParaRPr lang="fr-FR" dirty="0">
              <a:latin typeface="Times New Roman" pitchFamily="18" charset="0"/>
              <a:cs typeface="Times New Roman" pitchFamily="18" charset="0"/>
            </a:endParaRPr>
          </a:p>
        </p:txBody>
      </p:sp>
      <p:sp>
        <p:nvSpPr>
          <p:cNvPr id="3" name="Espace réservé du contenu 2"/>
          <p:cNvSpPr>
            <a:spLocks noGrp="1"/>
          </p:cNvSpPr>
          <p:nvPr>
            <p:ph idx="1"/>
          </p:nvPr>
        </p:nvSpPr>
        <p:spPr>
          <a:xfrm>
            <a:off x="357158" y="1571612"/>
            <a:ext cx="8572560" cy="2143140"/>
          </a:xfrm>
        </p:spPr>
        <p:style>
          <a:lnRef idx="1">
            <a:schemeClr val="accent6"/>
          </a:lnRef>
          <a:fillRef idx="2">
            <a:schemeClr val="accent6"/>
          </a:fillRef>
          <a:effectRef idx="1">
            <a:schemeClr val="accent6"/>
          </a:effectRef>
          <a:fontRef idx="minor">
            <a:schemeClr val="dk1"/>
          </a:fontRef>
        </p:style>
        <p:txBody>
          <a:bodyPr>
            <a:noAutofit/>
          </a:bodyPr>
          <a:lstStyle/>
          <a:p>
            <a:pPr algn="just" rtl="1">
              <a:buNone/>
            </a:pPr>
            <a:r>
              <a:rPr lang="ar-DZ" sz="3200" dirty="0" smtClean="0">
                <a:latin typeface="Times New Roman" pitchFamily="18" charset="0"/>
                <a:cs typeface="Times New Roman" pitchFamily="18" charset="0"/>
              </a:rPr>
              <a:t>     </a:t>
            </a:r>
            <a:r>
              <a:rPr lang="ar-DZ" dirty="0" smtClean="0">
                <a:latin typeface="Times New Roman" pitchFamily="18" charset="0"/>
                <a:cs typeface="Times New Roman" pitchFamily="18" charset="0"/>
              </a:rPr>
              <a:t>يمكن تحديد المسؤولية على أساس التسلسل القيادي أو على أساس الوظائف، أو كليهما كما في الهيكلية المصفوفة. وعادة ما يشبه بالمظهر الهرمي وفيه تتوسع السلطة والمسؤولية حسب التدرج في المستويات.</a:t>
            </a:r>
          </a:p>
          <a:p>
            <a:pPr algn="just" rtl="1">
              <a:buNone/>
            </a:pPr>
            <a:endParaRPr lang="fr-FR" dirty="0" smtClean="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714612" y="357166"/>
            <a:ext cx="4624398" cy="751506"/>
          </a:xfrm>
          <a:gradFill>
            <a:gsLst>
              <a:gs pos="0">
                <a:srgbClr val="FBEAC7"/>
              </a:gs>
              <a:gs pos="17999">
                <a:srgbClr val="FEE7F2"/>
              </a:gs>
              <a:gs pos="36000">
                <a:srgbClr val="FAC77D"/>
              </a:gs>
              <a:gs pos="61000">
                <a:srgbClr val="FBA97D"/>
              </a:gs>
              <a:gs pos="82001">
                <a:srgbClr val="FBD49C"/>
              </a:gs>
              <a:gs pos="100000">
                <a:srgbClr val="FEE7F2"/>
              </a:gs>
            </a:gsLst>
            <a:lin ang="8100000" scaled="0"/>
          </a:gradFill>
        </p:spPr>
        <p:style>
          <a:lnRef idx="2">
            <a:schemeClr val="accent5">
              <a:shade val="50000"/>
            </a:schemeClr>
          </a:lnRef>
          <a:fillRef idx="1">
            <a:schemeClr val="accent5"/>
          </a:fillRef>
          <a:effectRef idx="0">
            <a:schemeClr val="accent5"/>
          </a:effectRef>
          <a:fontRef idx="minor">
            <a:schemeClr val="lt1"/>
          </a:fontRef>
        </p:style>
        <p:txBody>
          <a:bodyPr>
            <a:normAutofit/>
          </a:bodyPr>
          <a:lstStyle/>
          <a:p>
            <a:pPr algn="ctr" rtl="1"/>
            <a:r>
              <a:rPr lang="ar-DZ" dirty="0" smtClean="0">
                <a:latin typeface="Times New Roman" pitchFamily="18" charset="0"/>
                <a:cs typeface="Times New Roman" pitchFamily="18" charset="0"/>
              </a:rPr>
              <a:t>أنواع الهياكل التنظيمية</a:t>
            </a:r>
            <a:endParaRPr lang="fr-FR" dirty="0">
              <a:latin typeface="Times New Roman" pitchFamily="18" charset="0"/>
              <a:cs typeface="Times New Roman" pitchFamily="18" charset="0"/>
            </a:endParaRPr>
          </a:p>
        </p:txBody>
      </p:sp>
      <p:sp>
        <p:nvSpPr>
          <p:cNvPr id="3" name="Espace réservé du contenu 2"/>
          <p:cNvSpPr>
            <a:spLocks noGrp="1"/>
          </p:cNvSpPr>
          <p:nvPr>
            <p:ph idx="1"/>
          </p:nvPr>
        </p:nvSpPr>
        <p:spPr>
          <a:xfrm>
            <a:off x="357158" y="1571612"/>
            <a:ext cx="8572560" cy="4714908"/>
          </a:xfrm>
        </p:spPr>
        <p:style>
          <a:lnRef idx="1">
            <a:schemeClr val="accent6"/>
          </a:lnRef>
          <a:fillRef idx="2">
            <a:schemeClr val="accent6"/>
          </a:fillRef>
          <a:effectRef idx="1">
            <a:schemeClr val="accent6"/>
          </a:effectRef>
          <a:fontRef idx="minor">
            <a:schemeClr val="dk1"/>
          </a:fontRef>
        </p:style>
        <p:txBody>
          <a:bodyPr>
            <a:noAutofit/>
          </a:bodyPr>
          <a:lstStyle/>
          <a:p>
            <a:pPr algn="just" rtl="1">
              <a:buNone/>
            </a:pPr>
            <a:r>
              <a:rPr lang="ar-DZ" sz="3200" dirty="0" smtClean="0">
                <a:latin typeface="Times New Roman" pitchFamily="18" charset="0"/>
                <a:cs typeface="Times New Roman" pitchFamily="18" charset="0"/>
              </a:rPr>
              <a:t>1-</a:t>
            </a:r>
            <a:r>
              <a:rPr lang="ar-DZ" b="1" dirty="0" smtClean="0"/>
              <a:t> هيكل </a:t>
            </a:r>
            <a:r>
              <a:rPr lang="ar-DZ" b="1" dirty="0" smtClean="0"/>
              <a:t>المبادرة :</a:t>
            </a:r>
          </a:p>
          <a:p>
            <a:pPr algn="just" rtl="1">
              <a:buNone/>
            </a:pPr>
            <a:r>
              <a:rPr lang="ar-DZ" dirty="0" smtClean="0">
                <a:latin typeface="Times New Roman" pitchFamily="18" charset="0"/>
                <a:cs typeface="Times New Roman" pitchFamily="18" charset="0"/>
              </a:rPr>
              <a:t>     يفتقر توحيد </a:t>
            </a:r>
            <a:r>
              <a:rPr lang="ar-DZ" dirty="0" smtClean="0">
                <a:latin typeface="Times New Roman" pitchFamily="18" charset="0"/>
                <a:cs typeface="Times New Roman" pitchFamily="18" charset="0"/>
              </a:rPr>
              <a:t>المهام</a:t>
            </a:r>
            <a:r>
              <a:rPr lang="ar-DZ" dirty="0" smtClean="0">
                <a:latin typeface="Times New Roman" pitchFamily="18" charset="0"/>
                <a:cs typeface="Times New Roman" pitchFamily="18" charset="0"/>
              </a:rPr>
              <a:t> (</a:t>
            </a:r>
            <a:r>
              <a:rPr lang="ar-DZ" dirty="0" smtClean="0">
                <a:latin typeface="Times New Roman" pitchFamily="18" charset="0"/>
                <a:cs typeface="Times New Roman" pitchFamily="18" charset="0"/>
              </a:rPr>
              <a:t>المبادرة الفردية</a:t>
            </a:r>
            <a:r>
              <a:rPr lang="ar-DZ" dirty="0" smtClean="0">
                <a:latin typeface="Times New Roman" pitchFamily="18" charset="0"/>
                <a:cs typeface="Times New Roman" pitchFamily="18" charset="0"/>
              </a:rPr>
              <a:t>). </a:t>
            </a:r>
            <a:r>
              <a:rPr lang="ar-DZ" dirty="0" smtClean="0">
                <a:latin typeface="Times New Roman" pitchFamily="18" charset="0"/>
                <a:cs typeface="Times New Roman" pitchFamily="18" charset="0"/>
              </a:rPr>
              <a:t>يعتبر </a:t>
            </a:r>
            <a:r>
              <a:rPr lang="ar-DZ" dirty="0" smtClean="0">
                <a:latin typeface="Times New Roman" pitchFamily="18" charset="0"/>
                <a:cs typeface="Times New Roman" pitchFamily="18" charset="0"/>
              </a:rPr>
              <a:t>الأكثر </a:t>
            </a:r>
            <a:r>
              <a:rPr lang="ar-DZ" dirty="0" smtClean="0">
                <a:latin typeface="Times New Roman" pitchFamily="18" charset="0"/>
                <a:cs typeface="Times New Roman" pitchFamily="18" charset="0"/>
              </a:rPr>
              <a:t>شيوعا في المنظمات الأصغر حجما، ويستخدم عادة في القيام بالمهام البسيطة. ويكون مركزيا بشكل تام</a:t>
            </a:r>
            <a:r>
              <a:rPr lang="ar-DZ" dirty="0" smtClean="0">
                <a:latin typeface="Times New Roman" pitchFamily="18" charset="0"/>
                <a:cs typeface="Times New Roman" pitchFamily="18" charset="0"/>
              </a:rPr>
              <a:t>. يقوم </a:t>
            </a:r>
            <a:r>
              <a:rPr lang="ar-DZ" dirty="0" smtClean="0">
                <a:latin typeface="Times New Roman" pitchFamily="18" charset="0"/>
                <a:cs typeface="Times New Roman" pitchFamily="18" charset="0"/>
              </a:rPr>
              <a:t>الرئيس الاستراتيجي بأخذ كل القرارات الرئيسية ويتم التواصل بشكل فردي. </a:t>
            </a:r>
            <a:r>
              <a:rPr lang="ar-DZ" dirty="0" smtClean="0">
                <a:latin typeface="Times New Roman" pitchFamily="18" charset="0"/>
                <a:cs typeface="Times New Roman" pitchFamily="18" charset="0"/>
              </a:rPr>
              <a:t>وتكون مفيدة بشكل خاص لرجال الأعمال أصحاب المشاريع الجديدة، لأنها تتيح للمؤسس للسيطرة على نمو العمل وتنميته. </a:t>
            </a:r>
            <a:r>
              <a:rPr lang="ar-DZ" dirty="0" smtClean="0">
                <a:latin typeface="Times New Roman" pitchFamily="18" charset="0"/>
                <a:cs typeface="Times New Roman" pitchFamily="18" charset="0"/>
              </a:rPr>
              <a:t>وتستند عادة على السيطرة أو الهيمنة </a:t>
            </a:r>
            <a:r>
              <a:rPr lang="ar-DZ" dirty="0" smtClean="0">
                <a:latin typeface="Times New Roman" pitchFamily="18" charset="0"/>
                <a:cs typeface="Times New Roman" pitchFamily="18" charset="0"/>
              </a:rPr>
              <a:t>التقليدية.</a:t>
            </a:r>
            <a:endParaRPr lang="ar-DZ" dirty="0" smtClean="0">
              <a:latin typeface="Times New Roman" pitchFamily="18" charset="0"/>
              <a:cs typeface="Times New Roman" pitchFamily="18" charset="0"/>
            </a:endParaRPr>
          </a:p>
          <a:p>
            <a:r>
              <a:rPr lang="ar-DZ" dirty="0" smtClean="0"/>
              <a:t/>
            </a:r>
            <a:br>
              <a:rPr lang="ar-DZ" dirty="0" smtClean="0"/>
            </a:br>
            <a:endParaRPr lang="ar-DZ" dirty="0" smtClean="0">
              <a:latin typeface="Times New Roman" pitchFamily="18" charset="0"/>
              <a:cs typeface="Times New Roman" pitchFamily="18" charset="0"/>
            </a:endParaRPr>
          </a:p>
          <a:p>
            <a:pPr algn="just" rtl="1">
              <a:buNone/>
            </a:pPr>
            <a:endParaRPr lang="fr-FR" dirty="0" smtClean="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714612" y="357166"/>
            <a:ext cx="4624398" cy="751506"/>
          </a:xfrm>
          <a:gradFill>
            <a:gsLst>
              <a:gs pos="0">
                <a:srgbClr val="FBEAC7"/>
              </a:gs>
              <a:gs pos="17999">
                <a:srgbClr val="FEE7F2"/>
              </a:gs>
              <a:gs pos="36000">
                <a:srgbClr val="FAC77D"/>
              </a:gs>
              <a:gs pos="61000">
                <a:srgbClr val="FBA97D"/>
              </a:gs>
              <a:gs pos="82001">
                <a:srgbClr val="FBD49C"/>
              </a:gs>
              <a:gs pos="100000">
                <a:srgbClr val="FEE7F2"/>
              </a:gs>
            </a:gsLst>
            <a:lin ang="8100000" scaled="0"/>
          </a:gradFill>
        </p:spPr>
        <p:style>
          <a:lnRef idx="2">
            <a:schemeClr val="accent5">
              <a:shade val="50000"/>
            </a:schemeClr>
          </a:lnRef>
          <a:fillRef idx="1">
            <a:schemeClr val="accent5"/>
          </a:fillRef>
          <a:effectRef idx="0">
            <a:schemeClr val="accent5"/>
          </a:effectRef>
          <a:fontRef idx="minor">
            <a:schemeClr val="lt1"/>
          </a:fontRef>
        </p:style>
        <p:txBody>
          <a:bodyPr>
            <a:normAutofit/>
          </a:bodyPr>
          <a:lstStyle/>
          <a:p>
            <a:pPr algn="ctr" rtl="1"/>
            <a:r>
              <a:rPr lang="ar-DZ" dirty="0" smtClean="0">
                <a:latin typeface="Times New Roman" pitchFamily="18" charset="0"/>
                <a:cs typeface="Times New Roman" pitchFamily="18" charset="0"/>
              </a:rPr>
              <a:t>أنواع الهياكل التنظيمية</a:t>
            </a:r>
            <a:endParaRPr lang="fr-FR" dirty="0">
              <a:latin typeface="Times New Roman" pitchFamily="18" charset="0"/>
              <a:cs typeface="Times New Roman" pitchFamily="18" charset="0"/>
            </a:endParaRPr>
          </a:p>
        </p:txBody>
      </p:sp>
      <p:sp>
        <p:nvSpPr>
          <p:cNvPr id="3" name="Espace réservé du contenu 2"/>
          <p:cNvSpPr>
            <a:spLocks noGrp="1"/>
          </p:cNvSpPr>
          <p:nvPr>
            <p:ph idx="1"/>
          </p:nvPr>
        </p:nvSpPr>
        <p:spPr>
          <a:xfrm>
            <a:off x="357158" y="1571612"/>
            <a:ext cx="8572560" cy="4714908"/>
          </a:xfrm>
        </p:spPr>
        <p:style>
          <a:lnRef idx="1">
            <a:schemeClr val="accent6"/>
          </a:lnRef>
          <a:fillRef idx="2">
            <a:schemeClr val="accent6"/>
          </a:fillRef>
          <a:effectRef idx="1">
            <a:schemeClr val="accent6"/>
          </a:effectRef>
          <a:fontRef idx="minor">
            <a:schemeClr val="dk1"/>
          </a:fontRef>
        </p:style>
        <p:txBody>
          <a:bodyPr>
            <a:noAutofit/>
          </a:bodyPr>
          <a:lstStyle/>
          <a:p>
            <a:pPr algn="just" rtl="1">
              <a:buNone/>
            </a:pPr>
            <a:r>
              <a:rPr lang="ar-DZ" sz="3200" dirty="0" smtClean="0">
                <a:latin typeface="Times New Roman" pitchFamily="18" charset="0"/>
                <a:cs typeface="Times New Roman" pitchFamily="18" charset="0"/>
              </a:rPr>
              <a:t>2-</a:t>
            </a:r>
            <a:r>
              <a:rPr lang="ar-DZ" b="1" dirty="0" smtClean="0"/>
              <a:t> </a:t>
            </a:r>
            <a:r>
              <a:rPr lang="ar-DZ" b="1" dirty="0" smtClean="0"/>
              <a:t>هيكل </a:t>
            </a:r>
            <a:r>
              <a:rPr lang="ar-DZ" b="1" dirty="0" smtClean="0"/>
              <a:t>بيروقراطي:</a:t>
            </a:r>
          </a:p>
          <a:p>
            <a:pPr algn="just" rtl="1">
              <a:buNone/>
            </a:pPr>
            <a:r>
              <a:rPr lang="ar-DZ" dirty="0" smtClean="0">
                <a:latin typeface="Times New Roman" pitchFamily="18" charset="0"/>
                <a:cs typeface="Times New Roman" pitchFamily="18" charset="0"/>
              </a:rPr>
              <a:t>       يعتمد على </a:t>
            </a:r>
            <a:r>
              <a:rPr lang="ar-DZ" dirty="0" smtClean="0">
                <a:latin typeface="Times New Roman" pitchFamily="18" charset="0"/>
                <a:cs typeface="Times New Roman" pitchFamily="18" charset="0"/>
              </a:rPr>
              <a:t>درجة عالية من القياس </a:t>
            </a:r>
            <a:r>
              <a:rPr lang="ar-DZ" dirty="0" smtClean="0">
                <a:latin typeface="Times New Roman" pitchFamily="18" charset="0"/>
                <a:cs typeface="Times New Roman" pitchFamily="18" charset="0"/>
              </a:rPr>
              <a:t>الموحد</a:t>
            </a:r>
            <a:r>
              <a:rPr lang="ar-DZ" dirty="0" smtClean="0">
                <a:latin typeface="Times New Roman" pitchFamily="18" charset="0"/>
                <a:cs typeface="Times New Roman" pitchFamily="18" charset="0"/>
              </a:rPr>
              <a:t>،</a:t>
            </a:r>
            <a:r>
              <a:rPr lang="ar-DZ" dirty="0" smtClean="0">
                <a:latin typeface="Times New Roman" pitchFamily="18" charset="0"/>
                <a:cs typeface="Times New Roman" pitchFamily="18" charset="0"/>
              </a:rPr>
              <a:t> </a:t>
            </a:r>
            <a:r>
              <a:rPr lang="ar-DZ" dirty="0" err="1" smtClean="0">
                <a:latin typeface="Times New Roman" pitchFamily="18" charset="0"/>
                <a:cs typeface="Times New Roman" pitchFamily="18" charset="0"/>
              </a:rPr>
              <a:t>يلائم</a:t>
            </a:r>
            <a:r>
              <a:rPr lang="ar-DZ" dirty="0" smtClean="0">
                <a:latin typeface="Times New Roman" pitchFamily="18" charset="0"/>
                <a:cs typeface="Times New Roman" pitchFamily="18" charset="0"/>
              </a:rPr>
              <a:t> </a:t>
            </a:r>
            <a:r>
              <a:rPr lang="ar-DZ" dirty="0" smtClean="0">
                <a:latin typeface="Times New Roman" pitchFamily="18" charset="0"/>
                <a:cs typeface="Times New Roman" pitchFamily="18" charset="0"/>
              </a:rPr>
              <a:t>المنظمات الكبيرة والمعقدة التي تعتمد الهيكل العالي. </a:t>
            </a:r>
            <a:r>
              <a:rPr lang="ar-DZ" dirty="0" smtClean="0">
                <a:latin typeface="Times New Roman" pitchFamily="18" charset="0"/>
                <a:cs typeface="Times New Roman" pitchFamily="18" charset="0"/>
              </a:rPr>
              <a:t>حيث أن هناك من شخصه كهيكل آلي مقارنة بالهياكل </a:t>
            </a:r>
            <a:r>
              <a:rPr lang="ar-DZ" dirty="0" err="1" smtClean="0">
                <a:latin typeface="Times New Roman" pitchFamily="18" charset="0"/>
                <a:cs typeface="Times New Roman" pitchFamily="18" charset="0"/>
              </a:rPr>
              <a:t>اللابيروقراطية</a:t>
            </a:r>
            <a:r>
              <a:rPr lang="ar-DZ" dirty="0" smtClean="0">
                <a:latin typeface="Times New Roman" pitchFamily="18" charset="0"/>
                <a:cs typeface="Times New Roman" pitchFamily="18" charset="0"/>
              </a:rPr>
              <a:t> (يدوية).</a:t>
            </a:r>
          </a:p>
          <a:p>
            <a:pPr algn="r" rtl="1">
              <a:buNone/>
            </a:pPr>
            <a:r>
              <a:rPr lang="ar-DZ" dirty="0" smtClean="0">
                <a:latin typeface="Times New Roman" pitchFamily="18" charset="0"/>
                <a:cs typeface="Times New Roman" pitchFamily="18" charset="0"/>
              </a:rPr>
              <a:t>    له ثلاث خصائص </a:t>
            </a:r>
            <a:r>
              <a:rPr lang="ar-DZ" dirty="0" smtClean="0">
                <a:latin typeface="Times New Roman" pitchFamily="18" charset="0"/>
                <a:cs typeface="Times New Roman" pitchFamily="18" charset="0"/>
              </a:rPr>
              <a:t>هي </a:t>
            </a:r>
            <a:r>
              <a:rPr lang="ar-DZ" dirty="0" smtClean="0">
                <a:latin typeface="Times New Roman" pitchFamily="18" charset="0"/>
                <a:cs typeface="Times New Roman" pitchFamily="18" charset="0"/>
              </a:rPr>
              <a:t>:</a:t>
            </a:r>
            <a:endParaRPr lang="ar-DZ" dirty="0" smtClean="0">
              <a:latin typeface="Times New Roman" pitchFamily="18" charset="0"/>
              <a:cs typeface="Times New Roman" pitchFamily="18" charset="0"/>
            </a:endParaRPr>
          </a:p>
          <a:p>
            <a:pPr algn="r" rtl="1"/>
            <a:r>
              <a:rPr lang="ar-DZ" dirty="0" smtClean="0">
                <a:latin typeface="Times New Roman" pitchFamily="18" charset="0"/>
                <a:cs typeface="Times New Roman" pitchFamily="18" charset="0"/>
              </a:rPr>
              <a:t>تحديد واضح للأدوار والمسؤوليات</a:t>
            </a:r>
          </a:p>
          <a:p>
            <a:pPr algn="r" rtl="1"/>
            <a:r>
              <a:rPr lang="ar-DZ" dirty="0" smtClean="0">
                <a:solidFill>
                  <a:schemeClr val="tx1"/>
                </a:solidFill>
                <a:latin typeface="Times New Roman" pitchFamily="18" charset="0"/>
                <a:cs typeface="Times New Roman" pitchFamily="18" charset="0"/>
                <a:hlinkClick r:id="rId2" tooltip="تنظيم هرمي"/>
              </a:rPr>
              <a:t>بنية هرمية</a:t>
            </a:r>
            <a:endParaRPr lang="ar-DZ" dirty="0" smtClean="0">
              <a:solidFill>
                <a:schemeClr val="tx1"/>
              </a:solidFill>
              <a:latin typeface="Times New Roman" pitchFamily="18" charset="0"/>
              <a:cs typeface="Times New Roman" pitchFamily="18" charset="0"/>
            </a:endParaRPr>
          </a:p>
          <a:p>
            <a:pPr algn="r" rtl="1"/>
            <a:r>
              <a:rPr lang="ar-DZ" dirty="0" smtClean="0">
                <a:latin typeface="Times New Roman" pitchFamily="18" charset="0"/>
                <a:cs typeface="Times New Roman" pitchFamily="18" charset="0"/>
              </a:rPr>
              <a:t>احترام الجدارة.</a:t>
            </a:r>
          </a:p>
          <a:p>
            <a:pPr algn="just" rtl="1">
              <a:buNone/>
            </a:pPr>
            <a:endParaRPr lang="ar-DZ" dirty="0" smtClean="0">
              <a:latin typeface="Times New Roman" pitchFamily="18" charset="0"/>
              <a:cs typeface="Times New Roman" pitchFamily="18" charset="0"/>
            </a:endParaRPr>
          </a:p>
          <a:p>
            <a:r>
              <a:rPr lang="ar-DZ" dirty="0" smtClean="0"/>
              <a:t/>
            </a:r>
            <a:br>
              <a:rPr lang="ar-DZ" dirty="0" smtClean="0"/>
            </a:br>
            <a:endParaRPr lang="ar-DZ" dirty="0" smtClean="0">
              <a:latin typeface="Times New Roman" pitchFamily="18" charset="0"/>
              <a:cs typeface="Times New Roman" pitchFamily="18" charset="0"/>
            </a:endParaRPr>
          </a:p>
          <a:p>
            <a:pPr algn="just" rtl="1">
              <a:buNone/>
            </a:pPr>
            <a:endParaRPr lang="fr-FR" dirty="0" smtClean="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714612" y="357166"/>
            <a:ext cx="4624398" cy="751506"/>
          </a:xfrm>
          <a:gradFill>
            <a:gsLst>
              <a:gs pos="0">
                <a:srgbClr val="FBEAC7"/>
              </a:gs>
              <a:gs pos="17999">
                <a:srgbClr val="FEE7F2"/>
              </a:gs>
              <a:gs pos="36000">
                <a:srgbClr val="FAC77D"/>
              </a:gs>
              <a:gs pos="61000">
                <a:srgbClr val="FBA97D"/>
              </a:gs>
              <a:gs pos="82001">
                <a:srgbClr val="FBD49C"/>
              </a:gs>
              <a:gs pos="100000">
                <a:srgbClr val="FEE7F2"/>
              </a:gs>
            </a:gsLst>
            <a:lin ang="8100000" scaled="0"/>
          </a:gradFill>
        </p:spPr>
        <p:style>
          <a:lnRef idx="2">
            <a:schemeClr val="accent5">
              <a:shade val="50000"/>
            </a:schemeClr>
          </a:lnRef>
          <a:fillRef idx="1">
            <a:schemeClr val="accent5"/>
          </a:fillRef>
          <a:effectRef idx="0">
            <a:schemeClr val="accent5"/>
          </a:effectRef>
          <a:fontRef idx="minor">
            <a:schemeClr val="lt1"/>
          </a:fontRef>
        </p:style>
        <p:txBody>
          <a:bodyPr>
            <a:normAutofit/>
          </a:bodyPr>
          <a:lstStyle/>
          <a:p>
            <a:pPr algn="ctr" rtl="1"/>
            <a:r>
              <a:rPr lang="ar-DZ" dirty="0" smtClean="0">
                <a:latin typeface="Times New Roman" pitchFamily="18" charset="0"/>
                <a:cs typeface="Times New Roman" pitchFamily="18" charset="0"/>
              </a:rPr>
              <a:t>أنواع الهياكل التنظيمية</a:t>
            </a:r>
            <a:endParaRPr lang="fr-FR" dirty="0">
              <a:latin typeface="Times New Roman" pitchFamily="18" charset="0"/>
              <a:cs typeface="Times New Roman" pitchFamily="18" charset="0"/>
            </a:endParaRPr>
          </a:p>
        </p:txBody>
      </p:sp>
      <p:sp>
        <p:nvSpPr>
          <p:cNvPr id="3" name="Espace réservé du contenu 2"/>
          <p:cNvSpPr>
            <a:spLocks noGrp="1"/>
          </p:cNvSpPr>
          <p:nvPr>
            <p:ph idx="1"/>
          </p:nvPr>
        </p:nvSpPr>
        <p:spPr>
          <a:xfrm>
            <a:off x="357158" y="1571612"/>
            <a:ext cx="8572560" cy="4714908"/>
          </a:xfrm>
        </p:spPr>
        <p:style>
          <a:lnRef idx="1">
            <a:schemeClr val="accent6"/>
          </a:lnRef>
          <a:fillRef idx="2">
            <a:schemeClr val="accent6"/>
          </a:fillRef>
          <a:effectRef idx="1">
            <a:schemeClr val="accent6"/>
          </a:effectRef>
          <a:fontRef idx="minor">
            <a:schemeClr val="dk1"/>
          </a:fontRef>
        </p:style>
        <p:txBody>
          <a:bodyPr>
            <a:noAutofit/>
          </a:bodyPr>
          <a:lstStyle/>
          <a:p>
            <a:pPr algn="just" rtl="1">
              <a:buNone/>
            </a:pPr>
            <a:r>
              <a:rPr lang="ar-DZ" sz="3200" dirty="0" smtClean="0">
                <a:latin typeface="Times New Roman" pitchFamily="18" charset="0"/>
                <a:cs typeface="Times New Roman" pitchFamily="18" charset="0"/>
              </a:rPr>
              <a:t>3-</a:t>
            </a:r>
            <a:r>
              <a:rPr lang="ar-DZ" b="1" dirty="0" smtClean="0"/>
              <a:t> </a:t>
            </a:r>
            <a:r>
              <a:rPr lang="ar-DZ" b="1" dirty="0" smtClean="0"/>
              <a:t>هيكل </a:t>
            </a:r>
            <a:r>
              <a:rPr lang="ar-DZ" b="1" dirty="0" smtClean="0"/>
              <a:t>ما بعد البيروقراطي:</a:t>
            </a:r>
          </a:p>
          <a:p>
            <a:pPr algn="just" rtl="1">
              <a:buNone/>
            </a:pPr>
            <a:r>
              <a:rPr lang="ar-DZ" dirty="0" smtClean="0">
                <a:latin typeface="Times New Roman" pitchFamily="18" charset="0"/>
                <a:cs typeface="Times New Roman" pitchFamily="18" charset="0"/>
              </a:rPr>
              <a:t>     رغم عدم ابتعاده عن نواة المبادئ الأساسية للنموذج السابق ك</a:t>
            </a:r>
            <a:r>
              <a:rPr lang="ar-DZ" dirty="0" smtClean="0">
                <a:solidFill>
                  <a:srgbClr val="00B050"/>
                </a:solidFill>
                <a:latin typeface="Times New Roman" pitchFamily="18" charset="0"/>
                <a:cs typeface="Times New Roman" pitchFamily="18" charset="0"/>
              </a:rPr>
              <a:t>التسلسلات الهرمية</a:t>
            </a:r>
            <a:r>
              <a:rPr lang="ar-DZ" dirty="0" smtClean="0">
                <a:latin typeface="Times New Roman" pitchFamily="18" charset="0"/>
                <a:cs typeface="Times New Roman" pitchFamily="18" charset="0"/>
              </a:rPr>
              <a:t>؛ إلا أنه حمل بعض الأفكار الجديدة والمتقدمة، حتى </a:t>
            </a:r>
            <a:r>
              <a:rPr lang="ar-DZ" dirty="0" err="1" smtClean="0">
                <a:latin typeface="Times New Roman" pitchFamily="18" charset="0"/>
                <a:cs typeface="Times New Roman" pitchFamily="18" charset="0"/>
              </a:rPr>
              <a:t>ان</a:t>
            </a:r>
            <a:r>
              <a:rPr lang="ar-DZ" dirty="0" smtClean="0">
                <a:latin typeface="Times New Roman" pitchFamily="18" charset="0"/>
                <a:cs typeface="Times New Roman" pitchFamily="18" charset="0"/>
              </a:rPr>
              <a:t> هناك من سماه بالهيكل البيروقراطي المنظف.</a:t>
            </a:r>
          </a:p>
          <a:p>
            <a:pPr algn="just" rtl="1">
              <a:buNone/>
            </a:pPr>
            <a:r>
              <a:rPr lang="ar-DZ" dirty="0" smtClean="0">
                <a:latin typeface="Times New Roman" pitchFamily="18" charset="0"/>
                <a:cs typeface="Times New Roman" pitchFamily="18" charset="0"/>
              </a:rPr>
              <a:t> </a:t>
            </a:r>
            <a:r>
              <a:rPr lang="ar-DZ" dirty="0" smtClean="0">
                <a:latin typeface="Times New Roman" pitchFamily="18" charset="0"/>
                <a:cs typeface="Times New Roman" pitchFamily="18" charset="0"/>
              </a:rPr>
              <a:t>     حيث حمل أفكار كالتشاور والحوار وأخذ القرارات </a:t>
            </a:r>
            <a:r>
              <a:rPr lang="ar-DZ" dirty="0" err="1" smtClean="0">
                <a:latin typeface="Times New Roman" pitchFamily="18" charset="0"/>
                <a:cs typeface="Times New Roman" pitchFamily="18" charset="0"/>
              </a:rPr>
              <a:t>بالاجماع</a:t>
            </a:r>
            <a:r>
              <a:rPr lang="ar-DZ" dirty="0" smtClean="0">
                <a:latin typeface="Times New Roman" pitchFamily="18" charset="0"/>
                <a:cs typeface="Times New Roman" pitchFamily="18" charset="0"/>
              </a:rPr>
              <a:t> بدلا من فرض قرارات من سلطة فوقية </a:t>
            </a:r>
          </a:p>
          <a:p>
            <a:pPr algn="ctr" rtl="1">
              <a:buNone/>
            </a:pPr>
            <a:r>
              <a:rPr lang="ar-DZ" dirty="0" smtClean="0">
                <a:latin typeface="Times New Roman" pitchFamily="18" charset="0"/>
                <a:cs typeface="Times New Roman" pitchFamily="18" charset="0"/>
              </a:rPr>
              <a:t> </a:t>
            </a:r>
            <a:r>
              <a:rPr lang="ar-DZ" dirty="0" smtClean="0">
                <a:latin typeface="Times New Roman" pitchFamily="18" charset="0"/>
                <a:cs typeface="Times New Roman" pitchFamily="18" charset="0"/>
              </a:rPr>
              <a:t>    المؤسسة تعتمد هيكلا أقرب إلى الشبكي منه إلى </a:t>
            </a:r>
            <a:r>
              <a:rPr lang="ar-DZ" dirty="0" smtClean="0">
                <a:solidFill>
                  <a:srgbClr val="00B050"/>
                </a:solidFill>
                <a:latin typeface="Times New Roman" pitchFamily="18" charset="0"/>
                <a:cs typeface="Times New Roman" pitchFamily="18" charset="0"/>
              </a:rPr>
              <a:t>الهرمي</a:t>
            </a:r>
            <a:r>
              <a:rPr lang="ar-DZ" dirty="0" smtClean="0">
                <a:latin typeface="Times New Roman" pitchFamily="18" charset="0"/>
                <a:cs typeface="Times New Roman" pitchFamily="18" charset="0"/>
              </a:rPr>
              <a:t> </a:t>
            </a:r>
            <a:r>
              <a:rPr lang="ar-DZ" dirty="0" smtClean="0">
                <a:solidFill>
                  <a:srgbClr val="FF0000"/>
                </a:solidFill>
                <a:latin typeface="Times New Roman" pitchFamily="18" charset="0"/>
                <a:cs typeface="Times New Roman" pitchFamily="18" charset="0"/>
              </a:rPr>
              <a:t>تناقض أم ماذا ؟؟</a:t>
            </a:r>
            <a:endParaRPr lang="ar-DZ" dirty="0" smtClean="0">
              <a:solidFill>
                <a:srgbClr val="FF0000"/>
              </a:solidFill>
              <a:latin typeface="Times New Roman" pitchFamily="18" charset="0"/>
              <a:cs typeface="Times New Roman" pitchFamily="18" charset="0"/>
            </a:endParaRPr>
          </a:p>
          <a:p>
            <a:pPr algn="just" rtl="1">
              <a:buNone/>
            </a:pPr>
            <a:endParaRPr lang="fr-FR" dirty="0" smtClean="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714612" y="357166"/>
            <a:ext cx="4624398" cy="751506"/>
          </a:xfrm>
          <a:gradFill>
            <a:gsLst>
              <a:gs pos="0">
                <a:srgbClr val="FBEAC7"/>
              </a:gs>
              <a:gs pos="17999">
                <a:srgbClr val="FEE7F2"/>
              </a:gs>
              <a:gs pos="36000">
                <a:srgbClr val="FAC77D"/>
              </a:gs>
              <a:gs pos="61000">
                <a:srgbClr val="FBA97D"/>
              </a:gs>
              <a:gs pos="82001">
                <a:srgbClr val="FBD49C"/>
              </a:gs>
              <a:gs pos="100000">
                <a:srgbClr val="FEE7F2"/>
              </a:gs>
            </a:gsLst>
            <a:lin ang="8100000" scaled="0"/>
          </a:gradFill>
        </p:spPr>
        <p:style>
          <a:lnRef idx="2">
            <a:schemeClr val="accent5">
              <a:shade val="50000"/>
            </a:schemeClr>
          </a:lnRef>
          <a:fillRef idx="1">
            <a:schemeClr val="accent5"/>
          </a:fillRef>
          <a:effectRef idx="0">
            <a:schemeClr val="accent5"/>
          </a:effectRef>
          <a:fontRef idx="minor">
            <a:schemeClr val="lt1"/>
          </a:fontRef>
        </p:style>
        <p:txBody>
          <a:bodyPr>
            <a:normAutofit/>
          </a:bodyPr>
          <a:lstStyle/>
          <a:p>
            <a:pPr algn="ctr" rtl="1"/>
            <a:r>
              <a:rPr lang="ar-DZ" dirty="0" smtClean="0">
                <a:latin typeface="Times New Roman" pitchFamily="18" charset="0"/>
                <a:cs typeface="Times New Roman" pitchFamily="18" charset="0"/>
              </a:rPr>
              <a:t>أنواع الهياكل التنظيمية</a:t>
            </a:r>
            <a:endParaRPr lang="fr-FR" dirty="0">
              <a:latin typeface="Times New Roman" pitchFamily="18" charset="0"/>
              <a:cs typeface="Times New Roman" pitchFamily="18" charset="0"/>
            </a:endParaRPr>
          </a:p>
        </p:txBody>
      </p:sp>
      <p:sp>
        <p:nvSpPr>
          <p:cNvPr id="3" name="Espace réservé du contenu 2"/>
          <p:cNvSpPr>
            <a:spLocks noGrp="1"/>
          </p:cNvSpPr>
          <p:nvPr>
            <p:ph idx="1"/>
          </p:nvPr>
        </p:nvSpPr>
        <p:spPr>
          <a:xfrm>
            <a:off x="357158" y="1571612"/>
            <a:ext cx="8572560" cy="4714908"/>
          </a:xfrm>
        </p:spPr>
        <p:style>
          <a:lnRef idx="1">
            <a:schemeClr val="accent6"/>
          </a:lnRef>
          <a:fillRef idx="2">
            <a:schemeClr val="accent6"/>
          </a:fillRef>
          <a:effectRef idx="1">
            <a:schemeClr val="accent6"/>
          </a:effectRef>
          <a:fontRef idx="minor">
            <a:schemeClr val="dk1"/>
          </a:fontRef>
        </p:style>
        <p:txBody>
          <a:bodyPr>
            <a:noAutofit/>
          </a:bodyPr>
          <a:lstStyle/>
          <a:p>
            <a:pPr algn="just" rtl="1">
              <a:buNone/>
            </a:pPr>
            <a:r>
              <a:rPr lang="ar-DZ" sz="3200" dirty="0" smtClean="0">
                <a:latin typeface="Times New Roman" pitchFamily="18" charset="0"/>
                <a:cs typeface="Times New Roman" pitchFamily="18" charset="0"/>
              </a:rPr>
              <a:t>4-</a:t>
            </a:r>
            <a:r>
              <a:rPr lang="ar-DZ" b="1" dirty="0" smtClean="0"/>
              <a:t> </a:t>
            </a:r>
            <a:r>
              <a:rPr lang="ar-DZ" b="1" dirty="0" smtClean="0"/>
              <a:t>هيكل </a:t>
            </a:r>
            <a:r>
              <a:rPr lang="ar-DZ" b="1" dirty="0" smtClean="0"/>
              <a:t>وظيفي:</a:t>
            </a:r>
            <a:endParaRPr lang="ar-DZ" dirty="0" smtClean="0">
              <a:latin typeface="Times New Roman" pitchFamily="18" charset="0"/>
              <a:cs typeface="Times New Roman" pitchFamily="18" charset="0"/>
            </a:endParaRPr>
          </a:p>
          <a:p>
            <a:pPr algn="just" rtl="1">
              <a:buNone/>
            </a:pPr>
            <a:r>
              <a:rPr lang="ar-DZ" dirty="0" smtClean="0">
                <a:latin typeface="Times New Roman" pitchFamily="18" charset="0"/>
                <a:cs typeface="Times New Roman" pitchFamily="18" charset="0"/>
              </a:rPr>
              <a:t>       </a:t>
            </a:r>
            <a:r>
              <a:rPr lang="ar-SA" dirty="0" smtClean="0">
                <a:latin typeface="Times New Roman" pitchFamily="18" charset="0"/>
                <a:cs typeface="Times New Roman" pitchFamily="18" charset="0"/>
              </a:rPr>
              <a:t>يقوم </a:t>
            </a:r>
            <a:r>
              <a:rPr lang="ar-SA" dirty="0" smtClean="0">
                <a:latin typeface="Times New Roman" pitchFamily="18" charset="0"/>
                <a:cs typeface="Times New Roman" pitchFamily="18" charset="0"/>
              </a:rPr>
              <a:t>الموظفون في الأقسام الوظيفية بأداء مجموعة من المهام المتخصصة، على سبيل المثال، يعين في قسم الهندسة </a:t>
            </a:r>
            <a:r>
              <a:rPr lang="ar-SA" dirty="0" smtClean="0">
                <a:latin typeface="Times New Roman" pitchFamily="18" charset="0"/>
                <a:cs typeface="Times New Roman" pitchFamily="18" charset="0"/>
              </a:rPr>
              <a:t>مهندس</a:t>
            </a:r>
            <a:r>
              <a:rPr lang="ar-DZ" dirty="0" smtClean="0">
                <a:latin typeface="Times New Roman" pitchFamily="18" charset="0"/>
                <a:cs typeface="Times New Roman" pitchFamily="18" charset="0"/>
              </a:rPr>
              <a:t>و</a:t>
            </a:r>
            <a:r>
              <a:rPr lang="ar-SA" dirty="0" smtClean="0">
                <a:latin typeface="Times New Roman" pitchFamily="18" charset="0"/>
                <a:cs typeface="Times New Roman" pitchFamily="18" charset="0"/>
              </a:rPr>
              <a:t>ن </a:t>
            </a:r>
            <a:r>
              <a:rPr lang="ar-SA" dirty="0" smtClean="0">
                <a:latin typeface="Times New Roman" pitchFamily="18" charset="0"/>
                <a:cs typeface="Times New Roman" pitchFamily="18" charset="0"/>
              </a:rPr>
              <a:t>فقط. </a:t>
            </a:r>
            <a:r>
              <a:rPr lang="ar-SA" dirty="0" smtClean="0">
                <a:latin typeface="Times New Roman" pitchFamily="18" charset="0"/>
                <a:cs typeface="Times New Roman" pitchFamily="18" charset="0"/>
              </a:rPr>
              <a:t>هذا يؤدي إلى كفاءة تشغيلية عالية ضمن المجموعة. </a:t>
            </a:r>
            <a:r>
              <a:rPr lang="ar-SA" dirty="0" err="1" smtClean="0">
                <a:latin typeface="Times New Roman" pitchFamily="18" charset="0"/>
                <a:cs typeface="Times New Roman" pitchFamily="18" charset="0"/>
              </a:rPr>
              <a:t>الا</a:t>
            </a:r>
            <a:r>
              <a:rPr lang="ar-SA" dirty="0" smtClean="0">
                <a:latin typeface="Times New Roman" pitchFamily="18" charset="0"/>
                <a:cs typeface="Times New Roman" pitchFamily="18" charset="0"/>
              </a:rPr>
              <a:t> </a:t>
            </a:r>
            <a:r>
              <a:rPr lang="ar-SA" dirty="0" smtClean="0">
                <a:latin typeface="Times New Roman" pitchFamily="18" charset="0"/>
                <a:cs typeface="Times New Roman" pitchFamily="18" charset="0"/>
              </a:rPr>
              <a:t>أنه </a:t>
            </a:r>
            <a:r>
              <a:rPr lang="ar-SA" dirty="0" smtClean="0">
                <a:latin typeface="Times New Roman" pitchFamily="18" charset="0"/>
                <a:cs typeface="Times New Roman" pitchFamily="18" charset="0"/>
              </a:rPr>
              <a:t>يمكن أن </a:t>
            </a:r>
            <a:r>
              <a:rPr lang="ar-DZ" dirty="0" smtClean="0">
                <a:latin typeface="Times New Roman" pitchFamily="18" charset="0"/>
                <a:cs typeface="Times New Roman" pitchFamily="18" charset="0"/>
              </a:rPr>
              <a:t>ي</a:t>
            </a:r>
            <a:r>
              <a:rPr lang="ar-SA" dirty="0" err="1" smtClean="0">
                <a:latin typeface="Times New Roman" pitchFamily="18" charset="0"/>
                <a:cs typeface="Times New Roman" pitchFamily="18" charset="0"/>
              </a:rPr>
              <a:t>ؤدي</a:t>
            </a:r>
            <a:r>
              <a:rPr lang="ar-SA" dirty="0" smtClean="0">
                <a:latin typeface="Times New Roman" pitchFamily="18" charset="0"/>
                <a:cs typeface="Times New Roman" pitchFamily="18" charset="0"/>
              </a:rPr>
              <a:t> </a:t>
            </a:r>
            <a:r>
              <a:rPr lang="ar-SA" dirty="0" smtClean="0">
                <a:latin typeface="Times New Roman" pitchFamily="18" charset="0"/>
                <a:cs typeface="Times New Roman" pitchFamily="18" charset="0"/>
              </a:rPr>
              <a:t>أيضا إلى غياب التواصل بين المجموعات الوظيفية المختلفة داخل المنظمة، </a:t>
            </a:r>
            <a:r>
              <a:rPr lang="ar-SA" dirty="0" smtClean="0">
                <a:latin typeface="Times New Roman" pitchFamily="18" charset="0"/>
                <a:cs typeface="Times New Roman" pitchFamily="18" charset="0"/>
              </a:rPr>
              <a:t>ما </a:t>
            </a:r>
            <a:r>
              <a:rPr lang="ar-SA" dirty="0" smtClean="0">
                <a:latin typeface="Times New Roman" pitchFamily="18" charset="0"/>
                <a:cs typeface="Times New Roman" pitchFamily="18" charset="0"/>
              </a:rPr>
              <a:t>يجعل المنظمة بطيئة </a:t>
            </a:r>
            <a:r>
              <a:rPr lang="ar-SA" dirty="0" smtClean="0">
                <a:latin typeface="Times New Roman" pitchFamily="18" charset="0"/>
                <a:cs typeface="Times New Roman" pitchFamily="18" charset="0"/>
              </a:rPr>
              <a:t>وغير</a:t>
            </a:r>
            <a:r>
              <a:rPr lang="ar-DZ" dirty="0" smtClean="0">
                <a:latin typeface="Times New Roman" pitchFamily="18" charset="0"/>
                <a:cs typeface="Times New Roman" pitchFamily="18" charset="0"/>
              </a:rPr>
              <a:t> </a:t>
            </a:r>
            <a:r>
              <a:rPr lang="ar-SA" dirty="0" smtClean="0">
                <a:latin typeface="Times New Roman" pitchFamily="18" charset="0"/>
                <a:cs typeface="Times New Roman" pitchFamily="18" charset="0"/>
              </a:rPr>
              <a:t>مرنة</a:t>
            </a:r>
            <a:r>
              <a:rPr lang="fr-FR" dirty="0" smtClean="0"/>
              <a:t>.</a:t>
            </a:r>
            <a:r>
              <a:rPr lang="ar-DZ" dirty="0" smtClean="0"/>
              <a:t/>
            </a:r>
            <a:br>
              <a:rPr lang="ar-DZ" dirty="0" smtClean="0"/>
            </a:br>
            <a:r>
              <a:rPr lang="ar-SA" dirty="0" smtClean="0">
                <a:latin typeface="Times New Roman" pitchFamily="18" charset="0"/>
                <a:cs typeface="Times New Roman" pitchFamily="18" charset="0"/>
              </a:rPr>
              <a:t> يناسب مؤسسات منتجة لسلع وخدمات بكميات كبيرة وبتكلفة منخفضة. يتميز بمركزية التنسيق والتخصص في المهام.</a:t>
            </a:r>
            <a:endParaRPr lang="ar-DZ" dirty="0" smtClean="0">
              <a:latin typeface="Times New Roman" pitchFamily="18" charset="0"/>
              <a:cs typeface="Times New Roman" pitchFamily="18" charset="0"/>
            </a:endParaRPr>
          </a:p>
          <a:p>
            <a:pPr algn="just" rtl="1">
              <a:buNone/>
            </a:pPr>
            <a:endParaRPr lang="fr-FR" dirty="0" smtClean="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romenade">
  <a:themeElements>
    <a:clrScheme name="Promenad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Promenade">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Promenade">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493</TotalTime>
  <Words>842</Words>
  <Application>Microsoft Office PowerPoint</Application>
  <PresentationFormat>Affichage à l'écran (4:3)</PresentationFormat>
  <Paragraphs>51</Paragraphs>
  <Slides>14</Slides>
  <Notes>0</Notes>
  <HiddenSlides>0</HiddenSlides>
  <MMClips>0</MMClips>
  <ScaleCrop>false</ScaleCrop>
  <HeadingPairs>
    <vt:vector size="4" baseType="variant">
      <vt:variant>
        <vt:lpstr>Thème</vt:lpstr>
      </vt:variant>
      <vt:variant>
        <vt:i4>1</vt:i4>
      </vt:variant>
      <vt:variant>
        <vt:lpstr>Titres des diapositives</vt:lpstr>
      </vt:variant>
      <vt:variant>
        <vt:i4>14</vt:i4>
      </vt:variant>
    </vt:vector>
  </HeadingPairs>
  <TitlesOfParts>
    <vt:vector size="15" baseType="lpstr">
      <vt:lpstr>Promenade</vt:lpstr>
      <vt:lpstr>تسيير الموارد الحضرية</vt:lpstr>
      <vt:lpstr>مقـــدمة</vt:lpstr>
      <vt:lpstr>ماهو النظام المؤسسي للموارد ؟؟</vt:lpstr>
      <vt:lpstr>ماهو النظام المؤسسي للموارد ؟؟</vt:lpstr>
      <vt:lpstr>ماهو النظام المؤسسي للموارد ؟؟</vt:lpstr>
      <vt:lpstr>أنواع الهياكل التنظيمية</vt:lpstr>
      <vt:lpstr>أنواع الهياكل التنظيمية</vt:lpstr>
      <vt:lpstr>أنواع الهياكل التنظيمية</vt:lpstr>
      <vt:lpstr>أنواع الهياكل التنظيمية</vt:lpstr>
      <vt:lpstr>أنواع الهياكل التنظيمية</vt:lpstr>
      <vt:lpstr>أنواع الهياكل التنظيمية</vt:lpstr>
      <vt:lpstr>Diapositive 12</vt:lpstr>
      <vt:lpstr>Diapositive 13</vt:lpstr>
      <vt:lpstr>Diapositive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pc</dc:creator>
  <cp:lastModifiedBy>pc</cp:lastModifiedBy>
  <cp:revision>112</cp:revision>
  <dcterms:created xsi:type="dcterms:W3CDTF">2018-12-04T23:55:00Z</dcterms:created>
  <dcterms:modified xsi:type="dcterms:W3CDTF">2019-02-10T05:01:21Z</dcterms:modified>
</cp:coreProperties>
</file>