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5FD4B-9061-4AAF-8DD8-812958C5B954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F7FE0-D67E-43E1-A708-CC80DBAE4FB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F7FE0-D67E-43E1-A708-CC80DBAE4FB1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19/12/2018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associÃ©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650" y="285728"/>
            <a:ext cx="8401192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714480" y="2428868"/>
            <a:ext cx="5786478" cy="77153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DZ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تسيير الموارد الحضرية</a:t>
            </a:r>
            <a:endParaRPr lang="fr-FR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14546" y="4143380"/>
            <a:ext cx="4786346" cy="4286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D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السنة الأولى ماستر – تسيير المدن</a:t>
            </a:r>
            <a:endParaRPr lang="fr-F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4929198"/>
            <a:ext cx="2643206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الدرس </a:t>
            </a:r>
            <a:r>
              <a:rPr lang="ar-D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ar-DZ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fr-FR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5918" y="428604"/>
            <a:ext cx="4624398" cy="75150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rtl="1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مقـــدمة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8197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DZ" sz="3200" dirty="0" smtClean="0">
                <a:latin typeface="Times New Roman" pitchFamily="18" charset="0"/>
                <a:cs typeface="Times New Roman" pitchFamily="18" charset="0"/>
              </a:rPr>
              <a:t>عندما نحاول التمييز في طرق تسيير الموارد الحضرية فإننا نجد طريقتين أساسيتين؛ من قبل الشخص صاحب الكفاءة أو من خلال شخصية قانونية مستقلة (المؤسسة العامة). فنميز ما هو </a:t>
            </a:r>
            <a:r>
              <a:rPr lang="ar-DZ" sz="3200" dirty="0" smtClean="0">
                <a:latin typeface="Times New Roman" pitchFamily="18" charset="0"/>
                <a:cs typeface="Times New Roman" pitchFamily="18" charset="0"/>
              </a:rPr>
              <a:t>كلاسيكي </a:t>
            </a:r>
            <a:r>
              <a:rPr lang="ar-DZ" sz="3200" dirty="0" smtClean="0">
                <a:latin typeface="Times New Roman" pitchFamily="18" charset="0"/>
                <a:cs typeface="Times New Roman" pitchFamily="18" charset="0"/>
              </a:rPr>
              <a:t>أو ما هو </a:t>
            </a:r>
            <a:r>
              <a:rPr lang="ar-DZ" sz="3200" dirty="0" smtClean="0">
                <a:latin typeface="Times New Roman" pitchFamily="18" charset="0"/>
                <a:cs typeface="Times New Roman" pitchFamily="18" charset="0"/>
              </a:rPr>
              <a:t>خاص ومختلط </a:t>
            </a:r>
            <a:endParaRPr lang="ar-D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None/>
            </a:pP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7239000" cy="53437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الطريقة الكلاسيكية في تسيير الموارد الحضرية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7239000" cy="51435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* التسيير المباشر :</a:t>
            </a:r>
          </a:p>
          <a:p>
            <a:pPr algn="r" rtl="1">
              <a:buNone/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   يكـون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إما  من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قبـل الدولة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وفي هذه الحالة تديره  إحدى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الوزارات،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أو من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قبـل الجماعـات المحليـة، وتديـره البلديـة والولاية.</a:t>
            </a:r>
          </a:p>
          <a:p>
            <a:pPr algn="r" rtl="1">
              <a:buNone/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- من قبل الدولة :</a:t>
            </a:r>
          </a:p>
          <a:p>
            <a:pPr algn="just" rtl="1">
              <a:buNone/>
            </a:pP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في ظل هذه الطريقة تديره إحدى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الوزارات، وهي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الوزارة التي يرتبط نوع المورد بمجال عملها وتخصصها وتتحمل الدولة بواسطة الوزارة المختصة الأعباء   وتحقيق خدماته للجــمهور عن طريق الموظفين العموميين العاملين بهــذه الوزارة أو إحــدى مصالحها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1">
              <a:buNone/>
            </a:pP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      كثير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الموارد تسير بالطريقة المباشرة والتي لا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يتصور أن تتقاعس الدولة عن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إدارتها وتأمين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بقائها لضرورياتها الحيوية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لأن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الأفراد يعجزون عن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تسييرها،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إضافة إلى ذلك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فهي تخضع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للرقابة المباشرة للدولة أو أحد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أجهزتها، وتخضع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لقواعد المحاسبة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العمومية.</a:t>
            </a: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214290"/>
            <a:ext cx="8643998" cy="60007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None/>
            </a:pP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ب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من قبل 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الجماعات المحلية 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rtl="1">
              <a:buNone/>
            </a:pP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       على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مستوى البلدية توجد نشاطات إدارية تكتسي طابع المصلحة العامة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(مصلحة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الحالة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المدنية)، تقوم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البلدية بتأمينها عن طريق أسلوب الإدارة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المباشرة،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كما أجاز المشرع بموجب نص المادة 151 من قانون البلدية استغلال مصالح عمومية بصفة مباشرة شرط أن تقيد الإيرادات والنفقات ضمن ميزانية البلدية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DZ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وكذاك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نص قانون الولاية 12- 07 في المادة 141"مع مراعاة الأحكام القانونية المطبقة في هذا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المجال، يمكن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الولاية أن تنشئ قصد تلبية الحاجات الجماعية لمواطنيها بموجب مداولة المجلس الشعبي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الولائي. </a:t>
            </a:r>
          </a:p>
          <a:p>
            <a:pPr algn="just" rtl="1">
              <a:buNone/>
            </a:pP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      هذا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التقسيم لا يعني أن هناك  انفصالا كليا بين الدولة والجماعات المحلية بل أنها تتعاون فيما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بينها، فنجد موظفين ذوي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خبرة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يساعدون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بخبرتهم في تسيير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الموارد على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المستوى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المحلي، كما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أن الدولة في بعض الأحيان تقدم إعانات للجماعات  المحلية للقيام بأعباء الاستغلال المباشر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للموارد خاصة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في ظل ضعف الموارد المحلية وتزايد حاجات </a:t>
            </a:r>
            <a:r>
              <a:rPr lang="ar-DZ" sz="2500" dirty="0" smtClean="0">
                <a:latin typeface="Times New Roman" pitchFamily="18" charset="0"/>
                <a:cs typeface="Times New Roman" pitchFamily="18" charset="0"/>
              </a:rPr>
              <a:t>المواطنين.</a:t>
            </a: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342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تعد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الأنسب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لتسيير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الموارد الحضرية،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وهذا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محاولة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للوصول للفعالية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والجودة،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إذ تمثلت هذه الوسائل في كل من أسلوب الامتياز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والإيجار، إضافة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إلى أسلوب المقاولة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العمومية، ومن جانب آخر نجد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أسلوب الاقتصاد المختلط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(الاستغلال المختلط).</a:t>
            </a:r>
          </a:p>
          <a:p>
            <a:pPr algn="just" rtl="1">
              <a:buNone/>
            </a:pPr>
            <a:r>
              <a:rPr lang="ar-DZ" sz="2400" b="1" dirty="0" smtClean="0">
                <a:latin typeface="Times New Roman" pitchFamily="18" charset="0"/>
                <a:cs typeface="Times New Roman" pitchFamily="18" charset="0"/>
              </a:rPr>
              <a:t>أ- عقد الامتياز :</a:t>
            </a:r>
          </a:p>
          <a:p>
            <a:pPr algn="just" rtl="1">
              <a:buNone/>
            </a:pP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عقد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أو اتفاق تكلف الإدارة العامة المانحة سواء كانت الدولة أو الجماعات المحلية بموجبه شخصا طبيعيا أو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شخصا معنويا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من القانون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العام، أو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من القانون الخاص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(شركة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) يسمى صاحب الامتياز بتسيير مرفق عمومي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أو مورد حضري كان أم طبيعيا لمدة محددة، مستخدما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عماله وأمواله ومتحملا المسؤولية الناجمة عن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ذلك، وفي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المقابل يتقاضى صاحب الامتياز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مقابلا ماليا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يحدد في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العقد.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7239000" cy="53437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DZ" sz="3200" dirty="0" smtClean="0">
                <a:latin typeface="Times New Roman" pitchFamily="18" charset="0"/>
                <a:cs typeface="Times New Roman" pitchFamily="18" charset="0"/>
              </a:rPr>
              <a:t>الطريقة الخاصة والمختلطة في تسيير الموارد الحضرية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357166"/>
            <a:ext cx="7239000" cy="48463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sz="2800" b="1" dirty="0" smtClean="0">
                <a:latin typeface="Times New Roman" pitchFamily="18" charset="0"/>
                <a:cs typeface="Times New Roman" pitchFamily="18" charset="0"/>
              </a:rPr>
              <a:t>ب- </a:t>
            </a:r>
            <a:r>
              <a:rPr lang="ar-DZ" sz="2800" b="1" dirty="0" smtClean="0">
                <a:latin typeface="Times New Roman" pitchFamily="18" charset="0"/>
                <a:cs typeface="Times New Roman" pitchFamily="18" charset="0"/>
              </a:rPr>
              <a:t>عقد </a:t>
            </a:r>
            <a:r>
              <a:rPr lang="ar-DZ" sz="2800" b="1" dirty="0" err="1" smtClean="0">
                <a:latin typeface="Times New Roman" pitchFamily="18" charset="0"/>
                <a:cs typeface="Times New Roman" pitchFamily="18" charset="0"/>
              </a:rPr>
              <a:t>الايجار</a:t>
            </a:r>
            <a:r>
              <a:rPr lang="ar-D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r-D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None/>
            </a:pP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  تفاق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يكلف بموجبه شخص معنوي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شخصا آخرا يسمى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المستأجر استغلال مرفق عمومي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أو مورد لمدة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معينة مع تقديم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المنشآت والأجهزة، يقوم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المستأجر بتسيير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واستغلاله مستخدما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عماله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وأمواله، وهذا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الأسلوب أستعمل في الجزائر خاصة على مستوى الجماعات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المحلية، بحيث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يجيز قانون البلدية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كراء أملاكها.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sz="2400" b="1" dirty="0" smtClean="0">
                <a:latin typeface="Times New Roman" pitchFamily="18" charset="0"/>
                <a:cs typeface="Times New Roman" pitchFamily="18" charset="0"/>
              </a:rPr>
              <a:t>ج- المقاولة العمومية :</a:t>
            </a:r>
            <a:endParaRPr lang="ar-D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None/>
            </a:pP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ترتكز على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ميزتين، الأولى أنها أنشئت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بغرض توفير السلع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والخدمات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من خلال عملية الإنتاج التي تقوم </a:t>
            </a:r>
            <a:r>
              <a:rPr lang="ar-DZ" sz="2400" dirty="0" err="1" smtClean="0">
                <a:latin typeface="Times New Roman" pitchFamily="18" charset="0"/>
                <a:cs typeface="Times New Roman" pitchFamily="18" charset="0"/>
              </a:rPr>
              <a:t>بها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مع الخضوع للسلطة وإشراف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الأشخاص المعنوية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العامة، أما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الميزة الثانية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فإنها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ترتكز في عملها لنوعين من قواعد القانون فهي تخضع لأحكام القانون العام ، كما تخضع لأحكام  القانون الخاص أي بمعنى أنها تخضع لقواعد القانون العام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وقواعد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القانون الخاص معا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1">
              <a:buNone/>
            </a:pPr>
            <a:r>
              <a:rPr lang="ar-DZ" sz="2400" b="1" dirty="0" smtClean="0">
                <a:latin typeface="Times New Roman" pitchFamily="18" charset="0"/>
                <a:cs typeface="Times New Roman" pitchFamily="18" charset="0"/>
              </a:rPr>
              <a:t>د- </a:t>
            </a:r>
            <a:r>
              <a:rPr lang="ar-DZ" sz="2400" b="1" dirty="0" err="1" smtClean="0">
                <a:latin typeface="Times New Roman" pitchFamily="18" charset="0"/>
                <a:cs typeface="Times New Roman" pitchFamily="18" charset="0"/>
              </a:rPr>
              <a:t>الاسلوب</a:t>
            </a:r>
            <a:r>
              <a:rPr lang="ar-DZ" sz="2400" b="1" dirty="0" smtClean="0">
                <a:latin typeface="Times New Roman" pitchFamily="18" charset="0"/>
                <a:cs typeface="Times New Roman" pitchFamily="18" charset="0"/>
              </a:rPr>
              <a:t> المختلط :</a:t>
            </a:r>
            <a:endParaRPr lang="ar-D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None/>
            </a:pP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في البداية كانت الدولة تقوم بتسيير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الموارد مباشرة،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لكن لظروف وخصائص معينة قامت الدولة بتفويض جزء من التسيير إلى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الأفراد،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لكن الدولة تكون في هذه الحالة في المركز الأقوى وهذا بسبب مساهمتها بغالبية الأسهم والباقي يكون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للأفراد، </a:t>
            </a:r>
            <a:r>
              <a:rPr lang="ar-DZ" sz="2400" smtClean="0">
                <a:latin typeface="Times New Roman" pitchFamily="18" charset="0"/>
                <a:cs typeface="Times New Roman" pitchFamily="18" charset="0"/>
              </a:rPr>
              <a:t>وهذا </a:t>
            </a:r>
            <a:r>
              <a:rPr lang="ar-DZ" sz="2400" smtClean="0">
                <a:latin typeface="Times New Roman" pitchFamily="18" charset="0"/>
                <a:cs typeface="Times New Roman" pitchFamily="18" charset="0"/>
              </a:rPr>
              <a:t>ما يعرف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بأسلوب الاستغلال المختلط بين </a:t>
            </a:r>
            <a:r>
              <a:rPr lang="ar-DZ" sz="2400" smtClean="0">
                <a:latin typeface="Times New Roman" pitchFamily="18" charset="0"/>
                <a:cs typeface="Times New Roman" pitchFamily="18" charset="0"/>
              </a:rPr>
              <a:t>الدولة </a:t>
            </a:r>
            <a:r>
              <a:rPr lang="ar-DZ" sz="2400" smtClean="0">
                <a:latin typeface="Times New Roman" pitchFamily="18" charset="0"/>
                <a:cs typeface="Times New Roman" pitchFamily="18" charset="0"/>
              </a:rPr>
              <a:t>والأفراد.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351</TotalTime>
  <Words>336</Words>
  <Application>Microsoft Office PowerPoint</Application>
  <PresentationFormat>Affichage à l'écran (4:3)</PresentationFormat>
  <Paragraphs>25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Opulent</vt:lpstr>
      <vt:lpstr>تسيير الموارد الحضرية</vt:lpstr>
      <vt:lpstr>مقـــدمة</vt:lpstr>
      <vt:lpstr>الطريقة الكلاسيكية في تسيير الموارد الحضرية</vt:lpstr>
      <vt:lpstr>Diapositive 4</vt:lpstr>
      <vt:lpstr>الطريقة الخاصة والمختلطة في تسيير الموارد الحضرية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92</cp:revision>
  <dcterms:created xsi:type="dcterms:W3CDTF">2018-12-04T23:55:00Z</dcterms:created>
  <dcterms:modified xsi:type="dcterms:W3CDTF">2018-12-19T03:10:53Z</dcterms:modified>
</cp:coreProperties>
</file>