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9" r:id="rId3"/>
    <p:sldId id="274" r:id="rId4"/>
    <p:sldId id="290" r:id="rId5"/>
    <p:sldId id="280" r:id="rId6"/>
    <p:sldId id="259" r:id="rId7"/>
    <p:sldId id="257" r:id="rId8"/>
    <p:sldId id="258" r:id="rId9"/>
    <p:sldId id="288" r:id="rId10"/>
    <p:sldId id="286" r:id="rId11"/>
    <p:sldId id="287" r:id="rId12"/>
    <p:sldId id="260" r:id="rId13"/>
    <p:sldId id="292" r:id="rId14"/>
    <p:sldId id="293" r:id="rId15"/>
    <p:sldId id="299" r:id="rId16"/>
    <p:sldId id="337" r:id="rId17"/>
    <p:sldId id="339" r:id="rId18"/>
    <p:sldId id="341" r:id="rId19"/>
    <p:sldId id="343" r:id="rId20"/>
    <p:sldId id="345" r:id="rId21"/>
    <p:sldId id="295" r:id="rId22"/>
    <p:sldId id="309" r:id="rId23"/>
    <p:sldId id="334" r:id="rId24"/>
    <p:sldId id="318" r:id="rId25"/>
    <p:sldId id="300" r:id="rId26"/>
    <p:sldId id="301" r:id="rId27"/>
    <p:sldId id="326" r:id="rId28"/>
    <p:sldId id="328" r:id="rId29"/>
    <p:sldId id="330" r:id="rId30"/>
    <p:sldId id="332" r:id="rId31"/>
    <p:sldId id="319" r:id="rId32"/>
    <p:sldId id="311" r:id="rId33"/>
    <p:sldId id="320" r:id="rId34"/>
    <p:sldId id="322" r:id="rId35"/>
    <p:sldId id="324" r:id="rId36"/>
    <p:sldId id="302" r:id="rId37"/>
    <p:sldId id="303" r:id="rId38"/>
    <p:sldId id="304" r:id="rId39"/>
    <p:sldId id="305" r:id="rId40"/>
    <p:sldId id="308" r:id="rId41"/>
    <p:sldId id="307" r:id="rId42"/>
    <p:sldId id="262"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21C354-5F8F-4E28-902F-2179C4518641}" type="datetimeFigureOut">
              <a:rPr lang="fr-FR" smtClean="0"/>
              <a:pPr/>
              <a:t>05/04/2020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92807-81D1-492F-919D-949881FAB1B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initiation_informatique</a:t>
            </a:r>
            <a:r>
              <a:rPr lang="fr-FR" sz="1200" b="0" i="0" kern="1200" dirty="0" smtClean="0">
                <a:solidFill>
                  <a:schemeClr val="tx1"/>
                </a:solidFill>
                <a:latin typeface="+mn-lt"/>
                <a:ea typeface="+mn-ea"/>
                <a:cs typeface="+mn-cs"/>
              </a:rPr>
              <a:t> (1).</a:t>
            </a:r>
            <a:r>
              <a:rPr lang="fr-FR" sz="1200" b="0" i="0" kern="1200" dirty="0" err="1" smtClean="0">
                <a:solidFill>
                  <a:schemeClr val="tx1"/>
                </a:solidFill>
                <a:latin typeface="+mn-lt"/>
                <a:ea typeface="+mn-ea"/>
                <a:cs typeface="+mn-cs"/>
              </a:rPr>
              <a:t>pdf</a:t>
            </a:r>
            <a:endParaRPr lang="fr-FR" sz="1200" b="0" i="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EB1AE3F-C34F-44E5-BC75-B9A52A9618DD}" type="slidenum">
              <a:rPr lang="fr-FR" smtClean="0"/>
              <a:pPr/>
              <a:t>16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https://www.materiel.net/</a:t>
            </a:r>
            <a:endParaRPr lang="fr-FR" dirty="0"/>
          </a:p>
        </p:txBody>
      </p:sp>
      <p:sp>
        <p:nvSpPr>
          <p:cNvPr id="4" name="Espace réservé du numéro de diapositive 3"/>
          <p:cNvSpPr>
            <a:spLocks noGrp="1"/>
          </p:cNvSpPr>
          <p:nvPr>
            <p:ph type="sldNum" sz="quarter" idx="10"/>
          </p:nvPr>
        </p:nvSpPr>
        <p:spPr/>
        <p:txBody>
          <a:bodyPr/>
          <a:lstStyle/>
          <a:p>
            <a:fld id="{FEB1AE3F-C34F-44E5-BC75-B9A52A9618DD}" type="slidenum">
              <a:rPr lang="fr-FR" smtClean="0"/>
              <a:pPr/>
              <a:t>20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05/04/2020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05/04/2020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05/04/2020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05/04/2020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05/04/2020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05/04/2020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05/04/2020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fr.wikipedia.org/wiki/Acad%C3%A9mie_fran%C3%A7aise" TargetMode="External"/><Relationship Id="rId2" Type="http://schemas.openxmlformats.org/officeDocument/2006/relationships/hyperlink" Target="https://fr.wikipedia.org/wiki/196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r.wikipedia.org/wiki/John_von_Neumann"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85720" y="214291"/>
            <a:ext cx="8501122" cy="77251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409950" algn="r"/>
              </a:tabLst>
            </a:pPr>
            <a:r>
              <a:rPr kumimoji="0" lang="fr-FR" sz="2000" b="1" i="0" u="none" strike="noStrike" cap="none" normalizeH="0" baseline="0" dirty="0" smtClean="0">
                <a:ln>
                  <a:noFill/>
                </a:ln>
                <a:solidFill>
                  <a:schemeClr val="tx1"/>
                </a:solidFill>
                <a:effectLst/>
                <a:latin typeface="+mj-lt"/>
                <a:ea typeface="Times New Roman" pitchFamily="18" charset="0"/>
                <a:cs typeface="Arial" pitchFamily="34" charset="0"/>
              </a:rPr>
              <a:t>UNIVERSITEE L’ARBI BEN M’HIDI (OUM EL BOUAGHIE)</a:t>
            </a:r>
            <a:endParaRPr kumimoji="0" lang="fr-FR" sz="20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r>
              <a:rPr kumimoji="0" lang="fr-FR" sz="2000" b="1" i="0" u="none" strike="noStrike" cap="none" normalizeH="0" baseline="0" dirty="0" smtClean="0">
                <a:ln>
                  <a:noFill/>
                </a:ln>
                <a:solidFill>
                  <a:schemeClr val="tx1"/>
                </a:solidFill>
                <a:effectLst/>
                <a:latin typeface="+mj-lt"/>
                <a:ea typeface="Times New Roman" pitchFamily="18" charset="0"/>
                <a:cs typeface="Arial" pitchFamily="34" charset="0"/>
              </a:rPr>
              <a:t>INSTITUT DE GESTION  DES TECHNIQUES URBAINES</a:t>
            </a:r>
            <a:endParaRPr kumimoji="0" lang="fr-FR" sz="20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r>
              <a:rPr kumimoji="0" lang="fr-FR" sz="2000" b="1" i="0" u="none" strike="noStrike" cap="none" normalizeH="0" baseline="0" dirty="0" smtClean="0">
                <a:ln>
                  <a:noFill/>
                </a:ln>
                <a:solidFill>
                  <a:schemeClr val="tx1"/>
                </a:solidFill>
                <a:effectLst/>
                <a:latin typeface="+mj-lt"/>
                <a:ea typeface="Times New Roman" pitchFamily="18" charset="0"/>
                <a:cs typeface="Arial" pitchFamily="34" charset="0"/>
              </a:rPr>
              <a:t>NIVEAU : 1ere année licence(LMD)</a:t>
            </a:r>
            <a:endParaRPr kumimoji="0" lang="fr-FR" sz="20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r>
              <a:rPr kumimoji="0" lang="fr-FR" sz="2000" b="1" i="0" u="none" strike="noStrike" cap="none" normalizeH="0" baseline="0" dirty="0" smtClean="0">
                <a:ln>
                  <a:noFill/>
                </a:ln>
                <a:solidFill>
                  <a:schemeClr val="tx1"/>
                </a:solidFill>
                <a:effectLst/>
                <a:latin typeface="+mj-lt"/>
                <a:ea typeface="Times New Roman" pitchFamily="18" charset="0"/>
                <a:cs typeface="Arial" pitchFamily="34" charset="0"/>
              </a:rPr>
              <a:t>SPECIALITEE : GESTION DES VILLE</a:t>
            </a:r>
            <a:endParaRPr kumimoji="0" lang="fr-FR" sz="20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r>
              <a:rPr kumimoji="0" lang="fr-FR" sz="2000" b="1" i="0" u="none" strike="noStrike" cap="none" normalizeH="0" baseline="0" dirty="0" smtClean="0">
                <a:ln>
                  <a:noFill/>
                </a:ln>
                <a:solidFill>
                  <a:schemeClr val="tx1"/>
                </a:solidFill>
                <a:effectLst/>
                <a:latin typeface="+mj-lt"/>
                <a:ea typeface="Times New Roman" pitchFamily="18" charset="0"/>
                <a:cs typeface="Arial" pitchFamily="34" charset="0"/>
              </a:rPr>
              <a:t>MODULE : INFORMATIQUE 	</a:t>
            </a: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endParaRPr lang="fr-FR" sz="2000" b="1" dirty="0" smtClean="0">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endParaRPr lang="fr-FR" sz="2000" b="1" dirty="0" smtClean="0">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r>
              <a:rPr kumimoji="0" lang="fr-FR" sz="2000" b="1" i="0" u="none" strike="noStrike" cap="none" normalizeH="0" baseline="0" dirty="0" smtClean="0">
                <a:ln>
                  <a:noFill/>
                </a:ln>
                <a:effectLst/>
                <a:latin typeface="+mj-lt"/>
                <a:ea typeface="Times New Roman" pitchFamily="18" charset="0"/>
                <a:cs typeface="Arial" pitchFamily="34" charset="0"/>
              </a:rPr>
              <a:t>CHARGEE DE MODULE :</a:t>
            </a:r>
            <a:endParaRPr lang="fr-FR" sz="2000" b="1" dirty="0" smtClean="0">
              <a:latin typeface="+mj-lt"/>
              <a:ea typeface="Times New Roman" pitchFamily="18" charset="0"/>
              <a:cs typeface="Arial" pitchFamily="34" charset="0"/>
            </a:endParaRPr>
          </a:p>
          <a:p>
            <a:pPr algn="ctr"/>
            <a:r>
              <a:rPr kumimoji="0" lang="fr-FR" sz="2000" b="1" i="0" u="none" strike="noStrike" cap="none" normalizeH="0" baseline="0" dirty="0" smtClean="0">
                <a:ln>
                  <a:noFill/>
                </a:ln>
                <a:solidFill>
                  <a:schemeClr val="tx1"/>
                </a:solidFill>
                <a:effectLst/>
                <a:latin typeface="+mj-lt"/>
                <a:ea typeface="Times New Roman" pitchFamily="18" charset="0"/>
                <a:cs typeface="Arial" pitchFamily="34" charset="0"/>
              </a:rPr>
              <a:t> Mme ABDI-N  </a:t>
            </a:r>
            <a:r>
              <a:rPr lang="en-US" sz="2000" b="1" i="1" dirty="0" smtClean="0"/>
              <a:t>E-mail:laidmaameri8@gmail.com</a:t>
            </a:r>
            <a:endParaRPr lang="fr-FR" sz="2000" dirty="0" smtClean="0"/>
          </a:p>
          <a:p>
            <a:pPr algn="ctr"/>
            <a:r>
              <a:rPr kumimoji="0" lang="fr-FR" sz="2000" b="1" i="0" u="none" strike="noStrike" cap="none" normalizeH="0" baseline="0" dirty="0" smtClean="0">
                <a:ln>
                  <a:noFill/>
                </a:ln>
                <a:solidFill>
                  <a:schemeClr val="tx1"/>
                </a:solidFill>
                <a:effectLst/>
                <a:latin typeface="+mj-lt"/>
                <a:ea typeface="Times New Roman" pitchFamily="18" charset="0"/>
                <a:cs typeface="Arial" pitchFamily="34" charset="0"/>
              </a:rPr>
              <a:t>Melle </a:t>
            </a:r>
            <a:r>
              <a:rPr lang="fr-FR" sz="2000" b="1" dirty="0" smtClean="0">
                <a:latin typeface="+mj-lt"/>
                <a:ea typeface="Times New Roman" pitchFamily="18" charset="0"/>
                <a:cs typeface="Arial" pitchFamily="34" charset="0"/>
              </a:rPr>
              <a:t>M</a:t>
            </a:r>
            <a:r>
              <a:rPr kumimoji="0" lang="fr-FR" sz="2000" b="1" i="0" u="none" strike="noStrike" cap="none" normalizeH="0" baseline="0" dirty="0" smtClean="0">
                <a:ln>
                  <a:noFill/>
                </a:ln>
                <a:solidFill>
                  <a:schemeClr val="tx1"/>
                </a:solidFill>
                <a:effectLst/>
                <a:latin typeface="+mj-lt"/>
                <a:ea typeface="Times New Roman" pitchFamily="18" charset="0"/>
                <a:cs typeface="Arial" pitchFamily="34" charset="0"/>
              </a:rPr>
              <a:t>aameri-H</a:t>
            </a:r>
            <a:r>
              <a:rPr lang="en-US" sz="2000" b="1" i="1" dirty="0" smtClean="0"/>
              <a:t>E-mail:laidmaameri8@gmail.com</a:t>
            </a:r>
            <a:endParaRPr lang="fr-FR" sz="2000" dirty="0" smtClean="0"/>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endParaRPr lang="fr-FR" sz="2000" b="1" dirty="0" smtClean="0">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r>
              <a:rPr kumimoji="0" lang="fr-FR" sz="2800" b="1" i="0" u="none" strike="noStrike" cap="none" normalizeH="0" baseline="0" dirty="0" smtClean="0">
                <a:ln>
                  <a:noFill/>
                </a:ln>
                <a:solidFill>
                  <a:srgbClr val="C00000"/>
                </a:solidFill>
                <a:effectLst/>
                <a:latin typeface="+mj-lt"/>
                <a:ea typeface="Times New Roman" pitchFamily="18" charset="0"/>
                <a:cs typeface="Arial" pitchFamily="34" charset="0"/>
              </a:rPr>
              <a:t>Cours 01</a:t>
            </a: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r>
              <a:rPr lang="fr-FR" sz="2800" b="1" dirty="0" smtClean="0">
                <a:solidFill>
                  <a:srgbClr val="C00000"/>
                </a:solidFill>
                <a:latin typeface="+mj-lt"/>
                <a:ea typeface="Times New Roman" pitchFamily="18" charset="0"/>
                <a:cs typeface="Arial" pitchFamily="34" charset="0"/>
              </a:rPr>
              <a:t>Généralités </a:t>
            </a:r>
            <a:endParaRPr kumimoji="0" lang="fr-FR" sz="2800" b="1" i="0" u="none" strike="noStrike" cap="none" normalizeH="0" baseline="0" dirty="0" smtClean="0">
              <a:ln>
                <a:noFill/>
              </a:ln>
              <a:solidFill>
                <a:srgbClr val="C00000"/>
              </a:solidFill>
              <a:effectLst/>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endParaRPr lang="fr-FR" sz="2000" b="1" dirty="0" smtClean="0">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endParaRPr kumimoji="0" lang="fr-FR" sz="20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endParaRPr kumimoji="0" lang="fr-FR" sz="20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endParaRPr kumimoji="0" lang="fr-FR" sz="20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r>
              <a:rPr lang="fr-FR" sz="2000" b="1" dirty="0" smtClean="0">
                <a:latin typeface="+mj-lt"/>
                <a:ea typeface="Times New Roman" pitchFamily="18" charset="0"/>
                <a:cs typeface="Arial" pitchFamily="34" charset="0"/>
              </a:rPr>
              <a:t>L’</a:t>
            </a:r>
            <a:r>
              <a:rPr lang="fr-FR" sz="2000" b="1" dirty="0" err="1" smtClean="0">
                <a:latin typeface="+mj-lt"/>
                <a:ea typeface="Times New Roman" pitchFamily="18" charset="0"/>
                <a:cs typeface="Arial" pitchFamily="34" charset="0"/>
              </a:rPr>
              <a:t>annee</a:t>
            </a:r>
            <a:r>
              <a:rPr lang="fr-FR" sz="2000" b="1" dirty="0" smtClean="0">
                <a:latin typeface="+mj-lt"/>
                <a:ea typeface="Times New Roman" pitchFamily="18" charset="0"/>
                <a:cs typeface="Arial" pitchFamily="34" charset="0"/>
              </a:rPr>
              <a:t> universitaire :2019-2020 </a:t>
            </a:r>
          </a:p>
          <a:p>
            <a:pPr algn="ctr" eaLnBrk="0" fontAlgn="base" hangingPunct="0">
              <a:spcBef>
                <a:spcPct val="0"/>
              </a:spcBef>
              <a:spcAft>
                <a:spcPct val="0"/>
              </a:spcAft>
              <a:tabLst>
                <a:tab pos="3409950" algn="r"/>
              </a:tabLst>
            </a:pPr>
            <a:r>
              <a:rPr lang="en-US" sz="2000" b="1" i="1" dirty="0" smtClean="0"/>
              <a:t>Date De Cr</a:t>
            </a:r>
            <a:r>
              <a:rPr lang="fr-FR" sz="2000" b="1" i="1" dirty="0" err="1" smtClean="0"/>
              <a:t>éation</a:t>
            </a:r>
            <a:r>
              <a:rPr lang="fr-FR" sz="2000" b="1" i="1" dirty="0" smtClean="0"/>
              <a:t>: 24/02/2020</a:t>
            </a:r>
            <a:endParaRPr lang="fr-FR" sz="2000" dirty="0" smtClean="0"/>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endParaRPr kumimoji="0" lang="fr-FR" sz="20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endParaRPr lang="fr-FR" sz="2000" b="1" dirty="0" smtClean="0">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endParaRPr kumimoji="0" lang="fr-FR" sz="2000"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endParaRPr lang="fr-FR" sz="2000" b="1" dirty="0" smtClean="0">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09950" algn="r"/>
              </a:tabLst>
            </a:pPr>
            <a:endParaRPr kumimoji="0" lang="fr-FR" sz="20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nsol pc\Desktop\informatique 19\Capture13.JPG"/>
          <p:cNvPicPr>
            <a:picLocks noChangeAspect="1" noChangeArrowheads="1"/>
          </p:cNvPicPr>
          <p:nvPr/>
        </p:nvPicPr>
        <p:blipFill>
          <a:blip r:embed="rId2"/>
          <a:srcRect/>
          <a:stretch>
            <a:fillRect/>
          </a:stretch>
        </p:blipFill>
        <p:spPr bwMode="auto">
          <a:xfrm>
            <a:off x="285720" y="288867"/>
            <a:ext cx="8858280" cy="648958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nsol pc\Desktop\informatique 19\Capture14.JPG"/>
          <p:cNvPicPr>
            <a:picLocks noChangeAspect="1" noChangeArrowheads="1"/>
          </p:cNvPicPr>
          <p:nvPr/>
        </p:nvPicPr>
        <p:blipFill>
          <a:blip r:embed="rId2"/>
          <a:srcRect/>
          <a:stretch>
            <a:fillRect/>
          </a:stretch>
        </p:blipFill>
        <p:spPr bwMode="auto">
          <a:xfrm>
            <a:off x="0" y="0"/>
            <a:ext cx="9143999" cy="670873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nsol pc\Desktop\informatique 19\$.jpg"/>
          <p:cNvPicPr>
            <a:picLocks noChangeAspect="1" noChangeArrowheads="1"/>
          </p:cNvPicPr>
          <p:nvPr/>
        </p:nvPicPr>
        <p:blipFill>
          <a:blip r:embed="rId2"/>
          <a:srcRect/>
          <a:stretch>
            <a:fillRect/>
          </a:stretch>
        </p:blipFill>
        <p:spPr bwMode="auto">
          <a:xfrm>
            <a:off x="500034" y="357166"/>
            <a:ext cx="8286808" cy="61436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d\Desktop\cours moudel\2.JPG"/>
          <p:cNvPicPr>
            <a:picLocks noChangeAspect="1" noChangeArrowheads="1"/>
          </p:cNvPicPr>
          <p:nvPr/>
        </p:nvPicPr>
        <p:blipFill>
          <a:blip r:embed="rId2"/>
          <a:srcRect/>
          <a:stretch>
            <a:fillRect/>
          </a:stretch>
        </p:blipFill>
        <p:spPr bwMode="auto">
          <a:xfrm>
            <a:off x="0" y="0"/>
            <a:ext cx="9144000" cy="657227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d\Desktop\cours moudel\6.JPG"/>
          <p:cNvPicPr>
            <a:picLocks noChangeAspect="1" noChangeArrowheads="1"/>
          </p:cNvPicPr>
          <p:nvPr/>
        </p:nvPicPr>
        <p:blipFill>
          <a:blip r:embed="rId2"/>
          <a:srcRect/>
          <a:stretch>
            <a:fillRect/>
          </a:stretch>
        </p:blipFill>
        <p:spPr bwMode="auto">
          <a:xfrm>
            <a:off x="285720" y="265786"/>
            <a:ext cx="8572560" cy="62350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urs Info1- ST/SM/MI : introduction  à l'informatique"/>
          <p:cNvPicPr>
            <a:picLocks noChangeAspect="1" noChangeArrowheads="1"/>
          </p:cNvPicPr>
          <p:nvPr/>
        </p:nvPicPr>
        <p:blipFill>
          <a:blip r:embed="rId2"/>
          <a:srcRect/>
          <a:stretch>
            <a:fillRect/>
          </a:stretch>
        </p:blipFill>
        <p:spPr bwMode="auto">
          <a:xfrm>
            <a:off x="0" y="9532"/>
            <a:ext cx="9144000" cy="686516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612" y="428604"/>
            <a:ext cx="4119269" cy="461665"/>
          </a:xfrm>
          <a:prstGeom prst="rect">
            <a:avLst/>
          </a:prstGeom>
        </p:spPr>
        <p:txBody>
          <a:bodyPr wrap="none">
            <a:spAutoFit/>
          </a:bodyPr>
          <a:lstStyle/>
          <a:p>
            <a:r>
              <a:rPr lang="fr-FR" sz="2400" b="1" i="1" u="sng" dirty="0" smtClean="0">
                <a:latin typeface="Times New Roman" pitchFamily="18" charset="0"/>
                <a:cs typeface="Times New Roman" pitchFamily="18" charset="0"/>
              </a:rPr>
              <a:t>Unité de mesure informatique</a:t>
            </a:r>
            <a:endParaRPr lang="fr-FR" sz="2400" b="1" i="1" u="sng" cap="all" dirty="0">
              <a:latin typeface="Times New Roman" pitchFamily="18" charset="0"/>
              <a:cs typeface="Times New Roman" pitchFamily="18" charset="0"/>
            </a:endParaRPr>
          </a:p>
        </p:txBody>
      </p:sp>
      <p:sp>
        <p:nvSpPr>
          <p:cNvPr id="4" name="Rectangle à coins arrondis 3"/>
          <p:cNvSpPr/>
          <p:nvPr/>
        </p:nvSpPr>
        <p:spPr>
          <a:xfrm>
            <a:off x="500034" y="1713779"/>
            <a:ext cx="8286808" cy="715089"/>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dirty="0" smtClean="0">
                <a:latin typeface="Times New Roman" pitchFamily="18" charset="0"/>
                <a:cs typeface="Times New Roman" pitchFamily="18" charset="0"/>
              </a:rPr>
              <a:t>Comme dans toute science, il existe une unité de mesure pour quantifier la taille des données :¹</a:t>
            </a:r>
            <a:endParaRPr lang="fr-FR" dirty="0">
              <a:latin typeface="Times New Roman" pitchFamily="18" charset="0"/>
              <a:cs typeface="Times New Roman" pitchFamily="18" charset="0"/>
            </a:endParaRPr>
          </a:p>
        </p:txBody>
      </p:sp>
      <p:sp>
        <p:nvSpPr>
          <p:cNvPr id="5" name="Rectangle à coins arrondis 4"/>
          <p:cNvSpPr/>
          <p:nvPr/>
        </p:nvSpPr>
        <p:spPr>
          <a:xfrm>
            <a:off x="1071538" y="3429000"/>
            <a:ext cx="7500990" cy="2553891"/>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2400" dirty="0" smtClean="0">
                <a:latin typeface="Times New Roman" pitchFamily="18" charset="0"/>
                <a:cs typeface="Times New Roman" pitchFamily="18" charset="0"/>
              </a:rPr>
              <a:t>La plus petite unité de mesure informatique est le bit (b) et 8 bits forment un octet (o)</a:t>
            </a:r>
          </a:p>
          <a:p>
            <a:pPr algn="ctr"/>
            <a:r>
              <a:rPr lang="fr-FR" sz="2400" dirty="0" smtClean="0">
                <a:latin typeface="Times New Roman" pitchFamily="18" charset="0"/>
                <a:cs typeface="Times New Roman" pitchFamily="18" charset="0"/>
              </a:rPr>
              <a:t> 1000 octet (o) = 1 kilo octet (Ko) </a:t>
            </a:r>
          </a:p>
          <a:p>
            <a:pPr algn="ctr"/>
            <a:r>
              <a:rPr lang="fr-FR" sz="2400" dirty="0" smtClean="0">
                <a:latin typeface="Times New Roman" pitchFamily="18" charset="0"/>
                <a:cs typeface="Times New Roman" pitchFamily="18" charset="0"/>
              </a:rPr>
              <a:t>1000 kilo octet (ko) = 1 méga octet (Mo) </a:t>
            </a:r>
          </a:p>
          <a:p>
            <a:pPr algn="ctr"/>
            <a:r>
              <a:rPr lang="fr-FR" sz="2400" dirty="0" smtClean="0">
                <a:latin typeface="Times New Roman" pitchFamily="18" charset="0"/>
                <a:cs typeface="Times New Roman" pitchFamily="18" charset="0"/>
              </a:rPr>
              <a:t>1000 méga octet = 1 giga octet (Go) </a:t>
            </a:r>
          </a:p>
          <a:p>
            <a:pPr algn="ctr"/>
            <a:r>
              <a:rPr lang="fr-FR" sz="2400" dirty="0" smtClean="0">
                <a:latin typeface="Times New Roman" pitchFamily="18" charset="0"/>
                <a:cs typeface="Times New Roman" pitchFamily="18" charset="0"/>
              </a:rPr>
              <a:t>1000 giga octet = 1 Téra octet (To)</a:t>
            </a:r>
            <a:endParaRPr lang="fr-FR"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7554" y="357166"/>
            <a:ext cx="2789546" cy="400110"/>
          </a:xfrm>
          <a:prstGeom prst="rect">
            <a:avLst/>
          </a:prstGeom>
        </p:spPr>
        <p:txBody>
          <a:bodyPr wrap="none">
            <a:spAutoFit/>
          </a:bodyPr>
          <a:lstStyle/>
          <a:p>
            <a:r>
              <a:rPr lang="fr-FR" sz="2000" u="sng" dirty="0" smtClean="0">
                <a:latin typeface="Times New Roman" pitchFamily="18" charset="0"/>
                <a:cs typeface="Times New Roman" pitchFamily="18" charset="0"/>
              </a:rPr>
              <a:t>Le stockage des données </a:t>
            </a:r>
            <a:endParaRPr lang="fr-FR" sz="2000" u="sng" dirty="0">
              <a:latin typeface="Times New Roman" pitchFamily="18" charset="0"/>
              <a:cs typeface="Times New Roman" pitchFamily="18" charset="0"/>
            </a:endParaRPr>
          </a:p>
        </p:txBody>
      </p:sp>
      <p:sp>
        <p:nvSpPr>
          <p:cNvPr id="4" name="Rectangle à coins arrondis 3"/>
          <p:cNvSpPr/>
          <p:nvPr/>
        </p:nvSpPr>
        <p:spPr>
          <a:xfrm>
            <a:off x="1142976" y="1214422"/>
            <a:ext cx="6357982"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latin typeface="Times New Roman" pitchFamily="18" charset="0"/>
                <a:cs typeface="Times New Roman" pitchFamily="18" charset="0"/>
              </a:rPr>
              <a:t>Tout les documents sont des données. Ils peuvent être stockés sur l'ordinateur ou d'autres supports tels que des CD, DVD ou encore clé USB.</a:t>
            </a:r>
            <a:endParaRPr lang="fr-FR" dirty="0">
              <a:latin typeface="Times New Roman" pitchFamily="18" charset="0"/>
              <a:cs typeface="Times New Roman" pitchFamily="18" charset="0"/>
            </a:endParaRPr>
          </a:p>
        </p:txBody>
      </p:sp>
      <p:sp>
        <p:nvSpPr>
          <p:cNvPr id="5" name="Rectangle 4"/>
          <p:cNvSpPr/>
          <p:nvPr/>
        </p:nvSpPr>
        <p:spPr>
          <a:xfrm>
            <a:off x="71406" y="3143248"/>
            <a:ext cx="6072230"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buFont typeface="Arial" pitchFamily="34" charset="0"/>
              <a:buChar char="•"/>
            </a:pPr>
            <a:r>
              <a:rPr lang="fr-FR" sz="1600" b="1" i="1" dirty="0" smtClean="0">
                <a:latin typeface="Times New Roman" pitchFamily="18" charset="0"/>
                <a:cs typeface="Times New Roman" pitchFamily="18" charset="0"/>
              </a:rPr>
              <a:t>La capacité du disque dur est de plusieurs centaines de Go. </a:t>
            </a:r>
            <a:endParaRPr lang="fr-FR" sz="1600" b="1" i="1" dirty="0">
              <a:latin typeface="Times New Roman" pitchFamily="18" charset="0"/>
              <a:cs typeface="Times New Roman" pitchFamily="18" charset="0"/>
            </a:endParaRPr>
          </a:p>
        </p:txBody>
      </p:sp>
      <p:sp>
        <p:nvSpPr>
          <p:cNvPr id="7" name="Rectangle 6"/>
          <p:cNvSpPr/>
          <p:nvPr/>
        </p:nvSpPr>
        <p:spPr>
          <a:xfrm>
            <a:off x="500034" y="3786190"/>
            <a:ext cx="7021044"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buFont typeface="Arial" pitchFamily="34" charset="0"/>
              <a:buChar char="•"/>
            </a:pPr>
            <a:r>
              <a:rPr lang="fr-FR" sz="1600" b="1" i="1" dirty="0" smtClean="0">
                <a:latin typeface="Times New Roman" pitchFamily="18" charset="0"/>
                <a:cs typeface="Times New Roman" pitchFamily="18" charset="0"/>
              </a:rPr>
              <a:t>La capacité de stockage du CD-ROM (ou CD) est de 700 Mo. </a:t>
            </a:r>
          </a:p>
        </p:txBody>
      </p:sp>
      <p:sp>
        <p:nvSpPr>
          <p:cNvPr id="8" name="Rectangle 7"/>
          <p:cNvSpPr/>
          <p:nvPr/>
        </p:nvSpPr>
        <p:spPr>
          <a:xfrm>
            <a:off x="928662" y="4407107"/>
            <a:ext cx="7590341"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buFont typeface="Arial" pitchFamily="34" charset="0"/>
              <a:buChar char="•"/>
            </a:pPr>
            <a:r>
              <a:rPr lang="fr-FR" sz="1600" b="1" i="1" dirty="0" smtClean="0">
                <a:latin typeface="Times New Roman" pitchFamily="18" charset="0"/>
                <a:cs typeface="Times New Roman" pitchFamily="18" charset="0"/>
              </a:rPr>
              <a:t>La capacité de stockage du DVD-ROM est de 4.5 de 9 ou de 18 Go</a:t>
            </a:r>
          </a:p>
        </p:txBody>
      </p:sp>
      <p:sp>
        <p:nvSpPr>
          <p:cNvPr id="9" name="Rectangle 8"/>
          <p:cNvSpPr/>
          <p:nvPr/>
        </p:nvSpPr>
        <p:spPr>
          <a:xfrm>
            <a:off x="1571604" y="5019272"/>
            <a:ext cx="7517788"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buFont typeface="Arial" pitchFamily="34" charset="0"/>
              <a:buChar char="•"/>
            </a:pPr>
            <a:r>
              <a:rPr lang="fr-FR" sz="1600" b="1" i="1" dirty="0" smtClean="0">
                <a:latin typeface="Times New Roman" pitchFamily="18" charset="0"/>
                <a:cs typeface="Times New Roman" pitchFamily="18" charset="0"/>
              </a:rPr>
              <a:t>la capacité moyenne actuelle d'une clé USB se situe entre 4 et 8 Go.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428604"/>
            <a:ext cx="5968301" cy="369332"/>
          </a:xfrm>
          <a:prstGeom prst="rect">
            <a:avLst/>
          </a:prstGeom>
        </p:spPr>
        <p:txBody>
          <a:bodyPr wrap="none">
            <a:spAutoFit/>
          </a:bodyPr>
          <a:lstStyle/>
          <a:p>
            <a:r>
              <a:rPr lang="fr-FR" dirty="0" smtClean="0">
                <a:latin typeface="Times New Roman" pitchFamily="18" charset="0"/>
                <a:cs typeface="Times New Roman" pitchFamily="18" charset="0"/>
              </a:rPr>
              <a:t>Les Caractéristiques À Considérer Pour Bien Choisir La RAM</a:t>
            </a:r>
          </a:p>
        </p:txBody>
      </p:sp>
      <p:sp>
        <p:nvSpPr>
          <p:cNvPr id="3" name="Rectangle 2"/>
          <p:cNvSpPr/>
          <p:nvPr/>
        </p:nvSpPr>
        <p:spPr>
          <a:xfrm>
            <a:off x="1000100" y="1428736"/>
            <a:ext cx="7072362" cy="1200329"/>
          </a:xfrm>
          <a:prstGeom prst="rect">
            <a:avLst/>
          </a:prstGeom>
        </p:spPr>
        <p:txBody>
          <a:bodyPr wrap="square">
            <a:spAutoFit/>
          </a:bodyPr>
          <a:lstStyle/>
          <a:p>
            <a:pPr algn="ctr"/>
            <a:r>
              <a:rPr lang="fr-FR" dirty="0" smtClean="0">
                <a:latin typeface="Times New Roman" pitchFamily="18" charset="0"/>
                <a:cs typeface="Times New Roman" pitchFamily="18" charset="0"/>
              </a:rPr>
              <a:t>La quantité de mémoire est mesurée en giga-octets, correspondant à l’espace volatil disponible. Point de secret, plus il y en a mieux c’est. Attention toutefois à votre OS, les systèmes d’exploitation 32 bits ne peuvent dépasser les 3 Go de RAM.</a:t>
            </a:r>
            <a:endParaRPr lang="fr-FR" dirty="0">
              <a:latin typeface="Times New Roman" pitchFamily="18" charset="0"/>
              <a:cs typeface="Times New Roman" pitchFamily="18" charset="0"/>
            </a:endParaRPr>
          </a:p>
        </p:txBody>
      </p:sp>
      <p:sp>
        <p:nvSpPr>
          <p:cNvPr id="4" name="Rectangle à coins arrondis 3"/>
          <p:cNvSpPr/>
          <p:nvPr/>
        </p:nvSpPr>
        <p:spPr>
          <a:xfrm>
            <a:off x="857224" y="3282735"/>
            <a:ext cx="7358114" cy="71508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b="1" dirty="0" smtClean="0">
                <a:latin typeface="Times New Roman" pitchFamily="18" charset="0"/>
                <a:cs typeface="Times New Roman" pitchFamily="18" charset="0"/>
              </a:rPr>
              <a:t>Si l’</a:t>
            </a:r>
            <a:r>
              <a:rPr lang="fr-FR" b="1" dirty="0" err="1" smtClean="0">
                <a:latin typeface="Times New Roman" pitchFamily="18" charset="0"/>
                <a:cs typeface="Times New Roman" pitchFamily="18" charset="0"/>
              </a:rPr>
              <a:t>overclocking</a:t>
            </a:r>
            <a:r>
              <a:rPr lang="fr-FR" b="1" dirty="0" smtClean="0">
                <a:latin typeface="Times New Roman" pitchFamily="18" charset="0"/>
                <a:cs typeface="Times New Roman" pitchFamily="18" charset="0"/>
              </a:rPr>
              <a:t> vous intéresse mieux, privilégiez la fréquence à la quantité</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5" name="Rectangle 4"/>
          <p:cNvSpPr/>
          <p:nvPr/>
        </p:nvSpPr>
        <p:spPr>
          <a:xfrm>
            <a:off x="642910" y="4211429"/>
            <a:ext cx="8072494" cy="646331"/>
          </a:xfrm>
          <a:prstGeom prst="rect">
            <a:avLst/>
          </a:prstGeom>
        </p:spPr>
        <p:txBody>
          <a:bodyPr wrap="square">
            <a:spAutoFit/>
          </a:bodyPr>
          <a:lstStyle/>
          <a:p>
            <a:pPr algn="ctr"/>
            <a:r>
              <a:rPr lang="fr-FR" dirty="0" smtClean="0">
                <a:latin typeface="Times New Roman" pitchFamily="18" charset="0"/>
                <a:cs typeface="Times New Roman" pitchFamily="18" charset="0"/>
              </a:rPr>
              <a:t>De même, si vous optez pour </a:t>
            </a:r>
            <a:r>
              <a:rPr lang="fr-FR" dirty="0" smtClean="0">
                <a:solidFill>
                  <a:srgbClr val="FF0000"/>
                </a:solidFill>
                <a:latin typeface="Times New Roman" pitchFamily="18" charset="0"/>
                <a:cs typeface="Times New Roman" pitchFamily="18" charset="0"/>
              </a:rPr>
              <a:t>8 Go</a:t>
            </a:r>
            <a:r>
              <a:rPr lang="fr-FR" dirty="0" smtClean="0">
                <a:latin typeface="Times New Roman" pitchFamily="18" charset="0"/>
                <a:cs typeface="Times New Roman" pitchFamily="18" charset="0"/>
              </a:rPr>
              <a:t> par exemple, une seule barrette vous offrira plus de possibilités d’évolutions futures que 2x4.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4" y="487900"/>
            <a:ext cx="4572000" cy="369332"/>
          </a:xfrm>
          <a:prstGeom prst="rect">
            <a:avLst/>
          </a:prstGeom>
        </p:spPr>
        <p:txBody>
          <a:bodyPr>
            <a:spAutoFit/>
          </a:bodyPr>
          <a:lstStyle/>
          <a:p>
            <a:r>
              <a:rPr lang="fr-FR" u="sng" dirty="0" smtClean="0">
                <a:latin typeface="Times New Roman" pitchFamily="18" charset="0"/>
                <a:cs typeface="Times New Roman" pitchFamily="18" charset="0"/>
              </a:rPr>
              <a:t>1. Quelques points de repères :</a:t>
            </a:r>
          </a:p>
        </p:txBody>
      </p:sp>
      <p:sp>
        <p:nvSpPr>
          <p:cNvPr id="3" name="Rectangle 2"/>
          <p:cNvSpPr/>
          <p:nvPr/>
        </p:nvSpPr>
        <p:spPr>
          <a:xfrm>
            <a:off x="428596" y="1308730"/>
            <a:ext cx="835824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Font typeface="Arial" pitchFamily="34" charset="0"/>
              <a:buChar char="•"/>
            </a:pPr>
            <a:r>
              <a:rPr lang="fr-FR" dirty="0" smtClean="0">
                <a:latin typeface="Times New Roman" pitchFamily="18" charset="0"/>
                <a:cs typeface="Times New Roman" pitchFamily="18" charset="0"/>
              </a:rPr>
              <a:t>Si </a:t>
            </a:r>
            <a:r>
              <a:rPr lang="fr-FR" b="1" dirty="0" smtClean="0">
                <a:latin typeface="Times New Roman" pitchFamily="18" charset="0"/>
                <a:cs typeface="Times New Roman" pitchFamily="18" charset="0"/>
              </a:rPr>
              <a:t>4 Go </a:t>
            </a:r>
            <a:r>
              <a:rPr lang="fr-FR" dirty="0" smtClean="0">
                <a:latin typeface="Times New Roman" pitchFamily="18" charset="0"/>
                <a:cs typeface="Times New Roman" pitchFamily="18" charset="0"/>
              </a:rPr>
              <a:t>de mémoire sur une version de Windows récente est une base, notamment pour un </a:t>
            </a:r>
            <a:r>
              <a:rPr lang="fr-FR" b="1" dirty="0" smtClean="0">
                <a:latin typeface="Times New Roman" pitchFamily="18" charset="0"/>
                <a:cs typeface="Times New Roman" pitchFamily="18" charset="0"/>
              </a:rPr>
              <a:t>usage bureautique</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8 Go</a:t>
            </a:r>
            <a:r>
              <a:rPr lang="fr-FR" dirty="0" smtClean="0">
                <a:latin typeface="Times New Roman" pitchFamily="18" charset="0"/>
                <a:cs typeface="Times New Roman" pitchFamily="18" charset="0"/>
              </a:rPr>
              <a:t> s’avère nettement plus confortable, surtout si vous êtes amené à faire plusieurs choses en même temps.</a:t>
            </a:r>
            <a:endParaRPr lang="fr-FR" dirty="0">
              <a:latin typeface="Times New Roman" pitchFamily="18" charset="0"/>
              <a:cs typeface="Times New Roman" pitchFamily="18" charset="0"/>
            </a:endParaRPr>
          </a:p>
        </p:txBody>
      </p:sp>
      <p:sp>
        <p:nvSpPr>
          <p:cNvPr id="4" name="Rectangle 3"/>
          <p:cNvSpPr/>
          <p:nvPr/>
        </p:nvSpPr>
        <p:spPr>
          <a:xfrm>
            <a:off x="428596" y="2934298"/>
            <a:ext cx="835824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Font typeface="Arial" pitchFamily="34" charset="0"/>
              <a:buChar char="•"/>
            </a:pPr>
            <a:r>
              <a:rPr lang="fr-FR" b="1" dirty="0" smtClean="0">
                <a:latin typeface="Times New Roman" pitchFamily="18" charset="0"/>
                <a:cs typeface="Times New Roman" pitchFamily="18" charset="0"/>
              </a:rPr>
              <a:t>Si vous êtes Gamer, 16 Go semble la quantité la plus adaptée</a:t>
            </a:r>
            <a:r>
              <a:rPr lang="fr-FR" dirty="0" smtClean="0">
                <a:latin typeface="Times New Roman" pitchFamily="18" charset="0"/>
                <a:cs typeface="Times New Roman" pitchFamily="18" charset="0"/>
              </a:rPr>
              <a:t>, certains jeux (comme les Open World type GTA) pouvant s’avérer assez gourmands. De même pour du traitement d’images lourdes, du dessin vectoriel ou encore de la 3D.</a:t>
            </a:r>
          </a:p>
        </p:txBody>
      </p:sp>
      <p:sp>
        <p:nvSpPr>
          <p:cNvPr id="5" name="Rectangle 4"/>
          <p:cNvSpPr/>
          <p:nvPr/>
        </p:nvSpPr>
        <p:spPr>
          <a:xfrm>
            <a:off x="428596" y="4594878"/>
            <a:ext cx="835824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Font typeface="Arial" pitchFamily="34" charset="0"/>
              <a:buChar char="•"/>
            </a:pPr>
            <a:r>
              <a:rPr lang="fr-FR" b="1" dirty="0" smtClean="0">
                <a:latin typeface="Times New Roman" pitchFamily="18" charset="0"/>
                <a:cs typeface="Times New Roman" pitchFamily="18" charset="0"/>
              </a:rPr>
              <a:t>32 Go</a:t>
            </a:r>
            <a:r>
              <a:rPr lang="fr-FR" dirty="0" smtClean="0">
                <a:latin typeface="Times New Roman" pitchFamily="18" charset="0"/>
                <a:cs typeface="Times New Roman" pitchFamily="18" charset="0"/>
              </a:rPr>
              <a:t> concerne surtout des usages bien particuliers : les </a:t>
            </a:r>
            <a:r>
              <a:rPr lang="fr-FR" b="1" dirty="0" err="1" smtClean="0">
                <a:latin typeface="Times New Roman" pitchFamily="18" charset="0"/>
                <a:cs typeface="Times New Roman" pitchFamily="18" charset="0"/>
              </a:rPr>
              <a:t>Gamers</a:t>
            </a:r>
            <a:r>
              <a:rPr lang="fr-FR" dirty="0" smtClean="0">
                <a:latin typeface="Times New Roman" pitchFamily="18" charset="0"/>
                <a:cs typeface="Times New Roman" pitchFamily="18" charset="0"/>
              </a:rPr>
              <a:t> pour qui aucun compromis sur la fluidité ne peut être fait, la </a:t>
            </a:r>
            <a:r>
              <a:rPr lang="fr-FR" b="1" dirty="0" err="1" smtClean="0">
                <a:latin typeface="Times New Roman" pitchFamily="18" charset="0"/>
                <a:cs typeface="Times New Roman" pitchFamily="18" charset="0"/>
              </a:rPr>
              <a:t>virtualisation</a:t>
            </a:r>
            <a:r>
              <a:rPr lang="fr-FR" dirty="0" smtClean="0">
                <a:latin typeface="Times New Roman" pitchFamily="18" charset="0"/>
                <a:cs typeface="Times New Roman" pitchFamily="18" charset="0"/>
              </a:rPr>
              <a:t> (création d’espaces de travail, émulation d’autres systèmes d’exploitation au sein d’une machine virtuelle), le </a:t>
            </a:r>
            <a:r>
              <a:rPr lang="fr-FR" b="1" dirty="0" smtClean="0">
                <a:latin typeface="Times New Roman" pitchFamily="18" charset="0"/>
                <a:cs typeface="Times New Roman" pitchFamily="18" charset="0"/>
              </a:rPr>
              <a:t>CAO DAO</a:t>
            </a:r>
            <a:r>
              <a:rPr lang="fr-FR" dirty="0" smtClean="0">
                <a:latin typeface="Times New Roman" pitchFamily="18" charset="0"/>
                <a:cs typeface="Times New Roman" pitchFamily="18" charset="0"/>
              </a:rPr>
              <a:t> avec images en RAW par exemple, </a:t>
            </a:r>
            <a:r>
              <a:rPr lang="fr-FR" dirty="0" err="1" smtClean="0">
                <a:latin typeface="Times New Roman" pitchFamily="18" charset="0"/>
                <a:cs typeface="Times New Roman" pitchFamily="18" charset="0"/>
              </a:rPr>
              <a:t>raytracing</a:t>
            </a:r>
            <a:r>
              <a:rPr lang="fr-FR" dirty="0" smtClean="0">
                <a:latin typeface="Times New Roman" pitchFamily="18" charset="0"/>
                <a:cs typeface="Times New Roman" pitchFamily="18" charset="0"/>
              </a:rPr>
              <a:t>, dégradé vectoriel dans tous les sens...</a:t>
            </a:r>
            <a:endParaRPr lang="fr-FR"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nsol pc\Desktop\informatique 19\cours-info1-stsmmi-introduction-linformatique-10-638.jpg"/>
          <p:cNvPicPr>
            <a:picLocks noChangeAspect="1" noChangeArrowheads="1"/>
          </p:cNvPicPr>
          <p:nvPr/>
        </p:nvPicPr>
        <p:blipFill>
          <a:blip r:embed="rId2"/>
          <a:srcRect/>
          <a:stretch>
            <a:fillRect/>
          </a:stretch>
        </p:blipFill>
        <p:spPr bwMode="auto">
          <a:xfrm>
            <a:off x="214282" y="1714464"/>
            <a:ext cx="8726404" cy="4714932"/>
          </a:xfrm>
          <a:prstGeom prst="rect">
            <a:avLst/>
          </a:prstGeom>
          <a:noFill/>
        </p:spPr>
      </p:pic>
      <p:sp>
        <p:nvSpPr>
          <p:cNvPr id="3" name="Rectangle 2"/>
          <p:cNvSpPr/>
          <p:nvPr/>
        </p:nvSpPr>
        <p:spPr>
          <a:xfrm>
            <a:off x="214282" y="357166"/>
            <a:ext cx="8572560" cy="646331"/>
          </a:xfrm>
          <a:prstGeom prst="rect">
            <a:avLst/>
          </a:prstGeom>
        </p:spPr>
        <p:txBody>
          <a:bodyPr wrap="square">
            <a:spAutoFit/>
          </a:bodyPr>
          <a:lstStyle/>
          <a:p>
            <a:r>
              <a:rPr lang="fr-FR" dirty="0" smtClean="0">
                <a:latin typeface="Times New Roman" pitchFamily="18" charset="0"/>
                <a:cs typeface="Times New Roman" pitchFamily="18" charset="0"/>
              </a:rPr>
              <a:t> L’information est un ensemble de renseignements compréhensibles par l’esprit humain, elle permet de construire, de reconstruire ou d’enrichir une connaissance sur un sujet.</a:t>
            </a:r>
          </a:p>
        </p:txBody>
      </p:sp>
      <p:sp>
        <p:nvSpPr>
          <p:cNvPr id="4" name="Flèche vers le bas 3"/>
          <p:cNvSpPr/>
          <p:nvPr/>
        </p:nvSpPr>
        <p:spPr>
          <a:xfrm>
            <a:off x="3929058" y="1285860"/>
            <a:ext cx="428628" cy="5715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285752" y="642918"/>
            <a:ext cx="8572528" cy="5014919"/>
            <a:chOff x="285752" y="642918"/>
            <a:chExt cx="8572528" cy="5014919"/>
          </a:xfrm>
        </p:grpSpPr>
        <p:sp>
          <p:nvSpPr>
            <p:cNvPr id="2" name="Rectangle à coins arrondis 1"/>
            <p:cNvSpPr/>
            <p:nvPr/>
          </p:nvSpPr>
          <p:spPr>
            <a:xfrm>
              <a:off x="500034" y="1571612"/>
              <a:ext cx="8358246" cy="4086225"/>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dirty="0" smtClean="0">
                  <a:latin typeface="Times New Roman" pitchFamily="18" charset="0"/>
                  <a:cs typeface="Times New Roman" pitchFamily="18" charset="0"/>
                </a:rPr>
                <a:t>Parmi les caractéristiques les plus importantes pour une barrette mémoire, on retrouve la notion de fréquence, exprimée en mégahertz (MHz). Celle-ci correspond grosso modo à la </a:t>
              </a:r>
              <a:r>
                <a:rPr lang="fr-FR" b="1" dirty="0" smtClean="0">
                  <a:latin typeface="Times New Roman" pitchFamily="18" charset="0"/>
                  <a:cs typeface="Times New Roman" pitchFamily="18" charset="0"/>
                </a:rPr>
                <a:t>vitesse de traitement de la RAM</a:t>
              </a:r>
              <a:r>
                <a:rPr lang="fr-FR" dirty="0" smtClean="0">
                  <a:latin typeface="Times New Roman" pitchFamily="18" charset="0"/>
                  <a:cs typeface="Times New Roman" pitchFamily="18" charset="0"/>
                </a:rPr>
                <a:t> en question (en fait, la vitesse de liaison entre la RAM et le North bridge de la carte-mère) : </a:t>
              </a:r>
              <a:r>
                <a:rPr lang="fr-FR" b="1" dirty="0" smtClean="0">
                  <a:latin typeface="Times New Roman" pitchFamily="18" charset="0"/>
                  <a:cs typeface="Times New Roman" pitchFamily="18" charset="0"/>
                </a:rPr>
                <a:t>plus la mesure est haute, plus la barrette est rapide et stable</a:t>
              </a:r>
              <a:r>
                <a:rPr lang="fr-FR" dirty="0" smtClean="0">
                  <a:latin typeface="Times New Roman" pitchFamily="18" charset="0"/>
                  <a:cs typeface="Times New Roman" pitchFamily="18" charset="0"/>
                </a:rPr>
                <a:t>.</a:t>
              </a:r>
            </a:p>
            <a:p>
              <a:pPr algn="ctr"/>
              <a:r>
                <a:rPr lang="fr-FR" dirty="0" smtClean="0">
                  <a:latin typeface="Times New Roman" pitchFamily="18" charset="0"/>
                  <a:cs typeface="Times New Roman" pitchFamily="18" charset="0"/>
                </a:rPr>
                <a:t>Attention toutefois, les constructeurs de cartes-mères indiquent une fréquence maximale au-delà de laquelle le surplus de MHz sera inutile. Sauf pour les </a:t>
              </a:r>
              <a:r>
                <a:rPr lang="fr-FR" dirty="0" err="1" smtClean="0">
                  <a:latin typeface="Times New Roman" pitchFamily="18" charset="0"/>
                  <a:cs typeface="Times New Roman" pitchFamily="18" charset="0"/>
                </a:rPr>
                <a:t>overclockeurs</a:t>
              </a:r>
              <a:r>
                <a:rPr lang="fr-FR" dirty="0" smtClean="0">
                  <a:latin typeface="Times New Roman" pitchFamily="18" charset="0"/>
                  <a:cs typeface="Times New Roman" pitchFamily="18" charset="0"/>
                </a:rPr>
                <a:t>, inutile d’aller plus haut donc.</a:t>
              </a:r>
            </a:p>
            <a:p>
              <a:pPr algn="ctr"/>
              <a:r>
                <a:rPr lang="fr-FR" dirty="0" smtClean="0">
                  <a:latin typeface="Times New Roman" pitchFamily="18" charset="0"/>
                  <a:cs typeface="Times New Roman" pitchFamily="18" charset="0"/>
                </a:rPr>
                <a:t>Vous remarquerez également une indication de type PC19200 ou encore PC27700. Celle-ci est directement liée à la fréquence, c’est un synonyme si l’on ose dire : il « suffit » de diviser par 8 (8 bits = 1 octets pour rappel) pour connaître la fréquence d’une barrette. Une RAM type </a:t>
              </a:r>
              <a:r>
                <a:rPr lang="fr-FR" dirty="0" smtClean="0">
                  <a:solidFill>
                    <a:srgbClr val="FF0000"/>
                  </a:solidFill>
                  <a:latin typeface="Times New Roman" pitchFamily="18" charset="0"/>
                  <a:cs typeface="Times New Roman" pitchFamily="18" charset="0"/>
                </a:rPr>
                <a:t>PC19200 a donc une fréquence de 2400 MHz</a:t>
              </a:r>
              <a:r>
                <a:rPr lang="fr-FR" dirty="0" smtClean="0">
                  <a:latin typeface="Times New Roman" pitchFamily="18" charset="0"/>
                  <a:cs typeface="Times New Roman" pitchFamily="18" charset="0"/>
                </a:rPr>
                <a:t>, pour une PC8500, 1066 MHz, etc.</a:t>
              </a:r>
              <a:endParaRPr lang="fr-FR" dirty="0">
                <a:latin typeface="Times New Roman" pitchFamily="18" charset="0"/>
                <a:cs typeface="Times New Roman" pitchFamily="18" charset="0"/>
              </a:endParaRPr>
            </a:p>
          </p:txBody>
        </p:sp>
        <p:sp>
          <p:nvSpPr>
            <p:cNvPr id="4" name="Flèche courbée vers la droite 3"/>
            <p:cNvSpPr/>
            <p:nvPr/>
          </p:nvSpPr>
          <p:spPr>
            <a:xfrm>
              <a:off x="285752" y="785794"/>
              <a:ext cx="428596" cy="1214446"/>
            </a:xfrm>
            <a:prstGeom prst="curv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ffectLst/>
              </a:endParaRPr>
            </a:p>
          </p:txBody>
        </p:sp>
        <p:sp>
          <p:nvSpPr>
            <p:cNvPr id="3" name="Rectangle à coins arrondis 2"/>
            <p:cNvSpPr/>
            <p:nvPr/>
          </p:nvSpPr>
          <p:spPr>
            <a:xfrm>
              <a:off x="571504" y="642918"/>
              <a:ext cx="4572000" cy="408623"/>
            </a:xfrm>
            <a:prstGeom prst="roundRect">
              <a:avLst/>
            </a:prstGeom>
          </p:spPr>
          <p:style>
            <a:lnRef idx="2">
              <a:schemeClr val="accent4"/>
            </a:lnRef>
            <a:fillRef idx="1">
              <a:schemeClr val="lt1"/>
            </a:fillRef>
            <a:effectRef idx="0">
              <a:schemeClr val="accent4"/>
            </a:effectRef>
            <a:fontRef idx="minor">
              <a:schemeClr val="dk1"/>
            </a:fontRef>
          </p:style>
          <p:txBody>
            <a:bodyPr>
              <a:spAutoFit/>
            </a:bodyPr>
            <a:lstStyle/>
            <a:p>
              <a:r>
                <a:rPr lang="fr-FR" dirty="0" smtClean="0">
                  <a:latin typeface="Times New Roman" pitchFamily="18" charset="0"/>
                  <a:cs typeface="Times New Roman" pitchFamily="18" charset="0"/>
                </a:rPr>
                <a:t>2 . Quelle fréquence pour la RAM ?</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7422" y="1785926"/>
            <a:ext cx="4332917" cy="954107"/>
          </a:xfrm>
          <a:prstGeom prst="rect">
            <a:avLst/>
          </a:prstGeom>
        </p:spPr>
        <p:txBody>
          <a:bodyPr wrap="none">
            <a:spAutoFit/>
          </a:bodyPr>
          <a:lstStyle/>
          <a:p>
            <a:r>
              <a:rPr lang="fr-FR" sz="2800" u="sng" dirty="0" smtClean="0">
                <a:solidFill>
                  <a:srgbClr val="FF0000"/>
                </a:solidFill>
                <a:latin typeface="Times New Roman" pitchFamily="18" charset="0"/>
                <a:cs typeface="Times New Roman" pitchFamily="18" charset="0"/>
              </a:rPr>
              <a:t>LA PARTIE MATERIELLE </a:t>
            </a:r>
          </a:p>
          <a:p>
            <a:pPr algn="ctr"/>
            <a:r>
              <a:rPr lang="fr-FR" sz="2800" u="sng" dirty="0" smtClean="0">
                <a:solidFill>
                  <a:srgbClr val="FF0000"/>
                </a:solidFill>
                <a:latin typeface="Times New Roman" pitchFamily="18" charset="0"/>
                <a:cs typeface="Times New Roman" pitchFamily="18" charset="0"/>
              </a:rPr>
              <a:t>(Hardware) </a:t>
            </a:r>
            <a:endParaRPr lang="fr-FR" sz="2800" dirty="0">
              <a:solidFill>
                <a:srgbClr val="FF0000"/>
              </a:solidFill>
            </a:endParaRPr>
          </a:p>
        </p:txBody>
      </p:sp>
      <p:sp>
        <p:nvSpPr>
          <p:cNvPr id="4" name="Rectangle 3"/>
          <p:cNvSpPr/>
          <p:nvPr/>
        </p:nvSpPr>
        <p:spPr>
          <a:xfrm>
            <a:off x="571472" y="3143248"/>
            <a:ext cx="8143932" cy="1200329"/>
          </a:xfrm>
          <a:prstGeom prst="rect">
            <a:avLst/>
          </a:prstGeom>
        </p:spPr>
        <p:txBody>
          <a:bodyPr wrap="square">
            <a:spAutoFit/>
          </a:bodyPr>
          <a:lstStyle/>
          <a:p>
            <a:pPr algn="ctr"/>
            <a:r>
              <a:rPr lang="fr-FR" dirty="0" smtClean="0">
                <a:latin typeface="Times New Roman" pitchFamily="18" charset="0"/>
                <a:cs typeface="Times New Roman" pitchFamily="18" charset="0"/>
              </a:rPr>
              <a:t>C’est la partie physique et palpable du système informatique. </a:t>
            </a:r>
          </a:p>
          <a:p>
            <a:r>
              <a:rPr lang="fr-FR" dirty="0" smtClean="0">
                <a:latin typeface="Times New Roman" pitchFamily="18" charset="0"/>
                <a:cs typeface="Times New Roman" pitchFamily="18" charset="0"/>
              </a:rPr>
              <a:t>Elle est divisée en deux parties : </a:t>
            </a:r>
          </a:p>
          <a:p>
            <a:r>
              <a:rPr lang="fr-FR" dirty="0" smtClean="0">
                <a:latin typeface="Times New Roman" pitchFamily="18" charset="0"/>
                <a:cs typeface="Times New Roman" pitchFamily="18" charset="0"/>
              </a:rPr>
              <a:t>1- L’unité centrale </a:t>
            </a:r>
          </a:p>
          <a:p>
            <a:r>
              <a:rPr lang="fr-FR" dirty="0" smtClean="0">
                <a:latin typeface="Times New Roman" pitchFamily="18" charset="0"/>
                <a:cs typeface="Times New Roman" pitchFamily="18" charset="0"/>
              </a:rPr>
              <a:t>2- Les périphériques </a:t>
            </a:r>
            <a:endParaRPr lang="fr-FR"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8643998"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400" b="1" dirty="0" smtClean="0">
                <a:solidFill>
                  <a:srgbClr val="FF0000"/>
                </a:solidFill>
                <a:latin typeface="Times New Roman" pitchFamily="18" charset="0"/>
                <a:cs typeface="Times New Roman" pitchFamily="18" charset="0"/>
              </a:rPr>
              <a:t>L’UNITE CENTRALE</a:t>
            </a:r>
          </a:p>
          <a:p>
            <a:pPr algn="ctr"/>
            <a:endParaRPr lang="fr-FR" sz="2400" b="1" dirty="0" smtClean="0">
              <a:solidFill>
                <a:srgbClr val="FF0000"/>
              </a:solidFill>
              <a:latin typeface="Times New Roman" pitchFamily="18" charset="0"/>
              <a:cs typeface="Times New Roman" pitchFamily="18" charset="0"/>
            </a:endParaRPr>
          </a:p>
          <a:p>
            <a:pPr algn="ctr"/>
            <a:endParaRPr lang="fr-FR" sz="2400" b="1" dirty="0" smtClean="0">
              <a:solidFill>
                <a:srgbClr val="FF0000"/>
              </a:solidFill>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C’est où s’effectue l’essentiel du traitement de l’information. Elle comporte :</a:t>
            </a:r>
          </a:p>
          <a:p>
            <a:pPr>
              <a:buFont typeface="Arial" pitchFamily="34" charset="0"/>
              <a:buChar char="•"/>
            </a:pP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Le processeur :</a:t>
            </a:r>
          </a:p>
          <a:p>
            <a:pPr algn="ct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c’est l’unité d’exécution. Il effectue les opérations arithmétiques et logiques.</a:t>
            </a:r>
          </a:p>
          <a:p>
            <a:pPr>
              <a:buFont typeface="Arial" pitchFamily="34" charset="0"/>
              <a:buChar char="•"/>
            </a:pP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La mémoire : </a:t>
            </a:r>
          </a:p>
          <a:p>
            <a:pPr algn="ctr"/>
            <a:r>
              <a:rPr lang="fr-FR" sz="2400" dirty="0" smtClean="0">
                <a:latin typeface="Times New Roman" pitchFamily="18" charset="0"/>
                <a:cs typeface="Times New Roman" pitchFamily="18" charset="0"/>
              </a:rPr>
              <a:t>c’est l’unité de stockage, elle sauvegarde les informations. On distingue la mémoire interne et la mémoire externe. </a:t>
            </a:r>
          </a:p>
          <a:p>
            <a:pPr algn="ctr"/>
            <a:r>
              <a:rPr lang="fr-FR" sz="2400" u="sng" dirty="0" smtClean="0">
                <a:latin typeface="Times New Roman" pitchFamily="18" charset="0"/>
                <a:cs typeface="Times New Roman" pitchFamily="18" charset="0"/>
              </a:rPr>
              <a:t>La mémoire interne </a:t>
            </a:r>
            <a:r>
              <a:rPr lang="fr-FR" sz="2400" dirty="0" smtClean="0">
                <a:latin typeface="Times New Roman" pitchFamily="18" charset="0"/>
                <a:cs typeface="Times New Roman" pitchFamily="18" charset="0"/>
              </a:rPr>
              <a:t>: elle est appelée disque dur et celle sans laquelle la machine ne peut fonctionner. </a:t>
            </a:r>
          </a:p>
          <a:p>
            <a:pPr algn="ctr"/>
            <a:r>
              <a:rPr lang="fr-FR" sz="2400" u="sng" dirty="0" smtClean="0">
                <a:latin typeface="Times New Roman" pitchFamily="18" charset="0"/>
                <a:cs typeface="Times New Roman" pitchFamily="18" charset="0"/>
              </a:rPr>
              <a:t>La mémoire externe </a:t>
            </a:r>
            <a:r>
              <a:rPr lang="fr-FR" sz="2400" dirty="0" smtClean="0">
                <a:latin typeface="Times New Roman" pitchFamily="18" charset="0"/>
                <a:cs typeface="Times New Roman" pitchFamily="18" charset="0"/>
              </a:rPr>
              <a:t>: c’est celle qui est déplaçable. Exemple : les disquettes, le CD ROM, le DVD ROM, le disque zip, la clé USB. </a:t>
            </a:r>
            <a:endParaRPr lang="fr-FR" sz="2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215338" cy="1200329"/>
          </a:xfrm>
          <a:prstGeom prst="rect">
            <a:avLst/>
          </a:prstGeom>
        </p:spPr>
        <p:txBody>
          <a:bodyPr wrap="square">
            <a:spAutoFit/>
          </a:bodyPr>
          <a:lstStyle/>
          <a:p>
            <a:r>
              <a:rPr lang="fr-FR" b="1" dirty="0" smtClean="0">
                <a:latin typeface="Times New Roman" pitchFamily="18" charset="0"/>
                <a:cs typeface="Times New Roman" pitchFamily="18" charset="0"/>
              </a:rPr>
              <a:t>Les périphériques de l'ordinateur :</a:t>
            </a:r>
          </a:p>
          <a:p>
            <a:endParaRPr lang="fr-FR" b="1" dirty="0" smtClean="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Le matériel relié à l'ordinateur est un périphérique. Il existe des périphériques externes et internes.</a:t>
            </a:r>
            <a:endParaRPr lang="fr-FR" dirty="0">
              <a:latin typeface="Times New Roman" pitchFamily="18" charset="0"/>
              <a:cs typeface="Times New Roman" pitchFamily="18" charset="0"/>
            </a:endParaRPr>
          </a:p>
        </p:txBody>
      </p:sp>
      <p:sp>
        <p:nvSpPr>
          <p:cNvPr id="3" name="Rectangle à coins arrondis 2"/>
          <p:cNvSpPr/>
          <p:nvPr/>
        </p:nvSpPr>
        <p:spPr>
          <a:xfrm>
            <a:off x="357158" y="1928802"/>
            <a:ext cx="4572000" cy="715089"/>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fr-FR" dirty="0" smtClean="0">
                <a:latin typeface="Times New Roman" pitchFamily="18" charset="0"/>
                <a:cs typeface="Times New Roman" pitchFamily="18" charset="0"/>
              </a:rPr>
              <a:t>Les périphériques externes représentent le matériel situé à l'extérieur de l'unité centrale</a:t>
            </a:r>
            <a:endParaRPr lang="fr-FR" dirty="0">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00166" y="3143248"/>
            <a:ext cx="6419850" cy="28956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214290"/>
            <a:ext cx="4572000" cy="1328023"/>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r>
              <a:rPr lang="fr-FR" dirty="0" smtClean="0">
                <a:latin typeface="Times New Roman" pitchFamily="18" charset="0"/>
                <a:cs typeface="Times New Roman" pitchFamily="18" charset="0"/>
              </a:rPr>
              <a:t>La connectique Les périphériques externes de l'ordinateur (écran, souris, clavier, etc..) sont tous reliés à l'unité centrale par la connectique située à l'arrière ou en façade de la tour. </a:t>
            </a:r>
            <a:endParaRPr lang="fr-FR" dirty="0">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28728" y="1581150"/>
            <a:ext cx="5953125" cy="52768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urs Info1- ST/SM/MI : introduction  à l'informatique"/>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268" y="0"/>
            <a:ext cx="9155268" cy="642939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urs Info1- ST/SM/MI : introduction  à l'informatiqu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00034" y="285728"/>
            <a:ext cx="8001056"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400" b="1" dirty="0" smtClean="0">
                <a:solidFill>
                  <a:srgbClr val="FF0000"/>
                </a:solidFill>
                <a:latin typeface="Times New Roman" pitchFamily="18" charset="0"/>
                <a:cs typeface="Times New Roman" pitchFamily="18" charset="0"/>
              </a:rPr>
              <a:t>Les </a:t>
            </a:r>
            <a:r>
              <a:rPr lang="fr-FR" sz="2400" b="1" dirty="0">
                <a:solidFill>
                  <a:srgbClr val="FF0000"/>
                </a:solidFill>
                <a:latin typeface="Times New Roman" pitchFamily="18" charset="0"/>
                <a:cs typeface="Times New Roman" pitchFamily="18" charset="0"/>
              </a:rPr>
              <a:t>périphériques internes </a:t>
            </a:r>
            <a:endParaRPr lang="fr-FR" sz="2400" b="1" dirty="0" smtClean="0">
              <a:solidFill>
                <a:srgbClr val="FF0000"/>
              </a:solidFill>
              <a:latin typeface="Times New Roman" pitchFamily="18" charset="0"/>
              <a:cs typeface="Times New Roman" pitchFamily="18" charset="0"/>
            </a:endParaRPr>
          </a:p>
          <a:p>
            <a:pPr algn="ctr"/>
            <a:r>
              <a:rPr lang="fr-FR" sz="2000" dirty="0" smtClean="0">
                <a:latin typeface="Times New Roman" pitchFamily="18" charset="0"/>
                <a:cs typeface="Times New Roman" pitchFamily="18" charset="0"/>
              </a:rPr>
              <a:t>se </a:t>
            </a:r>
            <a:r>
              <a:rPr lang="fr-FR" sz="2000" dirty="0">
                <a:latin typeface="Times New Roman" pitchFamily="18" charset="0"/>
                <a:cs typeface="Times New Roman" pitchFamily="18" charset="0"/>
              </a:rPr>
              <a:t>situent à l'intérieur de l'unité centrale. Les principaux éléments sont le processeur, la mémoire vive, le disque dur et le graveur. </a:t>
            </a:r>
          </a:p>
        </p:txBody>
      </p:sp>
      <p:pic>
        <p:nvPicPr>
          <p:cNvPr id="3074" name="Picture 2" descr="Image explicative des éléments d'une carte mère"/>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05282" y="1619250"/>
            <a:ext cx="5238750" cy="5238750"/>
          </a:xfrm>
          <a:prstGeom prst="rect">
            <a:avLst/>
          </a:prstGeom>
          <a:noFill/>
        </p:spPr>
      </p:pic>
      <p:sp>
        <p:nvSpPr>
          <p:cNvPr id="6" name="Rectangle 5"/>
          <p:cNvSpPr/>
          <p:nvPr/>
        </p:nvSpPr>
        <p:spPr>
          <a:xfrm>
            <a:off x="285720" y="2000240"/>
            <a:ext cx="1460656" cy="369332"/>
          </a:xfrm>
          <a:prstGeom prst="rect">
            <a:avLst/>
          </a:prstGeom>
          <a:ln>
            <a:solidFill>
              <a:schemeClr val="tx1"/>
            </a:solidFill>
          </a:ln>
        </p:spPr>
        <p:txBody>
          <a:bodyPr wrap="none">
            <a:spAutoFit/>
          </a:bodyPr>
          <a:lstStyle/>
          <a:p>
            <a:r>
              <a:rPr lang="fr-FR" b="1" i="1" u="sng" dirty="0" smtClean="0">
                <a:solidFill>
                  <a:srgbClr val="FF0000"/>
                </a:solidFill>
                <a:latin typeface="Times New Roman" pitchFamily="18" charset="0"/>
                <a:cs typeface="Times New Roman" pitchFamily="18" charset="0"/>
              </a:rPr>
              <a:t>1-Carte Mère</a:t>
            </a:r>
            <a:endParaRPr lang="fr-FR" b="1" i="1" u="sng" dirty="0">
              <a:solidFill>
                <a:srgbClr val="FF0000"/>
              </a:solidFill>
              <a:latin typeface="Times New Roman" pitchFamily="18" charset="0"/>
              <a:cs typeface="Times New Roman" pitchFamily="18" charset="0"/>
            </a:endParaRPr>
          </a:p>
        </p:txBody>
      </p:sp>
      <p:sp>
        <p:nvSpPr>
          <p:cNvPr id="8" name="Rectangle 7"/>
          <p:cNvSpPr/>
          <p:nvPr/>
        </p:nvSpPr>
        <p:spPr>
          <a:xfrm>
            <a:off x="285720" y="2714620"/>
            <a:ext cx="3143272"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dirty="0" smtClean="0">
                <a:latin typeface="Times New Roman" pitchFamily="18" charset="0"/>
                <a:cs typeface="Times New Roman" pitchFamily="18" charset="0"/>
              </a:rPr>
              <a:t>La carte mère est un grand circuit imprimé au fond du boîtier !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On retrouve sur la carte mère plusieurs éléments très importants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428596" y="500042"/>
            <a:ext cx="8286808" cy="2009061"/>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latin typeface="Times New Roman" pitchFamily="18" charset="0"/>
                <a:cs typeface="Times New Roman" pitchFamily="18" charset="0"/>
              </a:rPr>
              <a:t>Le chipset</a:t>
            </a:r>
            <a:r>
              <a:rPr lang="fr-FR" sz="1400" dirty="0" smtClean="0">
                <a:latin typeface="Times New Roman" pitchFamily="18" charset="0"/>
                <a:cs typeface="Times New Roman" pitchFamily="18" charset="0"/>
              </a:rPr>
              <a:t> </a:t>
            </a:r>
            <a:r>
              <a:rPr lang="ar-DZ" sz="1400" b="1" dirty="0" smtClean="0">
                <a:latin typeface="Times New Roman" pitchFamily="18" charset="0"/>
                <a:cs typeface="Times New Roman" pitchFamily="18" charset="0"/>
              </a:rPr>
              <a:t>مجموعة الشرائح:</a:t>
            </a:r>
            <a:r>
              <a:rPr lang="fr-FR" sz="1400" b="1" dirty="0" smtClean="0">
                <a:latin typeface="Times New Roman" pitchFamily="18" charset="0"/>
                <a:cs typeface="Times New Roman" pitchFamily="18" charset="0"/>
              </a:rPr>
              <a:t> </a:t>
            </a:r>
            <a:r>
              <a:rPr lang="fr-FR" sz="1400" dirty="0" smtClean="0">
                <a:latin typeface="Times New Roman" pitchFamily="18" charset="0"/>
                <a:cs typeface="Times New Roman" pitchFamily="18" charset="0"/>
              </a:rPr>
              <a:t>:</a:t>
            </a:r>
            <a:endParaRPr lang="fr-FR" sz="1400" b="1" dirty="0" smtClean="0">
              <a:latin typeface="Times New Roman" pitchFamily="18" charset="0"/>
              <a:cs typeface="Times New Roman" pitchFamily="18" charset="0"/>
            </a:endParaRPr>
          </a:p>
          <a:p>
            <a:pPr algn="ctr"/>
            <a:r>
              <a:rPr lang="fr-FR" sz="1400" dirty="0" smtClean="0">
                <a:latin typeface="Times New Roman" pitchFamily="18" charset="0"/>
                <a:cs typeface="Times New Roman" pitchFamily="18" charset="0"/>
              </a:rPr>
              <a:t> Par le passé, le chipset ou jeu de composants portait très bien son nom vu qu’il regroupait un ensemble de puces (trois puis deux). Aujourd’hui, le chipset désigne généralement deux voire une seule puce. </a:t>
            </a:r>
            <a:r>
              <a:rPr lang="fr-FR" sz="1400" dirty="0" smtClean="0">
                <a:solidFill>
                  <a:srgbClr val="FF0000"/>
                </a:solidFill>
                <a:latin typeface="Times New Roman" pitchFamily="18" charset="0"/>
                <a:cs typeface="Times New Roman" pitchFamily="18" charset="0"/>
              </a:rPr>
              <a:t>Mais peu importe, le chipset est intimement lié au processeur, à la mémoire et aux normes prise en charges. Vu sous un autre angle, chaque chipset est conçu pour une famille de processeurs. </a:t>
            </a:r>
            <a:r>
              <a:rPr lang="ar-DZ" sz="1400" b="1" dirty="0" smtClean="0"/>
              <a:t>الشرائح مرتبطة بشكل وثيق بالمعالج والذاكرة والمعايير المدعومة </a:t>
            </a:r>
            <a:endParaRPr lang="fr-FR" sz="1400" b="1" dirty="0" smtClean="0"/>
          </a:p>
          <a:p>
            <a:pPr algn="ctr"/>
            <a:r>
              <a:rPr lang="fr-FR" sz="1400" dirty="0" smtClean="0">
                <a:latin typeface="Times New Roman" pitchFamily="18" charset="0"/>
                <a:cs typeface="Times New Roman" pitchFamily="18" charset="0"/>
              </a:rPr>
              <a:t>Au fil des évolutions, Intel et AMD transfèrent de plus en plus de fonctionnalités (le contrôleur mémoire par exemple) du chipset au cœur même du processeur.</a:t>
            </a:r>
            <a:endParaRPr lang="fr-FR" sz="1400" dirty="0">
              <a:latin typeface="Times New Roman" pitchFamily="18" charset="0"/>
              <a:cs typeface="Times New Roman" pitchFamily="18" charset="0"/>
            </a:endParaRPr>
          </a:p>
        </p:txBody>
      </p:sp>
      <p:sp>
        <p:nvSpPr>
          <p:cNvPr id="4" name="Rectangle à coins arrondis 3"/>
          <p:cNvSpPr/>
          <p:nvPr/>
        </p:nvSpPr>
        <p:spPr>
          <a:xfrm>
            <a:off x="642910" y="2897507"/>
            <a:ext cx="8001056" cy="817245"/>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latin typeface="Times New Roman" pitchFamily="18" charset="0"/>
                <a:cs typeface="Times New Roman" pitchFamily="18" charset="0"/>
              </a:rPr>
              <a:t>Le socket: </a:t>
            </a:r>
          </a:p>
          <a:p>
            <a:pPr algn="ctr"/>
            <a:r>
              <a:rPr lang="fr-FR" sz="1400" dirty="0" smtClean="0">
                <a:latin typeface="Times New Roman" pitchFamily="18" charset="0"/>
                <a:cs typeface="Times New Roman" pitchFamily="18" charset="0"/>
              </a:rPr>
              <a:t>ou support processeur : Les processeurs se fixent à la carte mère via un support spécifique qui répond bien souvent à des impératifs technologiques.</a:t>
            </a:r>
            <a:endParaRPr lang="fr-FR" sz="1400" dirty="0">
              <a:latin typeface="Times New Roman" pitchFamily="18" charset="0"/>
              <a:cs typeface="Times New Roman" pitchFamily="18" charset="0"/>
            </a:endParaRPr>
          </a:p>
        </p:txBody>
      </p:sp>
      <p:sp>
        <p:nvSpPr>
          <p:cNvPr id="5" name="Rectangle à coins arrondis 4"/>
          <p:cNvSpPr/>
          <p:nvPr/>
        </p:nvSpPr>
        <p:spPr>
          <a:xfrm>
            <a:off x="1285852" y="4445094"/>
            <a:ext cx="6929486"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latin typeface="Times New Roman" pitchFamily="18" charset="0"/>
                <a:cs typeface="Times New Roman" pitchFamily="18" charset="0"/>
              </a:rPr>
              <a:t>Les banques de mémoire</a:t>
            </a:r>
            <a:r>
              <a:rPr lang="fr-FR" sz="1400" dirty="0" smtClean="0">
                <a:latin typeface="Times New Roman" pitchFamily="18" charset="0"/>
                <a:cs typeface="Times New Roman" pitchFamily="18" charset="0"/>
              </a:rPr>
              <a:t> : </a:t>
            </a:r>
          </a:p>
          <a:p>
            <a:pPr algn="ctr"/>
            <a:r>
              <a:rPr lang="fr-FR" sz="1400" dirty="0" smtClean="0">
                <a:latin typeface="Times New Roman" pitchFamily="18" charset="0"/>
                <a:cs typeface="Times New Roman" pitchFamily="18" charset="0"/>
              </a:rPr>
              <a:t>A l’image du support du processeur, les banques de mémoire ont un format physique différent selon leur type (DDR, DDR2 ou DDR3). Le type de mémoire supporté est défini par le chipset ou par le processeur si ce dernier embarque le contrôleur mémoire.</a:t>
            </a:r>
            <a:endParaRPr lang="fr-F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28604"/>
            <a:ext cx="1450077" cy="369332"/>
          </a:xfrm>
          <a:prstGeom prst="rect">
            <a:avLst/>
          </a:prstGeom>
          <a:ln>
            <a:solidFill>
              <a:schemeClr val="tx1"/>
            </a:solidFill>
          </a:ln>
        </p:spPr>
        <p:txBody>
          <a:bodyPr wrap="none">
            <a:spAutoFit/>
          </a:bodyPr>
          <a:lstStyle/>
          <a:p>
            <a:r>
              <a:rPr lang="fr-FR" b="1" i="1" u="sng" dirty="0" smtClean="0">
                <a:solidFill>
                  <a:srgbClr val="FF0000"/>
                </a:solidFill>
                <a:latin typeface="Times New Roman" pitchFamily="18" charset="0"/>
                <a:cs typeface="Times New Roman" pitchFamily="18" charset="0"/>
              </a:rPr>
              <a:t>2-Processeur</a:t>
            </a:r>
            <a:endParaRPr lang="fr-FR" b="1" i="1" u="sng" dirty="0">
              <a:solidFill>
                <a:srgbClr val="FF0000"/>
              </a:solidFill>
              <a:latin typeface="Times New Roman" pitchFamily="18" charset="0"/>
              <a:cs typeface="Times New Roman" pitchFamily="18" charset="0"/>
            </a:endParaRPr>
          </a:p>
        </p:txBody>
      </p:sp>
      <p:sp>
        <p:nvSpPr>
          <p:cNvPr id="61442" name="AutoShape 2" descr="نتيجة بحث الصور عن Process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444" name="AutoShape 4" descr="نتيجة بحث الصور عن Process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446" name="AutoShape 6" descr="نتيجة بحث الصور عن Process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448" name="AutoShape 8" descr="نتيجة بحث الصور عن Process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450" name="AutoShape 10" descr="نتيجة بحث الصور عن Process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452" name="AutoShape 12" descr="نتيجة بحث الصور عن Process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453" name="Picture 13"/>
          <p:cNvPicPr>
            <a:picLocks noChangeAspect="1" noChangeArrowheads="1"/>
          </p:cNvPicPr>
          <p:nvPr/>
        </p:nvPicPr>
        <p:blipFill>
          <a:blip r:embed="rId2"/>
          <a:srcRect/>
          <a:stretch>
            <a:fillRect/>
          </a:stretch>
        </p:blipFill>
        <p:spPr bwMode="auto">
          <a:xfrm>
            <a:off x="4786314" y="214290"/>
            <a:ext cx="3886196" cy="3609984"/>
          </a:xfrm>
          <a:prstGeom prst="rect">
            <a:avLst/>
          </a:prstGeom>
          <a:noFill/>
          <a:ln w="9525">
            <a:noFill/>
            <a:miter lim="800000"/>
            <a:headEnd/>
            <a:tailEnd/>
          </a:ln>
          <a:effectLst/>
        </p:spPr>
      </p:pic>
      <p:sp>
        <p:nvSpPr>
          <p:cNvPr id="10" name="Rectangle 9"/>
          <p:cNvSpPr/>
          <p:nvPr/>
        </p:nvSpPr>
        <p:spPr>
          <a:xfrm>
            <a:off x="357158" y="1105429"/>
            <a:ext cx="4214842" cy="1323439"/>
          </a:xfrm>
          <a:prstGeom prst="rect">
            <a:avLst/>
          </a:prstGeom>
          <a:ln>
            <a:solidFill>
              <a:schemeClr val="tx1"/>
            </a:solidFill>
          </a:ln>
        </p:spPr>
        <p:txBody>
          <a:bodyPr wrap="square">
            <a:spAutoFit/>
          </a:bodyPr>
          <a:lstStyle/>
          <a:p>
            <a:pPr algn="ctr"/>
            <a:r>
              <a:rPr lang="fr-FR" sz="1600" dirty="0" smtClean="0">
                <a:latin typeface="Times New Roman" pitchFamily="18" charset="0"/>
                <a:cs typeface="Times New Roman" pitchFamily="18" charset="0"/>
              </a:rPr>
              <a:t>Le   processeur   remplit   les   fonctions   d’unité centrale   dans   un   micro­ordinateur.   Un ventilateur est utilisé pour réduire sa température souvent   élevée   et   réduire   les   risques   de surchauffe.</a:t>
            </a:r>
            <a:endParaRPr lang="fr-FR" sz="1600"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81581" y="3505223"/>
            <a:ext cx="4219575" cy="3209925"/>
          </a:xfrm>
          <a:prstGeom prst="rect">
            <a:avLst/>
          </a:prstGeom>
          <a:noFill/>
          <a:ln w="9525">
            <a:noFill/>
            <a:miter lim="800000"/>
            <a:headEnd/>
            <a:tailEnd/>
          </a:ln>
          <a:effectLst/>
        </p:spPr>
      </p:pic>
      <p:sp>
        <p:nvSpPr>
          <p:cNvPr id="12" name="Rectangle 11"/>
          <p:cNvSpPr/>
          <p:nvPr/>
        </p:nvSpPr>
        <p:spPr>
          <a:xfrm>
            <a:off x="285720" y="4523440"/>
            <a:ext cx="4572000" cy="1077218"/>
          </a:xfrm>
          <a:prstGeom prst="rect">
            <a:avLst/>
          </a:prstGeom>
          <a:ln>
            <a:solidFill>
              <a:schemeClr val="tx1"/>
            </a:solidFill>
          </a:ln>
        </p:spPr>
        <p:txBody>
          <a:bodyPr wrap="square">
            <a:spAutoFit/>
          </a:bodyPr>
          <a:lstStyle/>
          <a:p>
            <a:pPr algn="ctr"/>
            <a:r>
              <a:rPr lang="fr-FR" sz="1600" dirty="0" smtClean="0">
                <a:solidFill>
                  <a:schemeClr val="tx1"/>
                </a:solidFill>
                <a:latin typeface="Times New Roman" pitchFamily="18" charset="0"/>
                <a:cs typeface="Times New Roman" pitchFamily="18" charset="0"/>
              </a:rPr>
              <a:t>Mémoire   du   travaille   du   processeur,   tout programme   exécuté   doit   être   chargé   sur   la mémoire   vive,   dans   laquelle   les   instructions peuvent lire ou écrire des données. </a:t>
            </a:r>
          </a:p>
        </p:txBody>
      </p:sp>
      <p:sp>
        <p:nvSpPr>
          <p:cNvPr id="13" name="Rectangle 12"/>
          <p:cNvSpPr/>
          <p:nvPr/>
        </p:nvSpPr>
        <p:spPr>
          <a:xfrm>
            <a:off x="428596" y="3559734"/>
            <a:ext cx="1762085" cy="369332"/>
          </a:xfrm>
          <a:prstGeom prst="rect">
            <a:avLst/>
          </a:prstGeom>
          <a:ln>
            <a:solidFill>
              <a:schemeClr val="tx1"/>
            </a:solidFill>
          </a:ln>
        </p:spPr>
        <p:txBody>
          <a:bodyPr wrap="none">
            <a:spAutoFit/>
          </a:bodyPr>
          <a:lstStyle/>
          <a:p>
            <a:r>
              <a:rPr lang="fr-FR" b="1" i="1" u="sng" dirty="0" smtClean="0">
                <a:solidFill>
                  <a:srgbClr val="FF0000"/>
                </a:solidFill>
                <a:latin typeface="Times New Roman" pitchFamily="18" charset="0"/>
                <a:cs typeface="Times New Roman" pitchFamily="18" charset="0"/>
              </a:rPr>
              <a:t>3-Mémoire Vive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nsol pc\Desktop\informatique 19\cours-info1-stsmmi-introduction-linformatique-5-638fr.jpg"/>
          <p:cNvPicPr>
            <a:picLocks noChangeAspect="1" noChangeArrowheads="1"/>
          </p:cNvPicPr>
          <p:nvPr/>
        </p:nvPicPr>
        <p:blipFill>
          <a:blip r:embed="rId2"/>
          <a:srcRect/>
          <a:stretch>
            <a:fillRect/>
          </a:stretch>
        </p:blipFill>
        <p:spPr bwMode="auto">
          <a:xfrm>
            <a:off x="214282" y="1714488"/>
            <a:ext cx="8786842" cy="3613096"/>
          </a:xfrm>
          <a:prstGeom prst="rect">
            <a:avLst/>
          </a:prstGeom>
          <a:noFill/>
        </p:spPr>
      </p:pic>
      <p:sp>
        <p:nvSpPr>
          <p:cNvPr id="3" name="Rectangle 2"/>
          <p:cNvSpPr/>
          <p:nvPr/>
        </p:nvSpPr>
        <p:spPr>
          <a:xfrm>
            <a:off x="785786" y="5500702"/>
            <a:ext cx="7572428" cy="369332"/>
          </a:xfrm>
          <a:prstGeom prst="rect">
            <a:avLst/>
          </a:prstGeom>
        </p:spPr>
        <p:txBody>
          <a:bodyPr wrap="square">
            <a:spAutoFit/>
          </a:bodyPr>
          <a:lstStyle/>
          <a:p>
            <a:r>
              <a:rPr lang="fr-FR" b="1" dirty="0" smtClean="0">
                <a:solidFill>
                  <a:srgbClr val="FF0000"/>
                </a:solidFill>
                <a:latin typeface="Times New Roman" pitchFamily="18" charset="0"/>
                <a:cs typeface="Times New Roman" pitchFamily="18" charset="0"/>
              </a:rPr>
              <a:t>L’informatique est la </a:t>
            </a:r>
            <a:r>
              <a:rPr lang="fr-FR" b="1" i="1" dirty="0" smtClean="0">
                <a:solidFill>
                  <a:srgbClr val="FF0000"/>
                </a:solidFill>
                <a:latin typeface="Times New Roman" pitchFamily="18" charset="0"/>
                <a:cs typeface="Times New Roman" pitchFamily="18" charset="0"/>
              </a:rPr>
              <a:t>science</a:t>
            </a:r>
            <a:r>
              <a:rPr lang="fr-FR" b="1" dirty="0" smtClean="0">
                <a:solidFill>
                  <a:srgbClr val="FF0000"/>
                </a:solidFill>
                <a:latin typeface="Times New Roman" pitchFamily="18" charset="0"/>
                <a:cs typeface="Times New Roman" pitchFamily="18" charset="0"/>
              </a:rPr>
              <a:t> du traitement automatique de l'information</a:t>
            </a:r>
            <a:endParaRPr lang="fr-FR" b="1" dirty="0">
              <a:solidFill>
                <a:srgbClr val="FF0000"/>
              </a:solidFill>
            </a:endParaRPr>
          </a:p>
        </p:txBody>
      </p:sp>
      <p:sp>
        <p:nvSpPr>
          <p:cNvPr id="4" name="Rectangle 3"/>
          <p:cNvSpPr/>
          <p:nvPr/>
        </p:nvSpPr>
        <p:spPr>
          <a:xfrm>
            <a:off x="285720" y="214290"/>
            <a:ext cx="8643998" cy="1323439"/>
          </a:xfrm>
          <a:prstGeom prst="rect">
            <a:avLst/>
          </a:prstGeom>
        </p:spPr>
        <p:txBody>
          <a:bodyPr wrap="square">
            <a:spAutoFit/>
          </a:bodyPr>
          <a:lstStyle/>
          <a:p>
            <a:endParaRPr lang="fr-FR" sz="2000" b="1"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L’information est le support des connaissances humaines dans tous les domaines (scientifique, technique, économique, social). Elle englobe tout ce que l’on  pourrait écrire mais aussi dire, dessiner…</a:t>
            </a:r>
            <a:endParaRPr lang="fr-FR"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نتيجة بحث الصور عن Disque Dur"/>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381532" y="214291"/>
            <a:ext cx="4762500" cy="3071834"/>
          </a:xfrm>
          <a:prstGeom prst="rect">
            <a:avLst/>
          </a:prstGeom>
          <a:noFill/>
        </p:spPr>
      </p:pic>
      <p:sp>
        <p:nvSpPr>
          <p:cNvPr id="4" name="Rectangle 3"/>
          <p:cNvSpPr/>
          <p:nvPr/>
        </p:nvSpPr>
        <p:spPr>
          <a:xfrm>
            <a:off x="285720" y="357166"/>
            <a:ext cx="1614545" cy="369332"/>
          </a:xfrm>
          <a:prstGeom prst="rect">
            <a:avLst/>
          </a:prstGeom>
        </p:spPr>
        <p:txBody>
          <a:bodyPr wrap="none">
            <a:spAutoFit/>
          </a:bodyPr>
          <a:lstStyle/>
          <a:p>
            <a:r>
              <a:rPr lang="fr-FR" b="1" i="1" u="sng" dirty="0" smtClean="0">
                <a:solidFill>
                  <a:srgbClr val="FF0000"/>
                </a:solidFill>
                <a:latin typeface="Times New Roman" pitchFamily="18" charset="0"/>
                <a:cs typeface="Times New Roman" pitchFamily="18" charset="0"/>
              </a:rPr>
              <a:t>4-Disque dure:</a:t>
            </a:r>
          </a:p>
        </p:txBody>
      </p:sp>
      <p:sp>
        <p:nvSpPr>
          <p:cNvPr id="5" name="Rectangle 4"/>
          <p:cNvSpPr/>
          <p:nvPr/>
        </p:nvSpPr>
        <p:spPr>
          <a:xfrm>
            <a:off x="357158" y="3357562"/>
            <a:ext cx="1992853" cy="369332"/>
          </a:xfrm>
          <a:prstGeom prst="rect">
            <a:avLst/>
          </a:prstGeom>
        </p:spPr>
        <p:txBody>
          <a:bodyPr wrap="none">
            <a:spAutoFit/>
          </a:bodyPr>
          <a:lstStyle/>
          <a:p>
            <a:r>
              <a:rPr lang="fr-FR" b="1" i="1" u="sng" dirty="0" smtClean="0">
                <a:solidFill>
                  <a:srgbClr val="FF0000"/>
                </a:solidFill>
                <a:latin typeface="Times New Roman" pitchFamily="18" charset="0"/>
                <a:cs typeface="Times New Roman" pitchFamily="18" charset="0"/>
              </a:rPr>
              <a:t>5-Carte graphique </a:t>
            </a:r>
          </a:p>
        </p:txBody>
      </p:sp>
      <p:pic>
        <p:nvPicPr>
          <p:cNvPr id="63493"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05075" y="3286124"/>
            <a:ext cx="6638925" cy="3571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410200" y="1714488"/>
            <a:ext cx="3733800" cy="4848225"/>
          </a:xfrm>
          <a:prstGeom prst="rect">
            <a:avLst/>
          </a:prstGeom>
          <a:noFill/>
          <a:ln w="9525">
            <a:noFill/>
            <a:miter lim="800000"/>
            <a:headEnd/>
            <a:tailEnd/>
          </a:ln>
          <a:effectLst/>
        </p:spPr>
      </p:pic>
      <p:sp>
        <p:nvSpPr>
          <p:cNvPr id="4" name="Rectangle 3"/>
          <p:cNvSpPr/>
          <p:nvPr/>
        </p:nvSpPr>
        <p:spPr>
          <a:xfrm>
            <a:off x="428596" y="785794"/>
            <a:ext cx="4572000" cy="4832092"/>
          </a:xfrm>
          <a:prstGeom prst="rect">
            <a:avLst/>
          </a:prstGeom>
        </p:spPr>
        <p:txBody>
          <a:bodyPr>
            <a:spAutoFit/>
          </a:bodyPr>
          <a:lstStyle/>
          <a:p>
            <a:r>
              <a:rPr lang="fr-FR" sz="2800" b="1" i="1" u="sng" dirty="0" smtClean="0">
                <a:latin typeface="Times New Roman" pitchFamily="18" charset="0"/>
                <a:cs typeface="Times New Roman" pitchFamily="18" charset="0"/>
              </a:rPr>
              <a:t>La souris</a:t>
            </a:r>
            <a:endParaRPr lang="fr-FR" sz="2000" b="1" i="1" u="sng"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pPr>
              <a:buFont typeface="Arial" pitchFamily="34" charset="0"/>
              <a:buChar char="•"/>
            </a:pPr>
            <a:r>
              <a:rPr lang="fr-FR" sz="2000" dirty="0" smtClean="0">
                <a:latin typeface="Times New Roman" pitchFamily="18" charset="0"/>
                <a:cs typeface="Times New Roman" pitchFamily="18" charset="0"/>
              </a:rPr>
              <a:t> Le clic gauche permet : de sélectionner un objet à l'écran. </a:t>
            </a:r>
          </a:p>
          <a:p>
            <a:endParaRPr lang="fr-FR" sz="2000" dirty="0" smtClean="0">
              <a:latin typeface="Times New Roman" pitchFamily="18" charset="0"/>
              <a:cs typeface="Times New Roman" pitchFamily="18" charset="0"/>
            </a:endParaRPr>
          </a:p>
          <a:p>
            <a:pPr>
              <a:buFont typeface="Arial" pitchFamily="34" charset="0"/>
              <a:buChar char="•"/>
            </a:pPr>
            <a:r>
              <a:rPr lang="fr-FR" sz="2000" dirty="0" smtClean="0">
                <a:latin typeface="Times New Roman" pitchFamily="18" charset="0"/>
                <a:cs typeface="Times New Roman" pitchFamily="18" charset="0"/>
              </a:rPr>
              <a:t>Le double-clique gauche : permet d'ouvrir un fichier, un dossier, un logiciel.</a:t>
            </a:r>
          </a:p>
          <a:p>
            <a:pPr>
              <a:buFont typeface="Arial" pitchFamily="34" charset="0"/>
              <a:buChar char="•"/>
            </a:pPr>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pPr>
              <a:buFont typeface="Arial" pitchFamily="34" charset="0"/>
              <a:buChar char="•"/>
            </a:pPr>
            <a:r>
              <a:rPr lang="fr-FR" sz="2000" dirty="0" smtClean="0">
                <a:latin typeface="Times New Roman" pitchFamily="18" charset="0"/>
                <a:cs typeface="Times New Roman" pitchFamily="18" charset="0"/>
              </a:rPr>
              <a:t> Le clic-droit ouvre le menu contextuel. </a:t>
            </a:r>
          </a:p>
          <a:p>
            <a:pPr>
              <a:buFont typeface="Arial" pitchFamily="34" charset="0"/>
              <a:buChar char="•"/>
            </a:pPr>
            <a:endParaRPr lang="fr-FR" sz="2000" dirty="0" smtClean="0">
              <a:latin typeface="Times New Roman" pitchFamily="18" charset="0"/>
              <a:cs typeface="Times New Roman" pitchFamily="18" charset="0"/>
            </a:endParaRPr>
          </a:p>
          <a:p>
            <a:pPr>
              <a:buFont typeface="Arial" pitchFamily="34" charset="0"/>
              <a:buChar char="•"/>
            </a:pPr>
            <a:endParaRPr lang="fr-FR" sz="2000" dirty="0" smtClean="0">
              <a:latin typeface="Times New Roman" pitchFamily="18" charset="0"/>
              <a:cs typeface="Times New Roman" pitchFamily="18" charset="0"/>
            </a:endParaRPr>
          </a:p>
          <a:p>
            <a:pPr>
              <a:buFont typeface="Arial" pitchFamily="34" charset="0"/>
              <a:buChar char="•"/>
            </a:pPr>
            <a:r>
              <a:rPr lang="fr-FR" sz="2000" dirty="0" smtClean="0">
                <a:latin typeface="Times New Roman" pitchFamily="18" charset="0"/>
                <a:cs typeface="Times New Roman" pitchFamily="18" charset="0"/>
              </a:rPr>
              <a:t>La molette fait défiler le contenu d'une page web ou d'un texte. </a:t>
            </a:r>
            <a:endParaRPr lang="fr-FR" sz="20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71480"/>
            <a:ext cx="8786874" cy="1292662"/>
          </a:xfrm>
          <a:prstGeom prst="rect">
            <a:avLst/>
          </a:prstGeom>
        </p:spPr>
        <p:txBody>
          <a:bodyPr wrap="square">
            <a:spAutoFit/>
          </a:bodyPr>
          <a:lstStyle/>
          <a:p>
            <a:r>
              <a:rPr lang="fr-FR" sz="2400" b="1" dirty="0" smtClean="0">
                <a:solidFill>
                  <a:srgbClr val="FF0000"/>
                </a:solidFill>
              </a:rPr>
              <a:t>Utilisation de la souris</a:t>
            </a:r>
          </a:p>
          <a:p>
            <a:r>
              <a:rPr lang="fr-FR" dirty="0" smtClean="0"/>
              <a:t>La souris vous permet de piloter votre ordinateur. Elle sélectionne, déplace, manipule des éléments</a:t>
            </a:r>
          </a:p>
          <a:p>
            <a:r>
              <a:rPr lang="fr-FR" dirty="0" smtClean="0"/>
              <a:t>présents dans votre ordinateur.</a:t>
            </a:r>
          </a:p>
        </p:txBody>
      </p:sp>
      <p:sp>
        <p:nvSpPr>
          <p:cNvPr id="3" name="Rectangle 2"/>
          <p:cNvSpPr/>
          <p:nvPr/>
        </p:nvSpPr>
        <p:spPr>
          <a:xfrm>
            <a:off x="214282" y="1785926"/>
            <a:ext cx="8929718" cy="923330"/>
          </a:xfrm>
          <a:prstGeom prst="rect">
            <a:avLst/>
          </a:prstGeom>
        </p:spPr>
        <p:txBody>
          <a:bodyPr wrap="square">
            <a:spAutoFit/>
          </a:bodyPr>
          <a:lstStyle/>
          <a:p>
            <a:r>
              <a:rPr lang="fr-FR" dirty="0" smtClean="0"/>
              <a:t>La molette peut remplacer l'utilisation des ascenseurs. Elle permet de faire défiler le contenu d'une page web ou d'un texte. Actionner la molette vers le haut ou vers le bas pour faire défiler le contenu de la page</a:t>
            </a:r>
            <a:endParaRPr lang="fr-FR" dirty="0"/>
          </a:p>
        </p:txBody>
      </p:sp>
      <p:sp>
        <p:nvSpPr>
          <p:cNvPr id="4" name="Rectangle 3"/>
          <p:cNvSpPr/>
          <p:nvPr/>
        </p:nvSpPr>
        <p:spPr>
          <a:xfrm>
            <a:off x="357158" y="2887682"/>
            <a:ext cx="8786842" cy="3416320"/>
          </a:xfrm>
          <a:prstGeom prst="rect">
            <a:avLst/>
          </a:prstGeom>
        </p:spPr>
        <p:txBody>
          <a:bodyPr wrap="square">
            <a:spAutoFit/>
          </a:bodyPr>
          <a:lstStyle/>
          <a:p>
            <a:r>
              <a:rPr lang="fr-FR" b="1" dirty="0" smtClean="0"/>
              <a:t>Pointer Cela consiste à déplacer la souris pour positionner le </a:t>
            </a:r>
            <a:r>
              <a:rPr lang="fr-FR" b="1" i="1" dirty="0" smtClean="0"/>
              <a:t>pointeur (la flèche)</a:t>
            </a:r>
          </a:p>
          <a:p>
            <a:r>
              <a:rPr lang="fr-FR" dirty="0" smtClean="0"/>
              <a:t>sur un élément à l'écran.</a:t>
            </a:r>
          </a:p>
          <a:p>
            <a:r>
              <a:rPr lang="fr-FR" dirty="0" smtClean="0"/>
              <a:t>Les Fonctions de la souris</a:t>
            </a:r>
          </a:p>
          <a:p>
            <a:endParaRPr lang="fr-FR" dirty="0" smtClean="0"/>
          </a:p>
          <a:p>
            <a:r>
              <a:rPr lang="fr-FR" b="1" dirty="0" smtClean="0"/>
              <a:t>Clic gauche Appuyer brièvement sur le bouton gauche de la souris,</a:t>
            </a:r>
          </a:p>
          <a:p>
            <a:r>
              <a:rPr lang="fr-FR" dirty="0" smtClean="0"/>
              <a:t>cette action permet de sélectionner un objet, de valider</a:t>
            </a:r>
          </a:p>
          <a:p>
            <a:r>
              <a:rPr lang="fr-FR" dirty="0" smtClean="0"/>
              <a:t>un choix…</a:t>
            </a:r>
          </a:p>
          <a:p>
            <a:endParaRPr lang="fr-FR" dirty="0" smtClean="0"/>
          </a:p>
          <a:p>
            <a:endParaRPr lang="fr-FR" dirty="0" smtClean="0"/>
          </a:p>
          <a:p>
            <a:r>
              <a:rPr lang="fr-FR" b="1" dirty="0" smtClean="0"/>
              <a:t>Double clic gauche Appuyer deux fois et rapidement sur le bouton gauche.</a:t>
            </a:r>
          </a:p>
          <a:p>
            <a:r>
              <a:rPr lang="fr-FR" dirty="0" smtClean="0"/>
              <a:t>Cette action permet d’ouvrir un dossier, fichier ou</a:t>
            </a:r>
          </a:p>
          <a:p>
            <a:r>
              <a:rPr lang="fr-FR" dirty="0" smtClean="0"/>
              <a:t>logiciel.</a:t>
            </a: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215370" cy="1508105"/>
          </a:xfrm>
          <a:prstGeom prst="rect">
            <a:avLst/>
          </a:prstGeom>
        </p:spPr>
        <p:txBody>
          <a:bodyPr wrap="square">
            <a:spAutoFit/>
          </a:bodyPr>
          <a:lstStyle/>
          <a:p>
            <a:r>
              <a:rPr lang="fr-FR" sz="2800" b="1" i="1" u="sng" dirty="0" smtClean="0">
                <a:latin typeface="Times New Roman" pitchFamily="18" charset="0"/>
                <a:cs typeface="Times New Roman" pitchFamily="18" charset="0"/>
              </a:rPr>
              <a:t>Le clavier </a:t>
            </a:r>
          </a:p>
          <a:p>
            <a:endParaRPr lang="fr-FR" sz="2800" b="1" i="1" u="sng" dirty="0" smtClean="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       Lorsque vous tapez du texte à l'écran, les caractères s'affichent à l'endroit ou se trouve le point d'insertion :c'est la barre clignotante qui apparaît à l'écran.</a:t>
            </a:r>
            <a:endParaRPr lang="fr-FR" dirty="0">
              <a:latin typeface="Times New Roman" pitchFamily="18" charset="0"/>
              <a:cs typeface="Times New Roman" pitchFamily="18" charset="0"/>
            </a:endParaRPr>
          </a:p>
        </p:txBody>
      </p:sp>
      <p:sp>
        <p:nvSpPr>
          <p:cNvPr id="3" name="Rectangle 2"/>
          <p:cNvSpPr/>
          <p:nvPr/>
        </p:nvSpPr>
        <p:spPr>
          <a:xfrm>
            <a:off x="2071670" y="1928802"/>
            <a:ext cx="4569713" cy="461665"/>
          </a:xfrm>
          <a:prstGeom prst="rect">
            <a:avLst/>
          </a:prstGeom>
        </p:spPr>
        <p:txBody>
          <a:bodyPr wrap="none">
            <a:spAutoFit/>
          </a:bodyPr>
          <a:lstStyle/>
          <a:p>
            <a:r>
              <a:rPr lang="fr-FR" sz="2400" b="1" i="1" u="sng" dirty="0" smtClean="0">
                <a:solidFill>
                  <a:srgbClr val="FF0000"/>
                </a:solidFill>
                <a:latin typeface="Times New Roman" pitchFamily="18" charset="0"/>
                <a:cs typeface="Times New Roman" pitchFamily="18" charset="0"/>
              </a:rPr>
              <a:t>Les différentes parties du clavier : </a:t>
            </a:r>
          </a:p>
        </p:txBody>
      </p:sp>
      <p:pic>
        <p:nvPicPr>
          <p:cNvPr id="6553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20" y="2547952"/>
            <a:ext cx="8543925" cy="295275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500042"/>
            <a:ext cx="2407326"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fr-FR" dirty="0" smtClean="0"/>
              <a:t>Les touches de fonction</a:t>
            </a:r>
            <a:endParaRPr lang="fr-FR" dirty="0"/>
          </a:p>
        </p:txBody>
      </p:sp>
      <p:sp>
        <p:nvSpPr>
          <p:cNvPr id="4" name="Rectangle 3"/>
          <p:cNvSpPr/>
          <p:nvPr/>
        </p:nvSpPr>
        <p:spPr>
          <a:xfrm>
            <a:off x="1571604" y="1071546"/>
            <a:ext cx="7215238"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dirty="0" smtClean="0"/>
              <a:t>sont utilisées pour réaliser une action sur l'ordinateur à partir du clavier.</a:t>
            </a:r>
            <a:endParaRPr lang="fr-FR" dirty="0"/>
          </a:p>
        </p:txBody>
      </p:sp>
      <p:sp>
        <p:nvSpPr>
          <p:cNvPr id="5" name="Rectangle 4"/>
          <p:cNvSpPr/>
          <p:nvPr/>
        </p:nvSpPr>
        <p:spPr>
          <a:xfrm>
            <a:off x="142844" y="1714488"/>
            <a:ext cx="2555828" cy="369332"/>
          </a:xfrm>
          <a:prstGeom prst="rect">
            <a:avLst/>
          </a:prstGeom>
          <a:solidFill>
            <a:srgbClr val="FF3399"/>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dirty="0" smtClean="0"/>
              <a:t>Le pavé alphanumérique </a:t>
            </a:r>
            <a:endParaRPr lang="fr-FR" dirty="0"/>
          </a:p>
        </p:txBody>
      </p:sp>
      <p:sp>
        <p:nvSpPr>
          <p:cNvPr id="6" name="Rectangle 5"/>
          <p:cNvSpPr/>
          <p:nvPr/>
        </p:nvSpPr>
        <p:spPr>
          <a:xfrm>
            <a:off x="1643042" y="2357430"/>
            <a:ext cx="7143800" cy="646331"/>
          </a:xfrm>
          <a:prstGeom prst="rect">
            <a:avLst/>
          </a:prstGeom>
          <a:ln w="28575">
            <a:solidFill>
              <a:srgbClr val="FF3399"/>
            </a:solidFill>
          </a:ln>
        </p:spPr>
        <p:txBody>
          <a:bodyPr wrap="square">
            <a:spAutoFit/>
          </a:bodyPr>
          <a:lstStyle/>
          <a:p>
            <a:pPr algn="ctr"/>
            <a:r>
              <a:rPr lang="fr-FR" dirty="0" smtClean="0"/>
              <a:t>contient des lettres, des chiffres, des caractères accentués, les caractères spéciaux, les signes de ponctuation. </a:t>
            </a:r>
            <a:endParaRPr lang="fr-FR" dirty="0"/>
          </a:p>
        </p:txBody>
      </p:sp>
      <p:sp>
        <p:nvSpPr>
          <p:cNvPr id="7" name="Rectangle 6"/>
          <p:cNvSpPr/>
          <p:nvPr/>
        </p:nvSpPr>
        <p:spPr>
          <a:xfrm>
            <a:off x="142844" y="3214686"/>
            <a:ext cx="235745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dirty="0" smtClean="0"/>
              <a:t>le pavé intermédiaire</a:t>
            </a:r>
            <a:endParaRPr lang="fr-FR" dirty="0"/>
          </a:p>
        </p:txBody>
      </p:sp>
      <p:sp>
        <p:nvSpPr>
          <p:cNvPr id="8" name="Rectangle 7"/>
          <p:cNvSpPr/>
          <p:nvPr/>
        </p:nvSpPr>
        <p:spPr>
          <a:xfrm>
            <a:off x="1643042" y="3929066"/>
            <a:ext cx="71438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dirty="0" smtClean="0"/>
              <a:t>les flèches de direction pour déplacer le point d'insertion, la touche « </a:t>
            </a:r>
            <a:r>
              <a:rPr lang="fr-FR" dirty="0" err="1" smtClean="0"/>
              <a:t>suppr</a:t>
            </a:r>
            <a:r>
              <a:rPr lang="fr-FR" dirty="0" smtClean="0"/>
              <a:t> » pour supprimer des caractères.</a:t>
            </a:r>
            <a:endParaRPr lang="fr-FR" dirty="0"/>
          </a:p>
        </p:txBody>
      </p:sp>
      <p:sp>
        <p:nvSpPr>
          <p:cNvPr id="9" name="Rectangle 8"/>
          <p:cNvSpPr/>
          <p:nvPr/>
        </p:nvSpPr>
        <p:spPr>
          <a:xfrm>
            <a:off x="142844" y="4857760"/>
            <a:ext cx="194027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fr-FR" dirty="0" smtClean="0"/>
              <a:t>le pavé numérique</a:t>
            </a:r>
            <a:endParaRPr lang="fr-FR" dirty="0"/>
          </a:p>
        </p:txBody>
      </p:sp>
      <p:sp>
        <p:nvSpPr>
          <p:cNvPr id="10" name="Rectangle 9"/>
          <p:cNvSpPr/>
          <p:nvPr/>
        </p:nvSpPr>
        <p:spPr>
          <a:xfrm>
            <a:off x="1714480" y="5715016"/>
            <a:ext cx="71438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dirty="0" smtClean="0"/>
              <a:t>contient les chiffres et les signes de calcul.</a:t>
            </a:r>
            <a:endParaRPr lang="fr-FR" dirty="0"/>
          </a:p>
        </p:txBody>
      </p:sp>
      <p:sp>
        <p:nvSpPr>
          <p:cNvPr id="12" name="Flèche à angle droit 11"/>
          <p:cNvSpPr/>
          <p:nvPr/>
        </p:nvSpPr>
        <p:spPr>
          <a:xfrm rot="16200000" flipH="1" flipV="1">
            <a:off x="857223" y="785793"/>
            <a:ext cx="500067" cy="928694"/>
          </a:xfrm>
          <a:prstGeom prst="bentUpArrow">
            <a:avLst>
              <a:gd name="adj1" fmla="val 25000"/>
              <a:gd name="adj2" fmla="val 39884"/>
              <a:gd name="adj3"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3" name="Flèche à angle droit 12"/>
          <p:cNvSpPr/>
          <p:nvPr/>
        </p:nvSpPr>
        <p:spPr>
          <a:xfrm rot="16200000" flipH="1" flipV="1">
            <a:off x="850416" y="2064873"/>
            <a:ext cx="656559" cy="928694"/>
          </a:xfrm>
          <a:prstGeom prst="bentUpArrow">
            <a:avLst>
              <a:gd name="adj1" fmla="val 25000"/>
              <a:gd name="adj2" fmla="val 39884"/>
              <a:gd name="adj3" fmla="val 50000"/>
            </a:avLst>
          </a:prstGeom>
          <a:solidFill>
            <a:srgbClr val="FF3399"/>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4" name="Flèche à angle droit 13"/>
          <p:cNvSpPr/>
          <p:nvPr/>
        </p:nvSpPr>
        <p:spPr>
          <a:xfrm rot="16200000" flipH="1" flipV="1">
            <a:off x="850415" y="3707943"/>
            <a:ext cx="656559" cy="928694"/>
          </a:xfrm>
          <a:prstGeom prst="bentUpArrow">
            <a:avLst>
              <a:gd name="adj1" fmla="val 25000"/>
              <a:gd name="adj2" fmla="val 39884"/>
              <a:gd name="adj3"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5" name="Flèche à angle droit 14"/>
          <p:cNvSpPr/>
          <p:nvPr/>
        </p:nvSpPr>
        <p:spPr>
          <a:xfrm rot="16200000" flipH="1" flipV="1">
            <a:off x="850416" y="5351017"/>
            <a:ext cx="656559" cy="928694"/>
          </a:xfrm>
          <a:prstGeom prst="bentUpArrow">
            <a:avLst>
              <a:gd name="adj1" fmla="val 25000"/>
              <a:gd name="adj2" fmla="val 39884"/>
              <a:gd name="adj3"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357166"/>
            <a:ext cx="3454792" cy="369332"/>
          </a:xfrm>
          <a:prstGeom prst="rect">
            <a:avLst/>
          </a:prstGeom>
        </p:spPr>
        <p:txBody>
          <a:bodyPr wrap="none">
            <a:spAutoFit/>
          </a:bodyPr>
          <a:lstStyle/>
          <a:p>
            <a:r>
              <a:rPr lang="fr-FR" b="1" i="1" dirty="0" smtClean="0">
                <a:latin typeface="Times New Roman" pitchFamily="18" charset="0"/>
                <a:cs typeface="Times New Roman" pitchFamily="18" charset="0"/>
              </a:rPr>
              <a:t>Les touches couramment utilisées </a:t>
            </a:r>
            <a:endParaRPr lang="fr-FR" b="1" i="1" dirty="0">
              <a:latin typeface="Times New Roman" pitchFamily="18" charset="0"/>
              <a:cs typeface="Times New Roman" pitchFamily="18" charset="0"/>
            </a:endParaRPr>
          </a:p>
        </p:txBody>
      </p:sp>
      <p:sp>
        <p:nvSpPr>
          <p:cNvPr id="3" name="Rectangle 2"/>
          <p:cNvSpPr/>
          <p:nvPr/>
        </p:nvSpPr>
        <p:spPr>
          <a:xfrm>
            <a:off x="571472" y="928670"/>
            <a:ext cx="2364750" cy="369332"/>
          </a:xfrm>
          <a:prstGeom prst="rect">
            <a:avLst/>
          </a:prstGeom>
        </p:spPr>
        <p:txBody>
          <a:bodyPr wrap="none">
            <a:spAutoFit/>
          </a:bodyPr>
          <a:lstStyle/>
          <a:p>
            <a:r>
              <a:rPr lang="fr-FR" u="sng" dirty="0" smtClean="0">
                <a:latin typeface="Times New Roman" pitchFamily="18" charset="0"/>
                <a:cs typeface="Times New Roman" pitchFamily="18" charset="0"/>
              </a:rPr>
              <a:t>Les deux touches MAJ </a:t>
            </a:r>
            <a:endParaRPr lang="fr-FR" u="sng" dirty="0">
              <a:latin typeface="Times New Roman" pitchFamily="18" charset="0"/>
              <a:cs typeface="Times New Roman" pitchFamily="18" charset="0"/>
            </a:endParaRPr>
          </a:p>
        </p:txBody>
      </p:sp>
      <p:pic>
        <p:nvPicPr>
          <p:cNvPr id="6656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1500174"/>
            <a:ext cx="4286280" cy="314327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531433" y="987966"/>
            <a:ext cx="1897955" cy="369332"/>
          </a:xfrm>
          <a:prstGeom prst="rect">
            <a:avLst/>
          </a:prstGeom>
        </p:spPr>
        <p:txBody>
          <a:bodyPr wrap="none">
            <a:spAutoFit/>
          </a:bodyPr>
          <a:lstStyle/>
          <a:p>
            <a:r>
              <a:rPr lang="fr-FR" u="sng" dirty="0" smtClean="0">
                <a:latin typeface="Times New Roman" pitchFamily="18" charset="0"/>
                <a:cs typeface="Times New Roman" pitchFamily="18" charset="0"/>
              </a:rPr>
              <a:t>La Touche Verrou </a:t>
            </a:r>
            <a:endParaRPr lang="fr-FR" u="sng" dirty="0">
              <a:latin typeface="Times New Roman" pitchFamily="18" charset="0"/>
              <a:cs typeface="Times New Roman" pitchFamily="18" charset="0"/>
            </a:endParaRPr>
          </a:p>
        </p:txBody>
      </p:sp>
      <p:pic>
        <p:nvPicPr>
          <p:cNvPr id="6656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976835" y="1571612"/>
            <a:ext cx="2809875" cy="246697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286248" y="4000504"/>
            <a:ext cx="4572000" cy="738664"/>
          </a:xfrm>
          <a:prstGeom prst="rect">
            <a:avLst/>
          </a:prstGeom>
        </p:spPr>
        <p:txBody>
          <a:bodyPr>
            <a:spAutoFit/>
          </a:bodyPr>
          <a:lstStyle/>
          <a:p>
            <a:pPr algn="ctr"/>
            <a:r>
              <a:rPr lang="fr-FR" sz="1400" dirty="0" smtClean="0">
                <a:latin typeface="Times New Roman" pitchFamily="18" charset="0"/>
                <a:cs typeface="Times New Roman" pitchFamily="18" charset="0"/>
              </a:rPr>
              <a:t>La touche verrou bloque le clavier en position majuscule. Cela peut-être utile si vous devez taper un mot ou une phrase en majuscule.</a:t>
            </a:r>
            <a:endParaRPr lang="fr-FR" sz="1400" dirty="0">
              <a:latin typeface="Times New Roman" pitchFamily="18" charset="0"/>
              <a:cs typeface="Times New Roman" pitchFamily="18" charset="0"/>
            </a:endParaRPr>
          </a:p>
        </p:txBody>
      </p:sp>
      <p:sp>
        <p:nvSpPr>
          <p:cNvPr id="8" name="Rectangle 7"/>
          <p:cNvSpPr/>
          <p:nvPr/>
        </p:nvSpPr>
        <p:spPr>
          <a:xfrm>
            <a:off x="500034" y="4786322"/>
            <a:ext cx="1768433" cy="369332"/>
          </a:xfrm>
          <a:prstGeom prst="rect">
            <a:avLst/>
          </a:prstGeom>
        </p:spPr>
        <p:txBody>
          <a:bodyPr wrap="none">
            <a:spAutoFit/>
          </a:bodyPr>
          <a:lstStyle/>
          <a:p>
            <a:r>
              <a:rPr lang="fr-FR" u="sng" dirty="0" smtClean="0">
                <a:solidFill>
                  <a:schemeClr val="tx1"/>
                </a:solidFill>
                <a:latin typeface="Times New Roman" pitchFamily="18" charset="0"/>
                <a:cs typeface="Times New Roman" pitchFamily="18" charset="0"/>
              </a:rPr>
              <a:t>La Barre Espace </a:t>
            </a:r>
          </a:p>
        </p:txBody>
      </p:sp>
      <p:sp>
        <p:nvSpPr>
          <p:cNvPr id="9" name="Rectangle 8"/>
          <p:cNvSpPr/>
          <p:nvPr/>
        </p:nvSpPr>
        <p:spPr>
          <a:xfrm>
            <a:off x="2214546" y="5357826"/>
            <a:ext cx="2222660" cy="369332"/>
          </a:xfrm>
          <a:prstGeom prst="rect">
            <a:avLst/>
          </a:prstGeom>
        </p:spPr>
        <p:txBody>
          <a:bodyPr wrap="none">
            <a:spAutoFit/>
          </a:bodyPr>
          <a:lstStyle/>
          <a:p>
            <a:r>
              <a:rPr lang="fr-FR" u="sng" dirty="0" smtClean="0">
                <a:solidFill>
                  <a:schemeClr val="tx1"/>
                </a:solidFill>
                <a:latin typeface="Times New Roman" pitchFamily="18" charset="0"/>
                <a:cs typeface="Times New Roman" pitchFamily="18" charset="0"/>
              </a:rPr>
              <a:t>La Touche « Entrée » </a:t>
            </a:r>
          </a:p>
        </p:txBody>
      </p:sp>
      <p:sp>
        <p:nvSpPr>
          <p:cNvPr id="10" name="Rectangle 9"/>
          <p:cNvSpPr/>
          <p:nvPr/>
        </p:nvSpPr>
        <p:spPr>
          <a:xfrm>
            <a:off x="4273282" y="5988626"/>
            <a:ext cx="4370684" cy="369332"/>
          </a:xfrm>
          <a:prstGeom prst="rect">
            <a:avLst/>
          </a:prstGeom>
        </p:spPr>
        <p:txBody>
          <a:bodyPr wrap="none">
            <a:spAutoFit/>
          </a:bodyPr>
          <a:lstStyle/>
          <a:p>
            <a:r>
              <a:rPr lang="fr-FR" u="sng" dirty="0" smtClean="0">
                <a:solidFill>
                  <a:schemeClr val="tx1"/>
                </a:solidFill>
                <a:latin typeface="Times New Roman" pitchFamily="18" charset="0"/>
                <a:cs typeface="Times New Roman" pitchFamily="18" charset="0"/>
              </a:rPr>
              <a:t>Les Touches Pour Supprimer Des Caractères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ours Info1- ST/SM/MI : introduction  à l'informatique"/>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00166" y="928670"/>
            <a:ext cx="6076950" cy="456247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urs Info1- ST/SM/MI : introduction  à l'informatique"/>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57224" y="500042"/>
            <a:ext cx="7786742" cy="528641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85720" y="285728"/>
            <a:ext cx="8501122" cy="2553891"/>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dirty="0" smtClean="0"/>
              <a:t>­ RAM:</a:t>
            </a:r>
          </a:p>
          <a:p>
            <a:pPr algn="ctr"/>
            <a:r>
              <a:rPr lang="fr-FR" dirty="0" smtClean="0"/>
              <a:t> (Random Access Mémory   Mémorie à Accès Aléatoir ­ Mémoire vive ou   mémoire volatile)</a:t>
            </a:r>
          </a:p>
          <a:p>
            <a:pPr algn="ctr"/>
            <a:r>
              <a:rPr lang="fr-FR" dirty="0" smtClean="0"/>
              <a:t> Elle a pour rôle de stocker le programme à exécuter ainsi que les données</a:t>
            </a:r>
          </a:p>
          <a:p>
            <a:pPr algn="ctr"/>
            <a:r>
              <a:rPr lang="fr-FR" dirty="0" smtClean="0"/>
              <a:t> résultats.</a:t>
            </a:r>
          </a:p>
          <a:p>
            <a:pPr algn="ctr"/>
            <a:r>
              <a:rPr lang="fr-FR" dirty="0" smtClean="0"/>
              <a:t> Un programme ne peut s’exécuter que s'il est chargé  en mémoire centrale.</a:t>
            </a:r>
          </a:p>
          <a:p>
            <a:pPr algn="ctr"/>
            <a:r>
              <a:rPr lang="fr-FR" dirty="0" smtClean="0"/>
              <a:t> Elle est constituée de plusieurs barrettes (barrettes RAM) . </a:t>
            </a:r>
          </a:p>
          <a:p>
            <a:pPr algn="ctr"/>
            <a:r>
              <a:rPr lang="fr-FR" dirty="0" smtClean="0"/>
              <a:t>Cette mémoire est volatile, c'est à dire qu'elle s'efface par coupure de courant. </a:t>
            </a:r>
            <a:endParaRPr lang="fr-FR" dirty="0"/>
          </a:p>
        </p:txBody>
      </p:sp>
      <p:sp>
        <p:nvSpPr>
          <p:cNvPr id="3" name="Rectangle à coins arrondis 2"/>
          <p:cNvSpPr/>
          <p:nvPr/>
        </p:nvSpPr>
        <p:spPr>
          <a:xfrm>
            <a:off x="357158" y="3098981"/>
            <a:ext cx="8429684" cy="3473291"/>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dirty="0" smtClean="0"/>
              <a:t>­ ROM : </a:t>
            </a:r>
          </a:p>
          <a:p>
            <a:pPr algn="ctr"/>
            <a:r>
              <a:rPr lang="fr-FR" dirty="0" smtClean="0"/>
              <a:t>(Read Only Mémory – Mémoire en lecture seule – Mémoire morte) mémoire qui ne s'efface pas par coupure de courant. Cette dernière sert à conserver du code et des paramètres système   nécessaire   au   fonctionnement   de   l'ordinateur   (BIOS :   Basic   Input/Output   System ­ Programme de base des entrées/sorties). La mémoire centrale se mesure actuellement par milliers de </a:t>
            </a:r>
            <a:r>
              <a:rPr lang="fr-FR" dirty="0" err="1" smtClean="0"/>
              <a:t>méga­octets</a:t>
            </a:r>
            <a:r>
              <a:rPr lang="fr-FR" dirty="0" smtClean="0"/>
              <a:t>. On a :</a:t>
            </a:r>
          </a:p>
          <a:p>
            <a:pPr algn="ctr"/>
            <a:r>
              <a:rPr lang="fr-FR" dirty="0" smtClean="0"/>
              <a:t> – 1 bit : (état électronique 1 ou 0) = unité élémentaire de l'information (</a:t>
            </a:r>
            <a:r>
              <a:rPr lang="fr-FR" dirty="0" err="1" smtClean="0"/>
              <a:t>Binary</a:t>
            </a:r>
            <a:r>
              <a:rPr lang="fr-FR" dirty="0" smtClean="0"/>
              <a:t> </a:t>
            </a:r>
            <a:r>
              <a:rPr lang="fr-FR" dirty="0" err="1" smtClean="0"/>
              <a:t>Element</a:t>
            </a:r>
            <a:r>
              <a:rPr lang="fr-FR" dirty="0" smtClean="0"/>
              <a:t>)</a:t>
            </a:r>
          </a:p>
          <a:p>
            <a:pPr algn="ctr"/>
            <a:r>
              <a:rPr lang="fr-FR" dirty="0" smtClean="0"/>
              <a:t> – 1 octet = 1 caractère = 8 bits = 28  bits. – 1 </a:t>
            </a:r>
            <a:r>
              <a:rPr lang="fr-FR" dirty="0" err="1" smtClean="0"/>
              <a:t>Kilo­octets</a:t>
            </a:r>
            <a:r>
              <a:rPr lang="fr-FR" dirty="0" smtClean="0"/>
              <a:t> = 210 octets = 1024 octets</a:t>
            </a:r>
          </a:p>
          <a:p>
            <a:pPr algn="ctr"/>
            <a:r>
              <a:rPr lang="fr-FR" dirty="0" smtClean="0"/>
              <a:t> – 1 </a:t>
            </a:r>
            <a:r>
              <a:rPr lang="fr-FR" dirty="0" err="1" smtClean="0"/>
              <a:t>Mega­octets</a:t>
            </a:r>
            <a:r>
              <a:rPr lang="fr-FR" dirty="0" smtClean="0"/>
              <a:t> = 210 </a:t>
            </a:r>
            <a:r>
              <a:rPr lang="fr-FR" dirty="0" err="1" smtClean="0"/>
              <a:t>Kilo­octets</a:t>
            </a:r>
            <a:r>
              <a:rPr lang="fr-FR" dirty="0" smtClean="0"/>
              <a:t> = 220 octets</a:t>
            </a:r>
          </a:p>
          <a:p>
            <a:pPr algn="ctr"/>
            <a:r>
              <a:rPr lang="fr-FR" dirty="0" smtClean="0"/>
              <a:t> – 1 </a:t>
            </a:r>
            <a:r>
              <a:rPr lang="fr-FR" dirty="0" err="1" smtClean="0"/>
              <a:t>Giga­octets</a:t>
            </a:r>
            <a:r>
              <a:rPr lang="fr-FR" dirty="0" smtClean="0"/>
              <a:t> = 210 </a:t>
            </a:r>
            <a:r>
              <a:rPr lang="fr-FR" dirty="0" err="1" smtClean="0"/>
              <a:t>Mega­octets</a:t>
            </a:r>
            <a:r>
              <a:rPr lang="fr-FR" dirty="0" smtClean="0"/>
              <a:t> = 220 </a:t>
            </a:r>
            <a:r>
              <a:rPr lang="fr-FR" dirty="0" err="1" smtClean="0"/>
              <a:t>Kilo­octets</a:t>
            </a:r>
            <a:r>
              <a:rPr lang="fr-FR" dirty="0" smtClean="0"/>
              <a:t> =  230 octets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438150" y="747713"/>
            <a:ext cx="8267700" cy="53625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2357430"/>
            <a:ext cx="7858180" cy="923330"/>
          </a:xfrm>
          <a:prstGeom prst="rect">
            <a:avLst/>
          </a:prstGeom>
        </p:spPr>
        <p:txBody>
          <a:bodyPr wrap="square">
            <a:spAutoFit/>
          </a:bodyPr>
          <a:lstStyle/>
          <a:p>
            <a:r>
              <a:rPr lang="fr-FR" dirty="0" smtClean="0">
                <a:latin typeface="Times New Roman" pitchFamily="18" charset="0"/>
                <a:cs typeface="Times New Roman" pitchFamily="18" charset="0"/>
              </a:rPr>
              <a:t>Le traitement de l’information est le processus de production d’informations élaborées à partir d’informations de base. L’exécutant de ce processus est nommé « processeur ».</a:t>
            </a:r>
            <a:endParaRPr lang="fr-FR" b="1" dirty="0">
              <a:latin typeface="Times New Roman" pitchFamily="18" charset="0"/>
              <a:cs typeface="Times New Roman" pitchFamily="18" charset="0"/>
            </a:endParaRPr>
          </a:p>
        </p:txBody>
      </p:sp>
      <p:pic>
        <p:nvPicPr>
          <p:cNvPr id="5" name="Picture 2" descr="https://sites.google.com/site/bouzidiinfo/_/rsrc/1286461407703/algorithmique-et-programmation/1.bmp"/>
          <p:cNvPicPr>
            <a:picLocks noChangeAspect="1" noChangeArrowheads="1"/>
          </p:cNvPicPr>
          <p:nvPr/>
        </p:nvPicPr>
        <p:blipFill>
          <a:blip r:embed="rId2">
            <a:lum/>
          </a:blip>
          <a:srcRect/>
          <a:stretch>
            <a:fillRect/>
          </a:stretch>
        </p:blipFill>
        <p:spPr bwMode="auto">
          <a:xfrm>
            <a:off x="928662" y="3429000"/>
            <a:ext cx="6448425" cy="1371601"/>
          </a:xfrm>
          <a:prstGeom prst="rect">
            <a:avLst/>
          </a:prstGeom>
          <a:noFill/>
        </p:spPr>
      </p:pic>
      <p:sp>
        <p:nvSpPr>
          <p:cNvPr id="6" name="Rectangle 5"/>
          <p:cNvSpPr/>
          <p:nvPr/>
        </p:nvSpPr>
        <p:spPr>
          <a:xfrm>
            <a:off x="6357950" y="714356"/>
            <a:ext cx="2249527" cy="369332"/>
          </a:xfrm>
          <a:prstGeom prst="rect">
            <a:avLst/>
          </a:prstGeom>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r>
              <a:rPr lang="fr-FR" b="1" dirty="0" smtClean="0">
                <a:latin typeface="Times New Roman" pitchFamily="18" charset="0"/>
                <a:cs typeface="Times New Roman" pitchFamily="18" charset="0"/>
              </a:rPr>
              <a:t>L’INFORMATIQUE</a:t>
            </a:r>
            <a:endParaRPr lang="fr-FR" dirty="0"/>
          </a:p>
        </p:txBody>
      </p:sp>
      <p:sp>
        <p:nvSpPr>
          <p:cNvPr id="7" name="Rectangle 6"/>
          <p:cNvSpPr/>
          <p:nvPr/>
        </p:nvSpPr>
        <p:spPr>
          <a:xfrm>
            <a:off x="428596" y="642918"/>
            <a:ext cx="2095638" cy="369332"/>
          </a:xfrm>
          <a:prstGeom prst="rect">
            <a:avLst/>
          </a:prstGeom>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r>
              <a:rPr lang="fr-FR" b="1" dirty="0" smtClean="0">
                <a:latin typeface="Times New Roman" pitchFamily="18" charset="0"/>
                <a:cs typeface="Times New Roman" pitchFamily="18" charset="0"/>
              </a:rPr>
              <a:t>L’INFORMATION</a:t>
            </a:r>
            <a:endParaRPr lang="fr-FR" dirty="0"/>
          </a:p>
        </p:txBody>
      </p:sp>
      <p:sp>
        <p:nvSpPr>
          <p:cNvPr id="8" name="Rectangle 7"/>
          <p:cNvSpPr/>
          <p:nvPr/>
        </p:nvSpPr>
        <p:spPr>
          <a:xfrm>
            <a:off x="2643174" y="1500174"/>
            <a:ext cx="4104842" cy="369332"/>
          </a:xfrm>
          <a:prstGeom prst="rect">
            <a:avLst/>
          </a:prstGeom>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r>
              <a:rPr lang="fr-FR" b="1" dirty="0" smtClean="0">
                <a:solidFill>
                  <a:srgbClr val="FF0000"/>
                </a:solidFill>
                <a:latin typeface="Times New Roman" pitchFamily="18" charset="0"/>
                <a:cs typeface="Times New Roman" pitchFamily="18" charset="0"/>
              </a:rPr>
              <a:t>TRAITEMENT DE L’INFORMATION</a:t>
            </a:r>
            <a:endParaRPr lang="fr-FR" dirty="0">
              <a:solidFill>
                <a:srgbClr val="FF0000"/>
              </a:solidFill>
            </a:endParaRPr>
          </a:p>
        </p:txBody>
      </p:sp>
      <p:sp>
        <p:nvSpPr>
          <p:cNvPr id="13" name="Flèche à trois pointes 12"/>
          <p:cNvSpPr/>
          <p:nvPr/>
        </p:nvSpPr>
        <p:spPr>
          <a:xfrm rot="10800000">
            <a:off x="2643174" y="714356"/>
            <a:ext cx="3571900" cy="642942"/>
          </a:xfrm>
          <a:prstGeom prst="leftRigh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28596" y="5103674"/>
            <a:ext cx="8143932" cy="1200329"/>
          </a:xfrm>
          <a:prstGeom prst="rect">
            <a:avLst/>
          </a:prstGeom>
        </p:spPr>
        <p:txBody>
          <a:bodyPr wrap="square">
            <a:spAutoFit/>
          </a:bodyPr>
          <a:lstStyle/>
          <a:p>
            <a:r>
              <a:rPr lang="fr-FR" dirty="0" smtClean="0">
                <a:latin typeface="Times New Roman" pitchFamily="18" charset="0"/>
                <a:cs typeface="Times New Roman" pitchFamily="18" charset="0"/>
              </a:rPr>
              <a:t>Dans un traitement donné, le processeur peut être un homme, une machine ou les deux à la fois.</a:t>
            </a:r>
            <a:endParaRPr lang="fr-FR" b="1"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Lorsqu’on utilise des moyens qui permettent de réduire l’intervention humaine on parle de traitement automatique</a:t>
            </a: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srcRect/>
          <a:stretch>
            <a:fillRect/>
          </a:stretch>
        </p:blipFill>
        <p:spPr bwMode="auto">
          <a:xfrm>
            <a:off x="1752600" y="733425"/>
            <a:ext cx="5638800" cy="53911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urs Info1- ST/SM/MI : introduction  à l'informatique"/>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71604" y="642918"/>
            <a:ext cx="6076950" cy="456247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nsol pc\Desktop\informatique 19\bw.jpg"/>
          <p:cNvPicPr>
            <a:picLocks noChangeAspect="1" noChangeArrowheads="1"/>
          </p:cNvPicPr>
          <p:nvPr/>
        </p:nvPicPr>
        <p:blipFill>
          <a:blip r:embed="rId2"/>
          <a:srcRect/>
          <a:stretch>
            <a:fillRect/>
          </a:stretch>
        </p:blipFill>
        <p:spPr bwMode="auto">
          <a:xfrm>
            <a:off x="428596" y="318200"/>
            <a:ext cx="8215370" cy="596831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1670" y="357166"/>
            <a:ext cx="5203686" cy="369332"/>
          </a:xfrm>
          <a:prstGeom prst="rect">
            <a:avLst/>
          </a:prstGeom>
          <a:gradFill>
            <a:gsLst>
              <a:gs pos="0">
                <a:schemeClr val="bg2"/>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fr-FR" b="1" dirty="0" smtClean="0">
                <a:solidFill>
                  <a:srgbClr val="FF0000"/>
                </a:solidFill>
                <a:latin typeface="Times New Roman" pitchFamily="18" charset="0"/>
                <a:cs typeface="Times New Roman" pitchFamily="18" charset="0"/>
              </a:rPr>
              <a:t>BREF HISTORIQUE D’INFORMATIQUE</a:t>
            </a:r>
          </a:p>
        </p:txBody>
      </p:sp>
      <p:sp>
        <p:nvSpPr>
          <p:cNvPr id="5" name="Rectangle 4"/>
          <p:cNvSpPr/>
          <p:nvPr/>
        </p:nvSpPr>
        <p:spPr>
          <a:xfrm>
            <a:off x="214282" y="857232"/>
            <a:ext cx="8786874" cy="5632311"/>
          </a:xfrm>
          <a:prstGeom prst="rect">
            <a:avLst/>
          </a:prstGeom>
        </p:spPr>
        <p:txBody>
          <a:bodyPr wrap="square">
            <a:spAutoFit/>
          </a:bodyPr>
          <a:lstStyle/>
          <a:p>
            <a:pPr>
              <a:buFont typeface="Wingdings" pitchFamily="2" charset="2"/>
              <a:buChar char="ü"/>
            </a:pPr>
            <a:r>
              <a:rPr lang="fr-FR" sz="2400" dirty="0" smtClean="0"/>
              <a:t>Le terme </a:t>
            </a:r>
            <a:r>
              <a:rPr lang="fr-FR" sz="2400" b="1" dirty="0" smtClean="0">
                <a:solidFill>
                  <a:srgbClr val="92D050"/>
                </a:solidFill>
              </a:rPr>
              <a:t>informatique</a:t>
            </a:r>
            <a:r>
              <a:rPr lang="fr-FR" sz="2400" dirty="0" smtClean="0"/>
              <a:t> désigne littéralement l'automatisation du traitement de l'information par ordinateur. Il s'agit en fait des sciences et techniques de l'information. ... </a:t>
            </a:r>
          </a:p>
          <a:p>
            <a:endParaRPr lang="fr-FR" sz="2400" dirty="0" smtClean="0"/>
          </a:p>
          <a:p>
            <a:pPr>
              <a:buFont typeface="Wingdings" pitchFamily="2" charset="2"/>
              <a:buChar char="ü"/>
            </a:pPr>
            <a:r>
              <a:rPr lang="fr-FR" sz="2400" dirty="0" smtClean="0"/>
              <a:t>l'</a:t>
            </a:r>
            <a:r>
              <a:rPr lang="fr-FR" sz="2400" b="1" dirty="0" smtClean="0"/>
              <a:t>origine</a:t>
            </a:r>
            <a:r>
              <a:rPr lang="fr-FR" sz="2400" dirty="0" smtClean="0"/>
              <a:t> du mot « </a:t>
            </a:r>
            <a:r>
              <a:rPr lang="fr-FR" sz="2400" b="1" dirty="0" smtClean="0"/>
              <a:t>informatique</a:t>
            </a:r>
            <a:r>
              <a:rPr lang="fr-FR" sz="2400" dirty="0" smtClean="0"/>
              <a:t> » à Philippe DREYFUS, ancien directeur du Centre National de Calcul Électronique de Bull dans les années 50, qui, en</a:t>
            </a:r>
            <a:r>
              <a:rPr lang="fr-FR" sz="2400" dirty="0" smtClean="0">
                <a:solidFill>
                  <a:srgbClr val="92D050"/>
                </a:solidFill>
              </a:rPr>
              <a:t> 1962</a:t>
            </a:r>
            <a:r>
              <a:rPr lang="fr-FR" sz="2400" dirty="0" smtClean="0"/>
              <a:t>, a utilisé pour la première fois ce terme dans la désignation de son entreprise « Société d'</a:t>
            </a:r>
            <a:r>
              <a:rPr lang="fr-FR" sz="2400" b="1" dirty="0" smtClean="0"/>
              <a:t>Informatique</a:t>
            </a:r>
            <a:r>
              <a:rPr lang="fr-FR" sz="2400" dirty="0" smtClean="0"/>
              <a:t> Appliquée » (SIA).</a:t>
            </a:r>
          </a:p>
          <a:p>
            <a:endParaRPr lang="fr-FR" sz="2400" dirty="0" smtClean="0">
              <a:latin typeface="Times New Roman" pitchFamily="18" charset="0"/>
              <a:cs typeface="Times New Roman" pitchFamily="18" charset="0"/>
            </a:endParaRPr>
          </a:p>
          <a:p>
            <a:pPr>
              <a:buFont typeface="Wingdings" pitchFamily="2" charset="2"/>
              <a:buChar char="ü"/>
            </a:pPr>
            <a:r>
              <a:rPr lang="fr-FR" sz="2400" dirty="0" smtClean="0">
                <a:latin typeface="Times New Roman" pitchFamily="18" charset="0"/>
                <a:cs typeface="Times New Roman" pitchFamily="18" charset="0"/>
              </a:rPr>
              <a:t>En </a:t>
            </a:r>
            <a:r>
              <a:rPr lang="fr-FR" sz="2400" dirty="0" smtClean="0">
                <a:solidFill>
                  <a:srgbClr val="92D050"/>
                </a:solidFill>
                <a:latin typeface="Times New Roman" pitchFamily="18" charset="0"/>
                <a:cs typeface="Times New Roman" pitchFamily="18" charset="0"/>
                <a:hlinkClick r:id="rId2" tooltip="1966"/>
              </a:rPr>
              <a:t>1966</a:t>
            </a:r>
            <a:r>
              <a:rPr lang="fr-FR" sz="2400" dirty="0" smtClean="0">
                <a:latin typeface="Times New Roman" pitchFamily="18" charset="0"/>
                <a:cs typeface="Times New Roman" pitchFamily="18" charset="0"/>
              </a:rPr>
              <a:t>, l’informatique a été définie par l'</a:t>
            </a:r>
            <a:r>
              <a:rPr lang="fr-FR" sz="2400" dirty="0" smtClean="0">
                <a:solidFill>
                  <a:srgbClr val="92D050"/>
                </a:solidFill>
                <a:latin typeface="Times New Roman" pitchFamily="18" charset="0"/>
                <a:cs typeface="Times New Roman" pitchFamily="18" charset="0"/>
                <a:hlinkClick r:id="rId3" tooltip="Académie française"/>
              </a:rPr>
              <a:t>Académie </a:t>
            </a:r>
            <a:r>
              <a:rPr lang="fr-FR" sz="2400" dirty="0" smtClean="0">
                <a:latin typeface="Times New Roman" pitchFamily="18" charset="0"/>
                <a:cs typeface="Times New Roman" pitchFamily="18" charset="0"/>
                <a:hlinkClick r:id="rId3" tooltip="Académie française"/>
              </a:rPr>
              <a:t>française</a:t>
            </a:r>
            <a:r>
              <a:rPr lang="fr-FR" sz="2400" dirty="0" smtClean="0">
                <a:latin typeface="Times New Roman" pitchFamily="18" charset="0"/>
                <a:cs typeface="Times New Roman" pitchFamily="18" charset="0"/>
              </a:rPr>
              <a:t> comme la « science du traitement rationnel, notamment par machines automatiques, de l'information considérée comme le support des connaissances humaines et des communications dans les domaines techniques, économiques et sociaux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3"/>
            <a:ext cx="5643570" cy="4278094"/>
          </a:xfrm>
          <a:prstGeom prst="rect">
            <a:avLst/>
          </a:prstGeom>
        </p:spPr>
        <p:txBody>
          <a:bodyPr wrap="square">
            <a:spAutoFit/>
          </a:bodyPr>
          <a:lstStyle/>
          <a:p>
            <a:pPr>
              <a:buFont typeface="Wingdings" pitchFamily="2" charset="2"/>
              <a:buChar char="ü"/>
            </a:pPr>
            <a:r>
              <a:rPr lang="fr-FR" sz="2400" dirty="0" smtClean="0">
                <a:cs typeface="Times New Roman" pitchFamily="18" charset="0"/>
              </a:rPr>
              <a:t>Les premiers ordinateurs datent de 1949.</a:t>
            </a:r>
          </a:p>
          <a:p>
            <a:endParaRPr lang="fr-FR" sz="2400" dirty="0" smtClean="0">
              <a:cs typeface="Times New Roman" pitchFamily="18" charset="0"/>
            </a:endParaRPr>
          </a:p>
          <a:p>
            <a:pPr>
              <a:buFont typeface="Wingdings" pitchFamily="2" charset="2"/>
              <a:buChar char="ü"/>
            </a:pPr>
            <a:r>
              <a:rPr lang="fr-FR" sz="2400" dirty="0" smtClean="0">
                <a:cs typeface="Times New Roman" pitchFamily="18" charset="0"/>
              </a:rPr>
              <a:t> C'est la notion de programme enregistré, due à </a:t>
            </a:r>
            <a:r>
              <a:rPr lang="fr-FR" sz="2400" dirty="0" smtClean="0">
                <a:cs typeface="Times New Roman" pitchFamily="18" charset="0"/>
                <a:hlinkClick r:id="rId2" tooltip="John von Neumann"/>
              </a:rPr>
              <a:t>John </a:t>
            </a:r>
            <a:r>
              <a:rPr lang="fr-FR" sz="2400" dirty="0" err="1" smtClean="0">
                <a:cs typeface="Times New Roman" pitchFamily="18" charset="0"/>
                <a:hlinkClick r:id="rId2" tooltip="John von Neumann"/>
              </a:rPr>
              <a:t>von</a:t>
            </a:r>
            <a:r>
              <a:rPr lang="fr-FR" sz="2400" dirty="0" smtClean="0">
                <a:cs typeface="Times New Roman" pitchFamily="18" charset="0"/>
                <a:hlinkClick r:id="rId2" tooltip="John von Neumann"/>
              </a:rPr>
              <a:t> Neumann</a:t>
            </a:r>
            <a:r>
              <a:rPr lang="fr-FR" sz="2400" dirty="0" smtClean="0">
                <a:cs typeface="Times New Roman" pitchFamily="18" charset="0"/>
              </a:rPr>
              <a:t> et à ses collaborateurs, en 1945, qui transforme les machines à calculer en ordinateurs.</a:t>
            </a:r>
          </a:p>
          <a:p>
            <a:endParaRPr lang="fr-FR" sz="2400" dirty="0" smtClean="0">
              <a:cs typeface="Times New Roman" pitchFamily="18" charset="0"/>
            </a:endParaRPr>
          </a:p>
          <a:p>
            <a:pPr>
              <a:buFont typeface="Wingdings" pitchFamily="2" charset="2"/>
              <a:buChar char="ü"/>
            </a:pPr>
            <a:r>
              <a:rPr lang="fr-FR" sz="2400" dirty="0" smtClean="0"/>
              <a:t>Alan Turing : l'inventeur de l'informatique  britannique condamnée par la justice de son pays. </a:t>
            </a:r>
            <a:r>
              <a:rPr lang="fr-FR" sz="3200" dirty="0" smtClean="0"/>
              <a:t/>
            </a:r>
            <a:br>
              <a:rPr lang="fr-FR" sz="3200" dirty="0" smtClean="0"/>
            </a:br>
            <a:endParaRPr lang="fr-FR" sz="3200" dirty="0" smtClean="0"/>
          </a:p>
        </p:txBody>
      </p:sp>
      <p:pic>
        <p:nvPicPr>
          <p:cNvPr id="3" name="Picture 2" descr="C:\Users\insol pc\Desktop\Capture.PNG"/>
          <p:cNvPicPr>
            <a:picLocks noChangeAspect="1" noChangeArrowheads="1"/>
          </p:cNvPicPr>
          <p:nvPr/>
        </p:nvPicPr>
        <p:blipFill>
          <a:blip r:embed="rId3"/>
          <a:srcRect/>
          <a:stretch>
            <a:fillRect/>
          </a:stretch>
        </p:blipFill>
        <p:spPr bwMode="auto">
          <a:xfrm>
            <a:off x="5554568" y="0"/>
            <a:ext cx="3589432" cy="3714752"/>
          </a:xfrm>
          <a:prstGeom prst="rect">
            <a:avLst/>
          </a:prstGeom>
          <a:noFill/>
        </p:spPr>
      </p:pic>
      <p:sp>
        <p:nvSpPr>
          <p:cNvPr id="4" name="Rectangle 3"/>
          <p:cNvSpPr/>
          <p:nvPr/>
        </p:nvSpPr>
        <p:spPr>
          <a:xfrm>
            <a:off x="0" y="4071942"/>
            <a:ext cx="8929718" cy="2585323"/>
          </a:xfrm>
          <a:prstGeom prst="rect">
            <a:avLst/>
          </a:prstGeom>
        </p:spPr>
        <p:txBody>
          <a:bodyPr wrap="square">
            <a:spAutoFit/>
          </a:bodyPr>
          <a:lstStyle/>
          <a:p>
            <a:endParaRPr lang="fr-FR" dirty="0" smtClean="0"/>
          </a:p>
          <a:p>
            <a:pPr>
              <a:buFont typeface="Wingdings" pitchFamily="2" charset="2"/>
              <a:buChar char="ü"/>
            </a:pPr>
            <a:r>
              <a:rPr lang="fr-FR" sz="2400" dirty="0" smtClean="0"/>
              <a:t>Mathématicien et expert du chiffrement – et du déchiffrement – Alan Turing devient un héros de guerre. Grâce à ses talents, il perce le secret qui permettait aux nazis de transmettre leurs messages de manière sûre.</a:t>
            </a:r>
          </a:p>
          <a:p>
            <a:endParaRPr lang="fr-FR" sz="2400" dirty="0" smtClean="0"/>
          </a:p>
          <a:p>
            <a:pPr>
              <a:buFont typeface="Wingdings" pitchFamily="2" charset="2"/>
              <a:buChar char="ü"/>
            </a:pPr>
            <a:r>
              <a:rPr lang="fr-FR" sz="2400" dirty="0" smtClean="0"/>
              <a:t>Il a suicidée en 1954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571480"/>
            <a:ext cx="8643998" cy="5857916"/>
          </a:xfrm>
        </p:spPr>
        <p:txBody>
          <a:bodyPr>
            <a:normAutofit/>
          </a:bodyPr>
          <a:lstStyle/>
          <a:p>
            <a:r>
              <a:rPr lang="fr-FR" sz="2800" dirty="0" smtClean="0"/>
              <a:t>Un système informatique est caractérisée par deux aspect:</a:t>
            </a:r>
          </a:p>
          <a:p>
            <a:r>
              <a:rPr lang="fr-FR" sz="2800" dirty="0" smtClean="0"/>
              <a:t>Aspect physique </a:t>
            </a:r>
            <a:r>
              <a:rPr lang="fr-FR" sz="2800" dirty="0" smtClean="0">
                <a:solidFill>
                  <a:srgbClr val="00B0F0"/>
                </a:solidFill>
              </a:rPr>
              <a:t>(hardware) </a:t>
            </a:r>
            <a:r>
              <a:rPr lang="fr-FR" sz="2800" dirty="0" smtClean="0"/>
              <a:t>les éléments physique ,les câbles  électriques et les composants électroniques ………l’ordinateur</a:t>
            </a:r>
          </a:p>
          <a:p>
            <a:r>
              <a:rPr lang="fr-FR" sz="2800" dirty="0" smtClean="0"/>
              <a:t>Aspect logiciel </a:t>
            </a:r>
            <a:r>
              <a:rPr lang="fr-FR" sz="2800" dirty="0" smtClean="0">
                <a:solidFill>
                  <a:srgbClr val="FF0000"/>
                </a:solidFill>
              </a:rPr>
              <a:t>(software </a:t>
            </a:r>
            <a:r>
              <a:rPr lang="fr-FR" sz="2800" dirty="0" smtClean="0"/>
              <a:t>) :l’ensembles des programmes  informatiques (suite d’instruction qui dite a l’ordinateur quoi faire )systèmes d’exploitation, langage de </a:t>
            </a:r>
            <a:r>
              <a:rPr lang="fr-FR" sz="2800" dirty="0" err="1" smtClean="0"/>
              <a:t>programation</a:t>
            </a:r>
            <a:r>
              <a:rPr lang="fr-FR" sz="2800" dirty="0" smtClean="0"/>
              <a:t>….</a:t>
            </a:r>
            <a:endParaRPr lang="fr-FR" sz="2800" dirty="0"/>
          </a:p>
        </p:txBody>
      </p:sp>
      <p:sp>
        <p:nvSpPr>
          <p:cNvPr id="4" name="Rectangle 3"/>
          <p:cNvSpPr/>
          <p:nvPr/>
        </p:nvSpPr>
        <p:spPr>
          <a:xfrm>
            <a:off x="1285852" y="214290"/>
            <a:ext cx="6286512" cy="369332"/>
          </a:xfrm>
          <a:prstGeom prst="rect">
            <a:avLst/>
          </a:prstGeom>
          <a:gradFill>
            <a:gsLst>
              <a:gs pos="0">
                <a:schemeClr val="bg2"/>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fr-FR" b="1" i="1" dirty="0" smtClean="0">
                <a:solidFill>
                  <a:srgbClr val="FF0000"/>
                </a:solidFill>
                <a:latin typeface="Times New Roman" pitchFamily="18" charset="0"/>
                <a:cs typeface="Times New Roman" pitchFamily="18" charset="0"/>
              </a:rPr>
              <a:t>QU’EST CE QU’UN SYSTÈME INFORMATIQUE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B050"/>
                </a:solidFill>
              </a:rPr>
              <a:t>(hardware)</a:t>
            </a:r>
            <a:r>
              <a:rPr lang="fr-FR" dirty="0" smtClean="0"/>
              <a:t> l’ordinateur ou computer</a:t>
            </a:r>
            <a:endParaRPr lang="fr-FR" dirty="0"/>
          </a:p>
        </p:txBody>
      </p:sp>
      <p:sp>
        <p:nvSpPr>
          <p:cNvPr id="3" name="Espace réservé du contenu 2"/>
          <p:cNvSpPr>
            <a:spLocks noGrp="1"/>
          </p:cNvSpPr>
          <p:nvPr>
            <p:ph idx="1"/>
          </p:nvPr>
        </p:nvSpPr>
        <p:spPr>
          <a:xfrm>
            <a:off x="500034" y="1571612"/>
            <a:ext cx="8229600" cy="1971676"/>
          </a:xfrm>
        </p:spPr>
        <p:txBody>
          <a:bodyPr>
            <a:normAutofit fontScale="25000" lnSpcReduction="20000"/>
          </a:bodyPr>
          <a:lstStyle/>
          <a:p>
            <a:r>
              <a:rPr lang="fr-FR" sz="9600" dirty="0" smtClean="0"/>
              <a:t>C’est une machine qui permis le traitement de l’information on exécutent une série d’ordres.</a:t>
            </a:r>
          </a:p>
          <a:p>
            <a:pPr>
              <a:buNone/>
            </a:pPr>
            <a:endParaRPr lang="fr-FR" sz="9600" dirty="0" smtClean="0"/>
          </a:p>
          <a:p>
            <a:r>
              <a:rPr lang="fr-FR" sz="9600" dirty="0" smtClean="0"/>
              <a:t>Dote de mémoire a grande capacité  et de moyen de calcule statistique développée.</a:t>
            </a:r>
          </a:p>
          <a:p>
            <a:pPr>
              <a:buNone/>
            </a:pPr>
            <a:endParaRPr lang="fr-FR" sz="9600" dirty="0" smtClean="0"/>
          </a:p>
          <a:p>
            <a:r>
              <a:rPr lang="fr-FR" sz="9600" dirty="0" smtClean="0"/>
              <a:t>Toute machine capable de manipuler des informations peut être qualifier comme un ordinateur</a:t>
            </a:r>
          </a:p>
          <a:p>
            <a:endParaRPr lang="fr-FR" sz="9600" dirty="0" smtClean="0"/>
          </a:p>
          <a:p>
            <a:r>
              <a:rPr lang="fr-FR" sz="9600" dirty="0" smtClean="0"/>
              <a:t>Il existe plusieurs types des ordinateurs :</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nsol pc\Desktop\informatique 19\Capture1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1365</Words>
  <PresentationFormat>Affichage à l'écran (4:3)</PresentationFormat>
  <Paragraphs>186</Paragraphs>
  <Slides>42</Slides>
  <Notes>2</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Diapositive 1</vt:lpstr>
      <vt:lpstr>Diapositive 2</vt:lpstr>
      <vt:lpstr>Diapositive 3</vt:lpstr>
      <vt:lpstr>Diapositive 4</vt:lpstr>
      <vt:lpstr>Diapositive 5</vt:lpstr>
      <vt:lpstr>Diapositive 6</vt:lpstr>
      <vt:lpstr>Diapositive 7</vt:lpstr>
      <vt:lpstr>(hardware) l’ordinateur ou computer</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01: généralités </dc:title>
  <dc:creator>nid</dc:creator>
  <cp:lastModifiedBy>nid</cp:lastModifiedBy>
  <cp:revision>18</cp:revision>
  <dcterms:created xsi:type="dcterms:W3CDTF">2019-01-29T15:12:27Z</dcterms:created>
  <dcterms:modified xsi:type="dcterms:W3CDTF">2020-04-05T11:02:40Z</dcterms:modified>
</cp:coreProperties>
</file>