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Lst>
  <p:notesMasterIdLst>
    <p:notesMasterId r:id="rId29"/>
  </p:notesMasterIdLst>
  <p:sldIdLst>
    <p:sldId id="282" r:id="rId2"/>
    <p:sldId id="281" r:id="rId3"/>
    <p:sldId id="280" r:id="rId4"/>
    <p:sldId id="256" r:id="rId5"/>
    <p:sldId id="257" r:id="rId6"/>
    <p:sldId id="258" r:id="rId7"/>
    <p:sldId id="259" r:id="rId8"/>
    <p:sldId id="260" r:id="rId9"/>
    <p:sldId id="261" r:id="rId10"/>
    <p:sldId id="262" r:id="rId11"/>
    <p:sldId id="263" r:id="rId12"/>
    <p:sldId id="264" r:id="rId13"/>
    <p:sldId id="265" r:id="rId14"/>
    <p:sldId id="267" r:id="rId15"/>
    <p:sldId id="266" r:id="rId16"/>
    <p:sldId id="268" r:id="rId17"/>
    <p:sldId id="269" r:id="rId18"/>
    <p:sldId id="270" r:id="rId19"/>
    <p:sldId id="272" r:id="rId20"/>
    <p:sldId id="271" r:id="rId21"/>
    <p:sldId id="273" r:id="rId22"/>
    <p:sldId id="276" r:id="rId23"/>
    <p:sldId id="277" r:id="rId24"/>
    <p:sldId id="274" r:id="rId25"/>
    <p:sldId id="275" r:id="rId26"/>
    <p:sldId id="278" r:id="rId27"/>
    <p:sldId id="279" r:id="rId2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1104"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24EEC55-2354-4D33-8EF7-B740C4278B28}" type="datetimeFigureOut">
              <a:rPr lang="ar-EG" smtClean="0"/>
              <a:pPr/>
              <a:t>11/08/1441</a:t>
            </a:fld>
            <a:endParaRPr lang="ar-EG"/>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586DF5F-9014-4D86-A9F3-0250BE3029BC}" type="slidenum">
              <a:rPr lang="ar-EG" smtClean="0"/>
              <a:pPr/>
              <a:t>‹N°›</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EG" dirty="0"/>
          </a:p>
        </p:txBody>
      </p:sp>
      <p:sp>
        <p:nvSpPr>
          <p:cNvPr id="4" name="Espace réservé du numéro de diapositive 3"/>
          <p:cNvSpPr>
            <a:spLocks noGrp="1"/>
          </p:cNvSpPr>
          <p:nvPr>
            <p:ph type="sldNum" sz="quarter" idx="10"/>
          </p:nvPr>
        </p:nvSpPr>
        <p:spPr/>
        <p:txBody>
          <a:bodyPr/>
          <a:lstStyle/>
          <a:p>
            <a:fld id="{2586DF5F-9014-4D86-A9F3-0250BE3029BC}" type="slidenum">
              <a:rPr lang="ar-EG" smtClean="0"/>
              <a:pPr/>
              <a:t>4</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EG" dirty="0"/>
          </a:p>
        </p:txBody>
      </p:sp>
      <p:sp>
        <p:nvSpPr>
          <p:cNvPr id="4" name="Espace réservé du numéro de diapositive 3"/>
          <p:cNvSpPr>
            <a:spLocks noGrp="1"/>
          </p:cNvSpPr>
          <p:nvPr>
            <p:ph type="sldNum" sz="quarter" idx="10"/>
          </p:nvPr>
        </p:nvSpPr>
        <p:spPr/>
        <p:txBody>
          <a:bodyPr/>
          <a:lstStyle/>
          <a:p>
            <a:fld id="{2586DF5F-9014-4D86-A9F3-0250BE3029BC}" type="slidenum">
              <a:rPr lang="ar-EG" smtClean="0"/>
              <a:pPr/>
              <a:t>6</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ar-EG"/>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ar-EG"/>
          </a:p>
        </p:txBody>
      </p:sp>
      <p:sp>
        <p:nvSpPr>
          <p:cNvPr id="4" name="Espace réservé de la date 3"/>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5" name="Espace réservé du pied de page 4"/>
          <p:cNvSpPr>
            <a:spLocks noGrp="1"/>
          </p:cNvSpPr>
          <p:nvPr>
            <p:ph type="ftr" sz="quarter" idx="11"/>
          </p:nvPr>
        </p:nvSpPr>
        <p:spPr/>
        <p:txBody>
          <a:bodyPr/>
          <a:lstStyle/>
          <a:p>
            <a:endParaRPr lang="ar-EG"/>
          </a:p>
        </p:txBody>
      </p:sp>
      <p:sp>
        <p:nvSpPr>
          <p:cNvPr id="6" name="Espace réservé du numéro de diapositive 5"/>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EG"/>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4" name="Espace réservé de la date 3"/>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5" name="Espace réservé du pied de page 4"/>
          <p:cNvSpPr>
            <a:spLocks noGrp="1"/>
          </p:cNvSpPr>
          <p:nvPr>
            <p:ph type="ftr" sz="quarter" idx="11"/>
          </p:nvPr>
        </p:nvSpPr>
        <p:spPr/>
        <p:txBody>
          <a:bodyPr/>
          <a:lstStyle/>
          <a:p>
            <a:endParaRPr lang="ar-EG"/>
          </a:p>
        </p:txBody>
      </p:sp>
      <p:sp>
        <p:nvSpPr>
          <p:cNvPr id="6" name="Espace réservé du numéro de diapositive 5"/>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ar-EG"/>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4" name="Espace réservé de la date 3"/>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5" name="Espace réservé du pied de page 4"/>
          <p:cNvSpPr>
            <a:spLocks noGrp="1"/>
          </p:cNvSpPr>
          <p:nvPr>
            <p:ph type="ftr" sz="quarter" idx="11"/>
          </p:nvPr>
        </p:nvSpPr>
        <p:spPr/>
        <p:txBody>
          <a:bodyPr/>
          <a:lstStyle/>
          <a:p>
            <a:endParaRPr lang="ar-EG"/>
          </a:p>
        </p:txBody>
      </p:sp>
      <p:sp>
        <p:nvSpPr>
          <p:cNvPr id="6" name="Espace réservé du numéro de diapositive 5"/>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EG"/>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4" name="Espace réservé de la date 3"/>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5" name="Espace réservé du pied de page 4"/>
          <p:cNvSpPr>
            <a:spLocks noGrp="1"/>
          </p:cNvSpPr>
          <p:nvPr>
            <p:ph type="ftr" sz="quarter" idx="11"/>
          </p:nvPr>
        </p:nvSpPr>
        <p:spPr/>
        <p:txBody>
          <a:bodyPr/>
          <a:lstStyle/>
          <a:p>
            <a:endParaRPr lang="ar-EG"/>
          </a:p>
        </p:txBody>
      </p:sp>
      <p:sp>
        <p:nvSpPr>
          <p:cNvPr id="6" name="Espace réservé du numéro de diapositive 5"/>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smtClean="0"/>
              <a:t>Cliquez pour modifier le style du titre</a:t>
            </a:r>
            <a:endParaRPr lang="ar-EG"/>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5" name="Espace réservé du pied de page 4"/>
          <p:cNvSpPr>
            <a:spLocks noGrp="1"/>
          </p:cNvSpPr>
          <p:nvPr>
            <p:ph type="ftr" sz="quarter" idx="11"/>
          </p:nvPr>
        </p:nvSpPr>
        <p:spPr/>
        <p:txBody>
          <a:bodyPr/>
          <a:lstStyle/>
          <a:p>
            <a:endParaRPr lang="ar-EG"/>
          </a:p>
        </p:txBody>
      </p:sp>
      <p:sp>
        <p:nvSpPr>
          <p:cNvPr id="6" name="Espace réservé du numéro de diapositive 5"/>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EG"/>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5" name="Espace réservé de la date 4"/>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6" name="Espace réservé du pied de page 5"/>
          <p:cNvSpPr>
            <a:spLocks noGrp="1"/>
          </p:cNvSpPr>
          <p:nvPr>
            <p:ph type="ftr" sz="quarter" idx="11"/>
          </p:nvPr>
        </p:nvSpPr>
        <p:spPr/>
        <p:txBody>
          <a:bodyPr/>
          <a:lstStyle/>
          <a:p>
            <a:endParaRPr lang="ar-EG"/>
          </a:p>
        </p:txBody>
      </p:sp>
      <p:sp>
        <p:nvSpPr>
          <p:cNvPr id="7" name="Espace réservé du numéro de diapositive 6"/>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ar-EG"/>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7" name="Espace réservé de la date 6"/>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8" name="Espace réservé du pied de page 7"/>
          <p:cNvSpPr>
            <a:spLocks noGrp="1"/>
          </p:cNvSpPr>
          <p:nvPr>
            <p:ph type="ftr" sz="quarter" idx="11"/>
          </p:nvPr>
        </p:nvSpPr>
        <p:spPr/>
        <p:txBody>
          <a:bodyPr/>
          <a:lstStyle/>
          <a:p>
            <a:endParaRPr lang="ar-EG"/>
          </a:p>
        </p:txBody>
      </p:sp>
      <p:sp>
        <p:nvSpPr>
          <p:cNvPr id="9" name="Espace réservé du numéro de diapositive 8"/>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EG"/>
          </a:p>
        </p:txBody>
      </p:sp>
      <p:sp>
        <p:nvSpPr>
          <p:cNvPr id="3" name="Espace réservé de la date 2"/>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4" name="Espace réservé du pied de page 3"/>
          <p:cNvSpPr>
            <a:spLocks noGrp="1"/>
          </p:cNvSpPr>
          <p:nvPr>
            <p:ph type="ftr" sz="quarter" idx="11"/>
          </p:nvPr>
        </p:nvSpPr>
        <p:spPr/>
        <p:txBody>
          <a:bodyPr/>
          <a:lstStyle/>
          <a:p>
            <a:endParaRPr lang="ar-EG"/>
          </a:p>
        </p:txBody>
      </p:sp>
      <p:sp>
        <p:nvSpPr>
          <p:cNvPr id="5" name="Espace réservé du numéro de diapositive 4"/>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3" name="Espace réservé du pied de page 2"/>
          <p:cNvSpPr>
            <a:spLocks noGrp="1"/>
          </p:cNvSpPr>
          <p:nvPr>
            <p:ph type="ftr" sz="quarter" idx="11"/>
          </p:nvPr>
        </p:nvSpPr>
        <p:spPr/>
        <p:txBody>
          <a:bodyPr/>
          <a:lstStyle/>
          <a:p>
            <a:endParaRPr lang="ar-EG"/>
          </a:p>
        </p:txBody>
      </p:sp>
      <p:sp>
        <p:nvSpPr>
          <p:cNvPr id="4" name="Espace réservé du numéro de diapositive 3"/>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smtClean="0"/>
              <a:t>Cliquez pour modifier le style du titre</a:t>
            </a:r>
            <a:endParaRPr lang="ar-EG"/>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6" name="Espace réservé du pied de page 5"/>
          <p:cNvSpPr>
            <a:spLocks noGrp="1"/>
          </p:cNvSpPr>
          <p:nvPr>
            <p:ph type="ftr" sz="quarter" idx="11"/>
          </p:nvPr>
        </p:nvSpPr>
        <p:spPr/>
        <p:txBody>
          <a:bodyPr/>
          <a:lstStyle/>
          <a:p>
            <a:endParaRPr lang="ar-EG"/>
          </a:p>
        </p:txBody>
      </p:sp>
      <p:sp>
        <p:nvSpPr>
          <p:cNvPr id="7" name="Espace réservé du numéro de diapositive 6"/>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smtClean="0"/>
              <a:t>Cliquez pour modifier le style du titre</a:t>
            </a:r>
            <a:endParaRPr lang="ar-EG"/>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1033F1-905B-4BB8-A014-7A30782F9E7C}" type="datetimeFigureOut">
              <a:rPr lang="ar-EG" smtClean="0"/>
              <a:pPr/>
              <a:t>11/08/1441</a:t>
            </a:fld>
            <a:endParaRPr lang="ar-EG"/>
          </a:p>
        </p:txBody>
      </p:sp>
      <p:sp>
        <p:nvSpPr>
          <p:cNvPr id="6" name="Espace réservé du pied de page 5"/>
          <p:cNvSpPr>
            <a:spLocks noGrp="1"/>
          </p:cNvSpPr>
          <p:nvPr>
            <p:ph type="ftr" sz="quarter" idx="11"/>
          </p:nvPr>
        </p:nvSpPr>
        <p:spPr/>
        <p:txBody>
          <a:bodyPr/>
          <a:lstStyle/>
          <a:p>
            <a:endParaRPr lang="ar-EG"/>
          </a:p>
        </p:txBody>
      </p:sp>
      <p:sp>
        <p:nvSpPr>
          <p:cNvPr id="7" name="Espace réservé du numéro de diapositive 6"/>
          <p:cNvSpPr>
            <a:spLocks noGrp="1"/>
          </p:cNvSpPr>
          <p:nvPr>
            <p:ph type="sldNum" sz="quarter" idx="12"/>
          </p:nvPr>
        </p:nvSpPr>
        <p:spPr/>
        <p:txBody>
          <a:bodyPr/>
          <a:lstStyle/>
          <a:p>
            <a:fld id="{E5A18FCD-AF07-458E-B7A1-DCF7EDF174D1}" type="slidenum">
              <a:rPr lang="ar-EG" smtClean="0"/>
              <a:pPr/>
              <a:t>‹N°›</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fr-FR" smtClean="0"/>
              <a:t>Cliquez pour modifier le style du titre</a:t>
            </a:r>
            <a:endParaRPr lang="ar-EG"/>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EG"/>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21033F1-905B-4BB8-A014-7A30782F9E7C}" type="datetimeFigureOut">
              <a:rPr lang="ar-EG" smtClean="0"/>
              <a:pPr/>
              <a:t>11/08/1441</a:t>
            </a:fld>
            <a:endParaRPr lang="ar-EG"/>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Espace réservé du numéro de diapositive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5A18FCD-AF07-458E-B7A1-DCF7EDF174D1}" type="slidenum">
              <a:rPr lang="ar-EG" smtClean="0"/>
              <a:pPr/>
              <a:t>‹N°›</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oulkaibet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16632"/>
            <a:ext cx="7772400" cy="1470025"/>
          </a:xfrm>
        </p:spPr>
        <p:txBody>
          <a:bodyPr>
            <a:normAutofit/>
          </a:bodyPr>
          <a:lstStyle/>
          <a:p>
            <a:pPr rtl="0"/>
            <a:r>
              <a:rPr lang="fr-FR" sz="2000" dirty="0" smtClean="0"/>
              <a:t>Module </a:t>
            </a:r>
            <a:r>
              <a:rPr lang="fr-FR" sz="2000" b="1" dirty="0"/>
              <a:t>Système d’information géographique (SIG)</a:t>
            </a:r>
            <a:br>
              <a:rPr lang="fr-FR" sz="2000" b="1" dirty="0"/>
            </a:br>
            <a:r>
              <a:rPr lang="fr-FR" sz="2000" b="1" dirty="0"/>
              <a:t>et système </a:t>
            </a:r>
            <a:r>
              <a:rPr lang="fr-FR" sz="2000" b="1" dirty="0" smtClean="0"/>
              <a:t>décisionnel</a:t>
            </a:r>
            <a:r>
              <a:rPr lang="fr-FR" sz="2000" dirty="0" smtClean="0"/>
              <a:t/>
            </a:r>
            <a:br>
              <a:rPr lang="fr-FR" sz="2000" dirty="0" smtClean="0"/>
            </a:br>
            <a:r>
              <a:rPr lang="fr-FR" sz="2000" b="1" dirty="0"/>
              <a:t> Semestre </a:t>
            </a:r>
            <a:r>
              <a:rPr lang="fr-FR" sz="2000" b="1" dirty="0" smtClean="0"/>
              <a:t>6/ </a:t>
            </a:r>
            <a:r>
              <a:rPr lang="fr-FR" sz="2000" b="1" dirty="0"/>
              <a:t>UE. Méthodologies </a:t>
            </a:r>
            <a:r>
              <a:rPr lang="fr-FR" sz="2000" b="1" dirty="0" smtClean="0"/>
              <a:t>6</a:t>
            </a:r>
            <a:br>
              <a:rPr lang="fr-FR" sz="2000" b="1" dirty="0" smtClean="0"/>
            </a:br>
            <a:r>
              <a:rPr lang="fr-FR" sz="2000" b="1" dirty="0" smtClean="0"/>
              <a:t>3</a:t>
            </a:r>
            <a:r>
              <a:rPr lang="fr-FR" sz="2000" b="1" baseline="30000" dirty="0" smtClean="0"/>
              <a:t>ème</a:t>
            </a:r>
            <a:r>
              <a:rPr lang="fr-FR" sz="2000" b="1" dirty="0" smtClean="0"/>
              <a:t> année licence </a:t>
            </a:r>
            <a:r>
              <a:rPr lang="fr-FR" sz="2000" b="1" dirty="0"/>
              <a:t>Génie urbain</a:t>
            </a:r>
            <a:endParaRPr lang="ar-EG" sz="2000" dirty="0"/>
          </a:p>
        </p:txBody>
      </p:sp>
      <p:sp>
        <p:nvSpPr>
          <p:cNvPr id="4" name="ZoneTexte 3"/>
          <p:cNvSpPr txBox="1"/>
          <p:nvPr/>
        </p:nvSpPr>
        <p:spPr>
          <a:xfrm>
            <a:off x="899592" y="4005064"/>
            <a:ext cx="4608512" cy="1477328"/>
          </a:xfrm>
          <a:prstGeom prst="rect">
            <a:avLst/>
          </a:prstGeom>
          <a:noFill/>
        </p:spPr>
        <p:txBody>
          <a:bodyPr wrap="square" rtlCol="1">
            <a:spAutoFit/>
          </a:bodyPr>
          <a:lstStyle/>
          <a:p>
            <a:pPr algn="l"/>
            <a:r>
              <a:rPr lang="fr-FR" dirty="0" smtClean="0"/>
              <a:t>Dr BOULKAIBET </a:t>
            </a:r>
            <a:r>
              <a:rPr lang="fr-FR" dirty="0" err="1" smtClean="0"/>
              <a:t>Aissa</a:t>
            </a:r>
            <a:endParaRPr lang="fr-FR" dirty="0" smtClean="0"/>
          </a:p>
          <a:p>
            <a:pPr algn="l" rtl="0"/>
            <a:r>
              <a:rPr lang="fr-FR" dirty="0" smtClean="0"/>
              <a:t>Maître de conférence B</a:t>
            </a:r>
          </a:p>
          <a:p>
            <a:pPr algn="l" rtl="0"/>
            <a:r>
              <a:rPr lang="fr-FR" dirty="0" smtClean="0"/>
              <a:t>Institut: Gestion des techniques urbaines OEB</a:t>
            </a:r>
          </a:p>
          <a:p>
            <a:pPr algn="l"/>
            <a:r>
              <a:rPr lang="fr-FR" dirty="0" smtClean="0"/>
              <a:t>Email: </a:t>
            </a:r>
            <a:r>
              <a:rPr lang="fr-FR" dirty="0" smtClean="0">
                <a:hlinkClick r:id="rId2"/>
              </a:rPr>
              <a:t>boulkaibeta@gmail.com</a:t>
            </a:r>
            <a:endParaRPr lang="fr-FR" dirty="0" smtClean="0"/>
          </a:p>
          <a:p>
            <a:pPr algn="l"/>
            <a:r>
              <a:rPr lang="fr-FR" dirty="0" smtClean="0"/>
              <a:t>Messenger (</a:t>
            </a:r>
            <a:r>
              <a:rPr lang="fr-FR" dirty="0" err="1" smtClean="0"/>
              <a:t>Facebook</a:t>
            </a:r>
            <a:r>
              <a:rPr lang="fr-FR" dirty="0" smtClean="0"/>
              <a:t>): </a:t>
            </a:r>
            <a:r>
              <a:rPr lang="fr-FR" dirty="0" err="1" smtClean="0"/>
              <a:t>Jalil</a:t>
            </a:r>
            <a:r>
              <a:rPr lang="fr-FR" dirty="0" smtClean="0"/>
              <a:t> </a:t>
            </a:r>
            <a:r>
              <a:rPr lang="fr-FR" dirty="0" err="1" smtClean="0"/>
              <a:t>boulkaibet</a:t>
            </a:r>
            <a:endParaRPr lang="ar-EG" dirty="0"/>
          </a:p>
        </p:txBody>
      </p:sp>
      <p:sp>
        <p:nvSpPr>
          <p:cNvPr id="5" name="ZoneTexte 4"/>
          <p:cNvSpPr txBox="1"/>
          <p:nvPr/>
        </p:nvSpPr>
        <p:spPr>
          <a:xfrm>
            <a:off x="1907704" y="2132856"/>
            <a:ext cx="5832648" cy="646331"/>
          </a:xfrm>
          <a:prstGeom prst="rect">
            <a:avLst/>
          </a:prstGeom>
          <a:noFill/>
        </p:spPr>
        <p:txBody>
          <a:bodyPr wrap="square" rtlCol="1">
            <a:spAutoFit/>
          </a:bodyPr>
          <a:lstStyle/>
          <a:p>
            <a:pPr algn="ctr"/>
            <a:r>
              <a:rPr lang="fr-FR" dirty="0" smtClean="0"/>
              <a:t>Cours: Notion de base de cartographie</a:t>
            </a:r>
          </a:p>
          <a:p>
            <a:pPr algn="ctr" rtl="0"/>
            <a:r>
              <a:rPr lang="fr-FR" dirty="0" smtClean="0"/>
              <a:t>(chapitre 2/Module SIG)</a:t>
            </a:r>
            <a:endParaRPr lang="ar-E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490066"/>
          </a:xfrm>
          <a:prstGeom prst="rect">
            <a:avLst/>
          </a:prstGeom>
        </p:spPr>
        <p:txBody>
          <a:bodyP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smtClean="0">
                <a:ln>
                  <a:noFill/>
                </a:ln>
                <a:solidFill>
                  <a:schemeClr val="tx1"/>
                </a:solidFill>
                <a:effectLst/>
                <a:uLnTx/>
                <a:uFillTx/>
                <a:latin typeface="+mj-lt"/>
                <a:ea typeface="+mj-ea"/>
                <a:cs typeface="+mj-cs"/>
              </a:rPr>
              <a:t>La généralisation</a:t>
            </a:r>
            <a:endParaRPr kumimoji="0" lang="ar-EG"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ZoneTexte 2"/>
          <p:cNvSpPr txBox="1"/>
          <p:nvPr/>
        </p:nvSpPr>
        <p:spPr>
          <a:xfrm>
            <a:off x="2915816" y="908720"/>
            <a:ext cx="3456384" cy="369332"/>
          </a:xfrm>
          <a:prstGeom prst="rect">
            <a:avLst/>
          </a:prstGeom>
          <a:solidFill>
            <a:schemeClr val="accent1">
              <a:lumMod val="20000"/>
              <a:lumOff val="80000"/>
            </a:schemeClr>
          </a:solidFill>
        </p:spPr>
        <p:txBody>
          <a:bodyPr wrap="square" rtlCol="1">
            <a:spAutoFit/>
          </a:bodyPr>
          <a:lstStyle/>
          <a:p>
            <a:pPr algn="l" rtl="0"/>
            <a:r>
              <a:rPr lang="fr-FR" dirty="0"/>
              <a:t>On généralise de quatre manières</a:t>
            </a:r>
            <a:endParaRPr lang="ar-EG" dirty="0"/>
          </a:p>
        </p:txBody>
      </p:sp>
      <p:sp>
        <p:nvSpPr>
          <p:cNvPr id="4" name="ZoneTexte 3"/>
          <p:cNvSpPr txBox="1"/>
          <p:nvPr/>
        </p:nvSpPr>
        <p:spPr>
          <a:xfrm>
            <a:off x="395536" y="2420888"/>
            <a:ext cx="1872208" cy="2031325"/>
          </a:xfrm>
          <a:prstGeom prst="rect">
            <a:avLst/>
          </a:prstGeom>
          <a:noFill/>
          <a:ln>
            <a:solidFill>
              <a:schemeClr val="tx1"/>
            </a:solidFill>
          </a:ln>
        </p:spPr>
        <p:txBody>
          <a:bodyPr wrap="square" rtlCol="1">
            <a:spAutoFit/>
          </a:bodyPr>
          <a:lstStyle/>
          <a:p>
            <a:pPr algn="l" rtl="0"/>
            <a:r>
              <a:rPr lang="fr-FR" dirty="0"/>
              <a:t>On suit les tracés linéaires et on les simplifie en émoussant les sinuosités </a:t>
            </a:r>
            <a:r>
              <a:rPr lang="fr-FR" dirty="0" smtClean="0"/>
              <a:t>( </a:t>
            </a:r>
            <a:r>
              <a:rPr lang="fr-FR" dirty="0"/>
              <a:t>généralisation du fond de </a:t>
            </a:r>
            <a:r>
              <a:rPr lang="fr-FR" dirty="0" smtClean="0"/>
              <a:t>carte)</a:t>
            </a:r>
            <a:endParaRPr lang="ar-EG" dirty="0"/>
          </a:p>
        </p:txBody>
      </p:sp>
      <p:sp>
        <p:nvSpPr>
          <p:cNvPr id="5" name="ZoneTexte 4"/>
          <p:cNvSpPr txBox="1"/>
          <p:nvPr/>
        </p:nvSpPr>
        <p:spPr>
          <a:xfrm>
            <a:off x="2411760" y="2420888"/>
            <a:ext cx="2088232" cy="2585323"/>
          </a:xfrm>
          <a:prstGeom prst="rect">
            <a:avLst/>
          </a:prstGeom>
          <a:noFill/>
          <a:ln>
            <a:solidFill>
              <a:schemeClr val="tx1"/>
            </a:solidFill>
          </a:ln>
        </p:spPr>
        <p:txBody>
          <a:bodyPr wrap="square" rtlCol="1">
            <a:spAutoFit/>
          </a:bodyPr>
          <a:lstStyle/>
          <a:p>
            <a:pPr algn="l" rtl="0"/>
            <a:r>
              <a:rPr lang="fr-FR" dirty="0"/>
              <a:t>On sélectionne les principaux éléments et on en enlève d’autres que l’on juge inutiles ou gênants à petite échelle </a:t>
            </a:r>
            <a:r>
              <a:rPr lang="fr-FR" dirty="0" smtClean="0"/>
              <a:t>( généralisation </a:t>
            </a:r>
            <a:r>
              <a:rPr lang="fr-FR" dirty="0"/>
              <a:t>par </a:t>
            </a:r>
            <a:r>
              <a:rPr lang="fr-FR" dirty="0" smtClean="0"/>
              <a:t>sélection)</a:t>
            </a:r>
            <a:endParaRPr lang="ar-EG" dirty="0"/>
          </a:p>
        </p:txBody>
      </p:sp>
      <p:sp>
        <p:nvSpPr>
          <p:cNvPr id="6" name="ZoneTexte 5"/>
          <p:cNvSpPr txBox="1"/>
          <p:nvPr/>
        </p:nvSpPr>
        <p:spPr>
          <a:xfrm>
            <a:off x="4644008" y="2420888"/>
            <a:ext cx="1872208" cy="1754326"/>
          </a:xfrm>
          <a:prstGeom prst="rect">
            <a:avLst/>
          </a:prstGeom>
          <a:noFill/>
          <a:ln>
            <a:solidFill>
              <a:schemeClr val="tx1"/>
            </a:solidFill>
          </a:ln>
        </p:spPr>
        <p:txBody>
          <a:bodyPr wrap="square" rtlCol="1">
            <a:spAutoFit/>
          </a:bodyPr>
          <a:lstStyle/>
          <a:p>
            <a:pPr algn="l" rtl="0"/>
            <a:r>
              <a:rPr lang="fr-FR" dirty="0"/>
              <a:t>On simplifie les contours en regroupant les zones  </a:t>
            </a:r>
            <a:r>
              <a:rPr lang="fr-FR" dirty="0" smtClean="0"/>
              <a:t>( </a:t>
            </a:r>
            <a:r>
              <a:rPr lang="fr-FR" dirty="0"/>
              <a:t>généralisation </a:t>
            </a:r>
            <a:r>
              <a:rPr lang="fr-FR" dirty="0" smtClean="0"/>
              <a:t>structurale) </a:t>
            </a:r>
            <a:endParaRPr lang="ar-EG" dirty="0"/>
          </a:p>
        </p:txBody>
      </p:sp>
      <p:sp>
        <p:nvSpPr>
          <p:cNvPr id="7" name="Rectangle 6"/>
          <p:cNvSpPr/>
          <p:nvPr/>
        </p:nvSpPr>
        <p:spPr>
          <a:xfrm>
            <a:off x="6660232" y="2420888"/>
            <a:ext cx="2232248" cy="1754326"/>
          </a:xfrm>
          <a:prstGeom prst="rect">
            <a:avLst/>
          </a:prstGeom>
          <a:ln>
            <a:solidFill>
              <a:schemeClr val="tx1"/>
            </a:solidFill>
          </a:ln>
        </p:spPr>
        <p:txBody>
          <a:bodyPr wrap="square">
            <a:spAutoFit/>
          </a:bodyPr>
          <a:lstStyle/>
          <a:p>
            <a:pPr algn="l" rtl="0"/>
            <a:r>
              <a:rPr lang="fr-FR" dirty="0"/>
              <a:t>On représente le phénomène par une forme totalement différente et  très  </a:t>
            </a:r>
            <a:r>
              <a:rPr lang="fr-FR" dirty="0" smtClean="0"/>
              <a:t>simplifiée(généralisation conceptuelle)</a:t>
            </a:r>
            <a:endParaRPr lang="ar-EG" dirty="0"/>
          </a:p>
        </p:txBody>
      </p:sp>
      <p:cxnSp>
        <p:nvCxnSpPr>
          <p:cNvPr id="9" name="Forme 8"/>
          <p:cNvCxnSpPr>
            <a:stCxn id="3" idx="1"/>
            <a:endCxn id="4" idx="0"/>
          </p:cNvCxnSpPr>
          <p:nvPr/>
        </p:nvCxnSpPr>
        <p:spPr>
          <a:xfrm rot="10800000" flipV="1">
            <a:off x="1331640" y="1093386"/>
            <a:ext cx="1584176" cy="13275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Forme 10"/>
          <p:cNvCxnSpPr>
            <a:stCxn id="3" idx="3"/>
            <a:endCxn id="7" idx="0"/>
          </p:cNvCxnSpPr>
          <p:nvPr/>
        </p:nvCxnSpPr>
        <p:spPr>
          <a:xfrm>
            <a:off x="6372200" y="1093386"/>
            <a:ext cx="1404156" cy="13275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a:stCxn id="3" idx="2"/>
            <a:endCxn id="5" idx="0"/>
          </p:cNvCxnSpPr>
          <p:nvPr/>
        </p:nvCxnSpPr>
        <p:spPr>
          <a:xfrm rot="5400000">
            <a:off x="3478524" y="1255404"/>
            <a:ext cx="1142836" cy="11881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en angle 14"/>
          <p:cNvCxnSpPr>
            <a:stCxn id="3" idx="2"/>
            <a:endCxn id="6" idx="0"/>
          </p:cNvCxnSpPr>
          <p:nvPr/>
        </p:nvCxnSpPr>
        <p:spPr>
          <a:xfrm rot="16200000" flipH="1">
            <a:off x="4540642" y="1381418"/>
            <a:ext cx="1142836" cy="9361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75856" y="620688"/>
            <a:ext cx="3672408" cy="369332"/>
          </a:xfrm>
          <a:prstGeom prst="rect">
            <a:avLst/>
          </a:prstGeom>
          <a:noFill/>
        </p:spPr>
        <p:txBody>
          <a:bodyPr wrap="square" rtlCol="1">
            <a:spAutoFit/>
          </a:bodyPr>
          <a:lstStyle/>
          <a:p>
            <a:r>
              <a:rPr lang="fr-FR" dirty="0" smtClean="0"/>
              <a:t>Type d’implantation  en cartographie </a:t>
            </a:r>
            <a:endParaRPr lang="ar-EG" dirty="0"/>
          </a:p>
        </p:txBody>
      </p:sp>
      <p:sp>
        <p:nvSpPr>
          <p:cNvPr id="3" name="ZoneTexte 2"/>
          <p:cNvSpPr txBox="1"/>
          <p:nvPr/>
        </p:nvSpPr>
        <p:spPr>
          <a:xfrm>
            <a:off x="107504" y="1124744"/>
            <a:ext cx="8640960" cy="923330"/>
          </a:xfrm>
          <a:prstGeom prst="rect">
            <a:avLst/>
          </a:prstGeom>
          <a:noFill/>
        </p:spPr>
        <p:txBody>
          <a:bodyPr wrap="square" rtlCol="1">
            <a:spAutoFit/>
          </a:bodyPr>
          <a:lstStyle/>
          <a:p>
            <a:pPr algn="l" rtl="0"/>
            <a:r>
              <a:rPr lang="fr-FR" dirty="0"/>
              <a:t>Il existe trois formes de base utilisées pour représenter des objets du monde réel : des points, des lignes ou des polygones. Ces formes sont souvent appelées objets </a:t>
            </a:r>
            <a:r>
              <a:rPr lang="fr-FR" dirty="0" smtClean="0"/>
              <a:t>géométriques ou types d’implantation.</a:t>
            </a:r>
          </a:p>
        </p:txBody>
      </p:sp>
      <p:pic>
        <p:nvPicPr>
          <p:cNvPr id="5122" name="Picture 2"/>
          <p:cNvPicPr>
            <a:picLocks noChangeAspect="1" noChangeArrowheads="1"/>
          </p:cNvPicPr>
          <p:nvPr/>
        </p:nvPicPr>
        <p:blipFill>
          <a:blip r:embed="rId2" cstate="print"/>
          <a:srcRect/>
          <a:stretch>
            <a:fillRect/>
          </a:stretch>
        </p:blipFill>
        <p:spPr bwMode="auto">
          <a:xfrm>
            <a:off x="1043608" y="2141928"/>
            <a:ext cx="7114034" cy="4005145"/>
          </a:xfrm>
          <a:prstGeom prst="rect">
            <a:avLst/>
          </a:prstGeom>
          <a:noFill/>
          <a:ln w="9525">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0587" y="1196752"/>
            <a:ext cx="2220543" cy="369332"/>
          </a:xfrm>
          <a:prstGeom prst="rect">
            <a:avLst/>
          </a:prstGeom>
        </p:spPr>
        <p:txBody>
          <a:bodyPr wrap="none">
            <a:spAutoFit/>
          </a:bodyPr>
          <a:lstStyle/>
          <a:p>
            <a:r>
              <a:rPr lang="fr-FR" dirty="0" smtClean="0"/>
              <a:t>Sémiologie graphique</a:t>
            </a:r>
            <a:endParaRPr lang="ar-EG" dirty="0"/>
          </a:p>
        </p:txBody>
      </p:sp>
      <p:sp>
        <p:nvSpPr>
          <p:cNvPr id="3" name="Rectangle 2"/>
          <p:cNvSpPr/>
          <p:nvPr/>
        </p:nvSpPr>
        <p:spPr>
          <a:xfrm>
            <a:off x="395536" y="2060848"/>
            <a:ext cx="8280920" cy="1754326"/>
          </a:xfrm>
          <a:prstGeom prst="rect">
            <a:avLst/>
          </a:prstGeom>
        </p:spPr>
        <p:txBody>
          <a:bodyPr wrap="square">
            <a:spAutoFit/>
          </a:bodyPr>
          <a:lstStyle/>
          <a:p>
            <a:pPr algn="l" rtl="0"/>
            <a:r>
              <a:rPr lang="fr-FR" dirty="0"/>
              <a:t>défini par Jacques Bertin (1967), « la </a:t>
            </a:r>
            <a:r>
              <a:rPr lang="fr-FR" i="1" dirty="0"/>
              <a:t>sémiologie graphique est </a:t>
            </a:r>
            <a:r>
              <a:rPr lang="fr-FR" i="1" dirty="0" smtClean="0"/>
              <a:t>un </a:t>
            </a:r>
            <a:r>
              <a:rPr lang="fr-FR" dirty="0" smtClean="0"/>
              <a:t>ensemble </a:t>
            </a:r>
            <a:r>
              <a:rPr lang="fr-FR" dirty="0"/>
              <a:t>des règles permettant l utilisation d un système graphique de signes pour </a:t>
            </a:r>
            <a:r>
              <a:rPr lang="fr-FR" dirty="0" smtClean="0"/>
              <a:t>la transmission </a:t>
            </a:r>
            <a:r>
              <a:rPr lang="fr-FR" dirty="0"/>
              <a:t>d une information ». On parle de langage graphique ou cartographique. </a:t>
            </a:r>
            <a:r>
              <a:rPr lang="fr-FR" dirty="0" smtClean="0"/>
              <a:t>Ce langage </a:t>
            </a:r>
            <a:r>
              <a:rPr lang="fr-FR" dirty="0"/>
              <a:t>cartographique se compose </a:t>
            </a:r>
            <a:r>
              <a:rPr lang="fr-FR" dirty="0" smtClean="0"/>
              <a:t>d’une </a:t>
            </a:r>
            <a:r>
              <a:rPr lang="fr-FR" dirty="0"/>
              <a:t>combinaison de signes élémentaires pour </a:t>
            </a:r>
            <a:r>
              <a:rPr lang="fr-FR" dirty="0" smtClean="0"/>
              <a:t>former des </a:t>
            </a:r>
            <a:r>
              <a:rPr lang="fr-FR" dirty="0"/>
              <a:t>figurés en fonction de six </a:t>
            </a:r>
            <a:r>
              <a:rPr lang="fr-FR" b="1" dirty="0"/>
              <a:t>variables visuelles. Les signes graphiques élémentaires sont </a:t>
            </a:r>
            <a:r>
              <a:rPr lang="fr-FR" b="1" dirty="0" smtClean="0"/>
              <a:t>le </a:t>
            </a:r>
            <a:r>
              <a:rPr lang="fr-FR" dirty="0" smtClean="0"/>
              <a:t>point</a:t>
            </a:r>
            <a:r>
              <a:rPr lang="fr-FR" dirty="0"/>
              <a:t>, le trait et la tâche.</a:t>
            </a:r>
            <a:endParaRPr lang="ar-EG" dirty="0"/>
          </a:p>
        </p:txBody>
      </p:sp>
      <p:sp>
        <p:nvSpPr>
          <p:cNvPr id="4" name="Flèche vers le bas 3"/>
          <p:cNvSpPr/>
          <p:nvPr/>
        </p:nvSpPr>
        <p:spPr>
          <a:xfrm>
            <a:off x="4499992" y="3933056"/>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Rectangle 4"/>
          <p:cNvSpPr/>
          <p:nvPr/>
        </p:nvSpPr>
        <p:spPr>
          <a:xfrm>
            <a:off x="1691680" y="4797152"/>
            <a:ext cx="5976664" cy="369332"/>
          </a:xfrm>
          <a:prstGeom prst="rect">
            <a:avLst/>
          </a:prstGeom>
        </p:spPr>
        <p:txBody>
          <a:bodyPr wrap="square">
            <a:spAutoFit/>
          </a:bodyPr>
          <a:lstStyle/>
          <a:p>
            <a:pPr algn="l"/>
            <a:r>
              <a:rPr lang="fr-FR" dirty="0"/>
              <a:t>La cartographie en est le résultat de la sémiologie graphique.</a:t>
            </a:r>
            <a:endParaRPr lang="ar-E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76672"/>
            <a:ext cx="8136904" cy="646331"/>
          </a:xfrm>
          <a:prstGeom prst="rect">
            <a:avLst/>
          </a:prstGeom>
        </p:spPr>
        <p:txBody>
          <a:bodyPr wrap="square">
            <a:spAutoFit/>
          </a:bodyPr>
          <a:lstStyle/>
          <a:p>
            <a:pPr algn="l" rtl="0"/>
            <a:r>
              <a:rPr lang="fr-FR" b="1" dirty="0"/>
              <a:t>Pour représenter des données, on peut utiliser différentes </a:t>
            </a:r>
            <a:r>
              <a:rPr lang="fr-FR" b="1" dirty="0" smtClean="0"/>
              <a:t>«variables </a:t>
            </a:r>
            <a:r>
              <a:rPr lang="fr-FR" b="1" dirty="0"/>
              <a:t>visuelles » (d’après J. </a:t>
            </a:r>
            <a:r>
              <a:rPr lang="fr-FR" b="1" dirty="0" smtClean="0"/>
              <a:t>Bertin). </a:t>
            </a:r>
            <a:r>
              <a:rPr lang="fr-FR" dirty="0"/>
              <a:t>Ces variables sont au nombre de 6 :</a:t>
            </a:r>
            <a:endParaRPr lang="ar-EG" dirty="0"/>
          </a:p>
        </p:txBody>
      </p:sp>
      <p:sp>
        <p:nvSpPr>
          <p:cNvPr id="3" name="Rectangle 2"/>
          <p:cNvSpPr/>
          <p:nvPr/>
        </p:nvSpPr>
        <p:spPr>
          <a:xfrm>
            <a:off x="3618579" y="116632"/>
            <a:ext cx="2220543" cy="369332"/>
          </a:xfrm>
          <a:prstGeom prst="rect">
            <a:avLst/>
          </a:prstGeom>
        </p:spPr>
        <p:txBody>
          <a:bodyPr wrap="none">
            <a:spAutoFit/>
          </a:bodyPr>
          <a:lstStyle/>
          <a:p>
            <a:r>
              <a:rPr lang="fr-FR" dirty="0" smtClean="0"/>
              <a:t>Sémiologie graphique</a:t>
            </a:r>
            <a:endParaRPr lang="ar-EG" dirty="0"/>
          </a:p>
        </p:txBody>
      </p:sp>
      <p:pic>
        <p:nvPicPr>
          <p:cNvPr id="7170" name="Picture 2"/>
          <p:cNvPicPr>
            <a:picLocks noChangeAspect="1" noChangeArrowheads="1"/>
          </p:cNvPicPr>
          <p:nvPr/>
        </p:nvPicPr>
        <p:blipFill>
          <a:blip r:embed="rId2" cstate="print"/>
          <a:srcRect/>
          <a:stretch>
            <a:fillRect/>
          </a:stretch>
        </p:blipFill>
        <p:spPr bwMode="auto">
          <a:xfrm>
            <a:off x="6732240" y="1628800"/>
            <a:ext cx="1872208" cy="68151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6948264" y="2636912"/>
            <a:ext cx="1584176" cy="748567"/>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6660232" y="3861048"/>
            <a:ext cx="2160239" cy="42151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6588224" y="5733256"/>
            <a:ext cx="2412776" cy="811992"/>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6660232" y="4725144"/>
            <a:ext cx="2160240" cy="537925"/>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107504" y="2276872"/>
            <a:ext cx="5376260" cy="3888432"/>
          </a:xfrm>
          <a:prstGeom prst="rect">
            <a:avLst/>
          </a:prstGeom>
          <a:noFill/>
          <a:ln w="9525">
            <a:noFill/>
            <a:miter lim="800000"/>
            <a:headEnd/>
            <a:tailEnd/>
          </a:ln>
        </p:spPr>
      </p:pic>
      <p:sp>
        <p:nvSpPr>
          <p:cNvPr id="11" name="ZoneTexte 10"/>
          <p:cNvSpPr txBox="1"/>
          <p:nvPr/>
        </p:nvSpPr>
        <p:spPr>
          <a:xfrm>
            <a:off x="6732240" y="2348880"/>
            <a:ext cx="1872208" cy="338554"/>
          </a:xfrm>
          <a:prstGeom prst="rect">
            <a:avLst/>
          </a:prstGeom>
          <a:noFill/>
        </p:spPr>
        <p:txBody>
          <a:bodyPr wrap="square" rtlCol="1">
            <a:spAutoFit/>
          </a:bodyPr>
          <a:lstStyle/>
          <a:p>
            <a:pPr algn="l" rtl="0"/>
            <a:r>
              <a:rPr lang="fr-FR" sz="1600" dirty="0" smtClean="0"/>
              <a:t>Variation de </a:t>
            </a:r>
            <a:r>
              <a:rPr lang="fr-FR" sz="1600" b="1" dirty="0" smtClean="0"/>
              <a:t>FORME</a:t>
            </a:r>
            <a:endParaRPr lang="fr-FR" sz="1600" b="1" dirty="0"/>
          </a:p>
        </p:txBody>
      </p:sp>
      <p:sp>
        <p:nvSpPr>
          <p:cNvPr id="12" name="ZoneTexte 11"/>
          <p:cNvSpPr txBox="1"/>
          <p:nvPr/>
        </p:nvSpPr>
        <p:spPr>
          <a:xfrm>
            <a:off x="6516216" y="4365104"/>
            <a:ext cx="2376264" cy="338554"/>
          </a:xfrm>
          <a:prstGeom prst="rect">
            <a:avLst/>
          </a:prstGeom>
          <a:noFill/>
        </p:spPr>
        <p:txBody>
          <a:bodyPr wrap="square" rtlCol="1">
            <a:spAutoFit/>
          </a:bodyPr>
          <a:lstStyle/>
          <a:p>
            <a:pPr algn="l" rtl="0"/>
            <a:r>
              <a:rPr lang="fr-FR" sz="1600" dirty="0" smtClean="0"/>
              <a:t>Variation d’</a:t>
            </a:r>
            <a:r>
              <a:rPr lang="fr-FR" sz="1600" b="1" dirty="0" smtClean="0"/>
              <a:t>ORIENTATION</a:t>
            </a:r>
            <a:endParaRPr lang="fr-FR" sz="1600" b="1" dirty="0"/>
          </a:p>
        </p:txBody>
      </p:sp>
      <p:sp>
        <p:nvSpPr>
          <p:cNvPr id="13" name="ZoneTexte 12"/>
          <p:cNvSpPr txBox="1"/>
          <p:nvPr/>
        </p:nvSpPr>
        <p:spPr>
          <a:xfrm>
            <a:off x="1835696" y="1772816"/>
            <a:ext cx="2160240" cy="338554"/>
          </a:xfrm>
          <a:prstGeom prst="rect">
            <a:avLst/>
          </a:prstGeom>
          <a:noFill/>
        </p:spPr>
        <p:txBody>
          <a:bodyPr wrap="square" rtlCol="1">
            <a:spAutoFit/>
          </a:bodyPr>
          <a:lstStyle/>
          <a:p>
            <a:pPr algn="l" rtl="0"/>
            <a:r>
              <a:rPr lang="fr-FR" sz="1600" dirty="0" smtClean="0"/>
              <a:t>Variation de </a:t>
            </a:r>
            <a:r>
              <a:rPr lang="fr-FR" sz="1600" b="1" dirty="0" smtClean="0"/>
              <a:t>COULEUR</a:t>
            </a:r>
            <a:endParaRPr lang="fr-FR" sz="1600" b="1" dirty="0"/>
          </a:p>
        </p:txBody>
      </p:sp>
      <p:sp>
        <p:nvSpPr>
          <p:cNvPr id="14" name="ZoneTexte 13"/>
          <p:cNvSpPr txBox="1"/>
          <p:nvPr/>
        </p:nvSpPr>
        <p:spPr>
          <a:xfrm>
            <a:off x="6804248" y="3573016"/>
            <a:ext cx="1872208" cy="338554"/>
          </a:xfrm>
          <a:prstGeom prst="rect">
            <a:avLst/>
          </a:prstGeom>
          <a:noFill/>
        </p:spPr>
        <p:txBody>
          <a:bodyPr wrap="square" rtlCol="1">
            <a:spAutoFit/>
          </a:bodyPr>
          <a:lstStyle/>
          <a:p>
            <a:pPr algn="l" rtl="0"/>
            <a:r>
              <a:rPr lang="fr-FR" sz="1600" dirty="0" smtClean="0"/>
              <a:t>Variation d’</a:t>
            </a:r>
            <a:r>
              <a:rPr lang="fr-FR" sz="1600" b="1" dirty="0" smtClean="0"/>
              <a:t> VALEUR</a:t>
            </a:r>
            <a:endParaRPr lang="fr-FR" sz="1600" b="1" dirty="0"/>
          </a:p>
        </p:txBody>
      </p:sp>
      <p:sp>
        <p:nvSpPr>
          <p:cNvPr id="15" name="ZoneTexte 14"/>
          <p:cNvSpPr txBox="1"/>
          <p:nvPr/>
        </p:nvSpPr>
        <p:spPr>
          <a:xfrm>
            <a:off x="6876256" y="5445224"/>
            <a:ext cx="1800200" cy="338554"/>
          </a:xfrm>
          <a:prstGeom prst="rect">
            <a:avLst/>
          </a:prstGeom>
          <a:noFill/>
        </p:spPr>
        <p:txBody>
          <a:bodyPr wrap="square" rtlCol="1">
            <a:spAutoFit/>
          </a:bodyPr>
          <a:lstStyle/>
          <a:p>
            <a:pPr algn="l" rtl="0"/>
            <a:r>
              <a:rPr lang="fr-FR" sz="1600" dirty="0" smtClean="0"/>
              <a:t>Variation d’</a:t>
            </a:r>
            <a:r>
              <a:rPr lang="fr-FR" sz="1600" b="1" dirty="0" smtClean="0"/>
              <a:t> GRAIN</a:t>
            </a:r>
            <a:endParaRPr lang="fr-FR" sz="1600" b="1" dirty="0"/>
          </a:p>
        </p:txBody>
      </p:sp>
      <p:sp>
        <p:nvSpPr>
          <p:cNvPr id="16" name="ZoneTexte 15"/>
          <p:cNvSpPr txBox="1"/>
          <p:nvPr/>
        </p:nvSpPr>
        <p:spPr>
          <a:xfrm>
            <a:off x="6876256" y="1340768"/>
            <a:ext cx="1584176" cy="338554"/>
          </a:xfrm>
          <a:prstGeom prst="rect">
            <a:avLst/>
          </a:prstGeom>
          <a:noFill/>
        </p:spPr>
        <p:txBody>
          <a:bodyPr wrap="square" rtlCol="1">
            <a:spAutoFit/>
          </a:bodyPr>
          <a:lstStyle/>
          <a:p>
            <a:pPr algn="l" rtl="0"/>
            <a:r>
              <a:rPr lang="fr-FR" sz="1600" dirty="0" smtClean="0"/>
              <a:t>Variation</a:t>
            </a:r>
            <a:r>
              <a:rPr lang="fr-FR" sz="1600" b="1" dirty="0" smtClean="0"/>
              <a:t> TAILLE</a:t>
            </a:r>
            <a:endParaRPr lang="fr-FR"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5585" y="0"/>
            <a:ext cx="3901388" cy="369332"/>
          </a:xfrm>
          <a:prstGeom prst="rect">
            <a:avLst/>
          </a:prstGeom>
        </p:spPr>
        <p:txBody>
          <a:bodyPr wrap="none">
            <a:spAutoFit/>
          </a:bodyPr>
          <a:lstStyle/>
          <a:p>
            <a:r>
              <a:rPr lang="fr-FR" dirty="0" smtClean="0"/>
              <a:t>Types de données et variables visuelles </a:t>
            </a:r>
            <a:endParaRPr lang="ar-EG" dirty="0"/>
          </a:p>
        </p:txBody>
      </p:sp>
      <p:sp>
        <p:nvSpPr>
          <p:cNvPr id="3" name="ZoneTexte 2"/>
          <p:cNvSpPr txBox="1"/>
          <p:nvPr/>
        </p:nvSpPr>
        <p:spPr>
          <a:xfrm>
            <a:off x="251520" y="404664"/>
            <a:ext cx="8640960" cy="1477328"/>
          </a:xfrm>
          <a:prstGeom prst="rect">
            <a:avLst/>
          </a:prstGeom>
          <a:noFill/>
        </p:spPr>
        <p:txBody>
          <a:bodyPr wrap="square" rtlCol="1">
            <a:spAutoFit/>
          </a:bodyPr>
          <a:lstStyle/>
          <a:p>
            <a:pPr algn="l" rtl="0"/>
            <a:r>
              <a:rPr lang="fr-FR" dirty="0"/>
              <a:t>Les données dont le cartographe dispose appartiennent à un système qui met en relation n’importe quelle donnée avec les autres données. Une carte sert à visualiser ces relations grâce à des transformations que l’on fait subir aux points, aux lignes et aux zones à l’aide des variables visuelles. Il existe trois types de relations : la proportionnalité, l’ordre et la différence.</a:t>
            </a:r>
            <a:endParaRPr lang="ar-EG" dirty="0"/>
          </a:p>
        </p:txBody>
      </p:sp>
      <p:sp>
        <p:nvSpPr>
          <p:cNvPr id="4" name="Rectangle 3"/>
          <p:cNvSpPr/>
          <p:nvPr/>
        </p:nvSpPr>
        <p:spPr>
          <a:xfrm>
            <a:off x="179512" y="1772816"/>
            <a:ext cx="4227568" cy="369332"/>
          </a:xfrm>
          <a:prstGeom prst="rect">
            <a:avLst/>
          </a:prstGeom>
        </p:spPr>
        <p:txBody>
          <a:bodyPr wrap="none">
            <a:spAutoFit/>
          </a:bodyPr>
          <a:lstStyle/>
          <a:p>
            <a:r>
              <a:rPr lang="fr-FR" dirty="0"/>
              <a:t>Les quantités en valeur absolue ou masses</a:t>
            </a:r>
            <a:endParaRPr lang="ar-EG" dirty="0"/>
          </a:p>
        </p:txBody>
      </p:sp>
      <p:pic>
        <p:nvPicPr>
          <p:cNvPr id="8194" name="Picture 2"/>
          <p:cNvPicPr>
            <a:picLocks noChangeAspect="1" noChangeArrowheads="1"/>
          </p:cNvPicPr>
          <p:nvPr/>
        </p:nvPicPr>
        <p:blipFill>
          <a:blip r:embed="rId2" cstate="print"/>
          <a:srcRect/>
          <a:stretch>
            <a:fillRect/>
          </a:stretch>
        </p:blipFill>
        <p:spPr bwMode="auto">
          <a:xfrm>
            <a:off x="395536" y="2132856"/>
            <a:ext cx="3467100" cy="1038225"/>
          </a:xfrm>
          <a:prstGeom prst="rect">
            <a:avLst/>
          </a:prstGeom>
          <a:noFill/>
          <a:ln w="9525">
            <a:solidFill>
              <a:schemeClr val="tx1"/>
            </a:solidFill>
            <a:miter lim="800000"/>
            <a:headEnd/>
            <a:tailEnd/>
          </a:ln>
        </p:spPr>
      </p:pic>
      <p:sp>
        <p:nvSpPr>
          <p:cNvPr id="43" name="ZoneTexte 42"/>
          <p:cNvSpPr txBox="1"/>
          <p:nvPr/>
        </p:nvSpPr>
        <p:spPr>
          <a:xfrm>
            <a:off x="7092280" y="1772816"/>
            <a:ext cx="999377" cy="369332"/>
          </a:xfrm>
          <a:prstGeom prst="rect">
            <a:avLst/>
          </a:prstGeom>
          <a:noFill/>
        </p:spPr>
        <p:txBody>
          <a:bodyPr wrap="none" rtlCol="1">
            <a:spAutoFit/>
          </a:bodyPr>
          <a:lstStyle/>
          <a:p>
            <a:r>
              <a:rPr lang="fr-FR" dirty="0" smtClean="0"/>
              <a:t>Les taux </a:t>
            </a:r>
            <a:endParaRPr lang="ar-EG" dirty="0"/>
          </a:p>
        </p:txBody>
      </p:sp>
      <p:pic>
        <p:nvPicPr>
          <p:cNvPr id="8232" name="Picture 40"/>
          <p:cNvPicPr>
            <a:picLocks noChangeAspect="1" noChangeArrowheads="1"/>
          </p:cNvPicPr>
          <p:nvPr/>
        </p:nvPicPr>
        <p:blipFill>
          <a:blip r:embed="rId3" cstate="print"/>
          <a:srcRect/>
          <a:stretch>
            <a:fillRect/>
          </a:stretch>
        </p:blipFill>
        <p:spPr bwMode="auto">
          <a:xfrm>
            <a:off x="7164288" y="2132856"/>
            <a:ext cx="1255385" cy="1296144"/>
          </a:xfrm>
          <a:prstGeom prst="rect">
            <a:avLst/>
          </a:prstGeom>
          <a:noFill/>
          <a:ln w="9525">
            <a:solidFill>
              <a:schemeClr val="tx1"/>
            </a:solidFill>
            <a:miter lim="800000"/>
            <a:headEnd/>
            <a:tailEnd/>
          </a:ln>
        </p:spPr>
      </p:pic>
      <p:sp>
        <p:nvSpPr>
          <p:cNvPr id="8233" name="Rectangle 41"/>
          <p:cNvSpPr>
            <a:spLocks noChangeArrowheads="1"/>
          </p:cNvSpPr>
          <p:nvPr/>
        </p:nvSpPr>
        <p:spPr bwMode="auto">
          <a:xfrm>
            <a:off x="251520" y="3284984"/>
            <a:ext cx="4824536"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776288" algn="l"/>
              </a:tabLst>
            </a:pPr>
            <a:r>
              <a:rPr kumimoji="0" lang="fr-FR" sz="1700" b="0" i="0" strike="noStrike" cap="none" normalizeH="0" baseline="0" dirty="0" smtClean="0">
                <a:ln>
                  <a:noFill/>
                </a:ln>
                <a:solidFill>
                  <a:schemeClr val="tx1"/>
                </a:solidFill>
                <a:effectLst/>
                <a:latin typeface="Arial" pitchFamily="34" charset="0"/>
                <a:ea typeface="Times New Roman" pitchFamily="18" charset="0"/>
                <a:cs typeface="Arial" pitchFamily="34" charset="0"/>
              </a:rPr>
              <a:t>U</a:t>
            </a:r>
            <a:r>
              <a:rPr kumimoji="0" lang="fr-FR" sz="1700" b="0" i="0" strike="noStrike" cap="none" normalizeH="0" baseline="0" dirty="0" smtClean="0" bmk="">
                <a:ln>
                  <a:noFill/>
                </a:ln>
                <a:solidFill>
                  <a:schemeClr val="tx1"/>
                </a:solidFill>
                <a:effectLst/>
                <a:latin typeface="Arial" pitchFamily="34" charset="0"/>
                <a:ea typeface="Times New Roman" pitchFamily="18" charset="0"/>
                <a:cs typeface="Arial" pitchFamily="34" charset="0"/>
              </a:rPr>
              <a:t>n classement, un ordre (information </a:t>
            </a:r>
            <a:r>
              <a:rPr kumimoji="0" lang="fr-FR" sz="1700" b="0" i="0" strike="noStrike" cap="none" normalizeH="0" baseline="0" dirty="0" smtClean="0">
                <a:ln>
                  <a:noFill/>
                </a:ln>
                <a:solidFill>
                  <a:schemeClr val="tx1"/>
                </a:solidFill>
                <a:effectLst/>
                <a:latin typeface="Arial" pitchFamily="34" charset="0"/>
                <a:ea typeface="Times New Roman" pitchFamily="18" charset="0"/>
                <a:cs typeface="Arial" pitchFamily="34" charset="0"/>
              </a:rPr>
              <a:t>ordonnée)</a:t>
            </a:r>
            <a:endParaRPr kumimoji="0" lang="fr-FR" sz="1800" b="0" i="0" strike="noStrike" cap="none" normalizeH="0" baseline="0" dirty="0" smtClean="0">
              <a:ln>
                <a:noFill/>
              </a:ln>
              <a:solidFill>
                <a:schemeClr val="tx1"/>
              </a:solidFill>
              <a:effectLst/>
              <a:latin typeface="Arial" pitchFamily="34" charset="0"/>
              <a:cs typeface="Arial" pitchFamily="34" charset="0"/>
            </a:endParaRPr>
          </a:p>
        </p:txBody>
      </p:sp>
      <p:sp>
        <p:nvSpPr>
          <p:cNvPr id="8235" name="Rectangle 43"/>
          <p:cNvSpPr>
            <a:spLocks noChangeArrowheads="1"/>
          </p:cNvSpPr>
          <p:nvPr/>
        </p:nvSpPr>
        <p:spPr bwMode="auto">
          <a:xfrm>
            <a:off x="251520" y="4941168"/>
            <a:ext cx="5472608"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776288" algn="l"/>
              </a:tabLst>
            </a:pPr>
            <a:r>
              <a:rPr kumimoji="0" lang="fr-FR" sz="1700" b="0" i="0" strike="noStrike" cap="none" normalizeH="0" baseline="0" dirty="0" smtClean="0">
                <a:ln>
                  <a:noFill/>
                </a:ln>
                <a:solidFill>
                  <a:schemeClr val="tx1"/>
                </a:solidFill>
                <a:effectLst/>
                <a:latin typeface="Arial" pitchFamily="34" charset="0"/>
                <a:ea typeface="Times New Roman" pitchFamily="18" charset="0"/>
                <a:cs typeface="Arial" pitchFamily="34" charset="0"/>
              </a:rPr>
              <a:t>U</a:t>
            </a:r>
            <a:r>
              <a:rPr kumimoji="0" lang="fr-FR" sz="1700" b="0" i="0" strike="noStrike" cap="none" normalizeH="0" baseline="0" dirty="0" smtClean="0" bmk="">
                <a:ln>
                  <a:noFill/>
                </a:ln>
                <a:solidFill>
                  <a:schemeClr val="tx1"/>
                </a:solidFill>
                <a:effectLst/>
                <a:latin typeface="Arial" pitchFamily="34" charset="0"/>
                <a:ea typeface="Times New Roman" pitchFamily="18" charset="0"/>
                <a:cs typeface="Arial" pitchFamily="34" charset="0"/>
              </a:rPr>
              <a:t>ne différence, une distinction (information </a:t>
            </a:r>
            <a:r>
              <a:rPr kumimoji="0" lang="fr-FR" sz="1700" b="0" i="0" strike="noStrike" cap="none" normalizeH="0" baseline="0" dirty="0" smtClean="0">
                <a:ln>
                  <a:noFill/>
                </a:ln>
                <a:solidFill>
                  <a:schemeClr val="tx1"/>
                </a:solidFill>
                <a:effectLst/>
                <a:latin typeface="Arial" pitchFamily="34" charset="0"/>
                <a:ea typeface="Times New Roman" pitchFamily="18" charset="0"/>
                <a:cs typeface="Arial" pitchFamily="34" charset="0"/>
              </a:rPr>
              <a:t>qualitative)</a:t>
            </a:r>
            <a:endParaRPr kumimoji="0" lang="fr-FR" sz="1800" b="0" i="0" strike="noStrike" cap="none" normalizeH="0" baseline="0" dirty="0" smtClean="0">
              <a:ln>
                <a:noFill/>
              </a:ln>
              <a:solidFill>
                <a:schemeClr val="tx1"/>
              </a:solidFill>
              <a:effectLst/>
              <a:latin typeface="Arial" pitchFamily="34" charset="0"/>
              <a:cs typeface="Arial" pitchFamily="34" charset="0"/>
            </a:endParaRPr>
          </a:p>
        </p:txBody>
      </p:sp>
      <p:pic>
        <p:nvPicPr>
          <p:cNvPr id="8236" name="Picture 44"/>
          <p:cNvPicPr>
            <a:picLocks noChangeAspect="1" noChangeArrowheads="1"/>
          </p:cNvPicPr>
          <p:nvPr/>
        </p:nvPicPr>
        <p:blipFill>
          <a:blip r:embed="rId4" cstate="print"/>
          <a:srcRect/>
          <a:stretch>
            <a:fillRect/>
          </a:stretch>
        </p:blipFill>
        <p:spPr bwMode="auto">
          <a:xfrm>
            <a:off x="4854691" y="3717032"/>
            <a:ext cx="1321821" cy="1152128"/>
          </a:xfrm>
          <a:prstGeom prst="rect">
            <a:avLst/>
          </a:prstGeom>
          <a:noFill/>
          <a:ln w="9525">
            <a:solidFill>
              <a:schemeClr val="tx1"/>
            </a:solidFill>
            <a:miter lim="800000"/>
            <a:headEnd/>
            <a:tailEnd/>
          </a:ln>
        </p:spPr>
      </p:pic>
      <p:pic>
        <p:nvPicPr>
          <p:cNvPr id="8237" name="Picture 45"/>
          <p:cNvPicPr>
            <a:picLocks noChangeAspect="1" noChangeArrowheads="1"/>
          </p:cNvPicPr>
          <p:nvPr/>
        </p:nvPicPr>
        <p:blipFill>
          <a:blip r:embed="rId5" cstate="print"/>
          <a:srcRect/>
          <a:stretch>
            <a:fillRect/>
          </a:stretch>
        </p:blipFill>
        <p:spPr bwMode="auto">
          <a:xfrm>
            <a:off x="4860032" y="5517232"/>
            <a:ext cx="1381125" cy="1047750"/>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33388" y="747713"/>
            <a:ext cx="8277225" cy="5362575"/>
          </a:xfrm>
          <a:prstGeom prst="rect">
            <a:avLst/>
          </a:prstGeom>
          <a:noFill/>
          <a:ln w="9525">
            <a:solidFill>
              <a:schemeClr val="tx1"/>
            </a:solidFill>
            <a:miter lim="800000"/>
            <a:headEnd/>
            <a:tailEnd/>
          </a:ln>
        </p:spPr>
      </p:pic>
      <p:sp>
        <p:nvSpPr>
          <p:cNvPr id="3" name="Rectangle 2"/>
          <p:cNvSpPr/>
          <p:nvPr/>
        </p:nvSpPr>
        <p:spPr>
          <a:xfrm>
            <a:off x="3017633" y="116632"/>
            <a:ext cx="3901388" cy="369332"/>
          </a:xfrm>
          <a:prstGeom prst="rect">
            <a:avLst/>
          </a:prstGeom>
        </p:spPr>
        <p:txBody>
          <a:bodyPr wrap="none">
            <a:spAutoFit/>
          </a:bodyPr>
          <a:lstStyle/>
          <a:p>
            <a:r>
              <a:rPr lang="fr-FR" dirty="0" smtClean="0"/>
              <a:t>Types de données et variables visuelles </a:t>
            </a:r>
            <a:endParaRPr lang="ar-E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0003" y="0"/>
            <a:ext cx="3262496" cy="369332"/>
          </a:xfrm>
          <a:prstGeom prst="rect">
            <a:avLst/>
          </a:prstGeom>
        </p:spPr>
        <p:txBody>
          <a:bodyPr wrap="none">
            <a:spAutoFit/>
          </a:bodyPr>
          <a:lstStyle/>
          <a:p>
            <a:pPr algn="l" rtl="0"/>
            <a:r>
              <a:rPr lang="fr-FR" dirty="0" smtClean="0"/>
              <a:t>Les principes de la discrétisation </a:t>
            </a:r>
            <a:endParaRPr lang="ar-EG" dirty="0"/>
          </a:p>
        </p:txBody>
      </p:sp>
      <p:sp>
        <p:nvSpPr>
          <p:cNvPr id="3" name="Rectangle 2"/>
          <p:cNvSpPr/>
          <p:nvPr/>
        </p:nvSpPr>
        <p:spPr>
          <a:xfrm>
            <a:off x="467544" y="404664"/>
            <a:ext cx="8424936" cy="923330"/>
          </a:xfrm>
          <a:prstGeom prst="rect">
            <a:avLst/>
          </a:prstGeom>
        </p:spPr>
        <p:txBody>
          <a:bodyPr wrap="square">
            <a:spAutoFit/>
          </a:bodyPr>
          <a:lstStyle/>
          <a:p>
            <a:pPr algn="l" rtl="0"/>
            <a:r>
              <a:rPr lang="fr-FR" dirty="0"/>
              <a:t>Elle consiste à transformer une distribution regroupant n valeurs prises </a:t>
            </a:r>
            <a:r>
              <a:rPr lang="fr-FR" dirty="0" smtClean="0"/>
              <a:t>en </a:t>
            </a:r>
            <a:r>
              <a:rPr lang="fr-FR" dirty="0"/>
              <a:t>m classes</a:t>
            </a:r>
            <a:r>
              <a:rPr lang="fr-FR" dirty="0" smtClean="0"/>
              <a:t>:</a:t>
            </a:r>
          </a:p>
          <a:p>
            <a:pPr algn="l" rtl="0"/>
            <a:r>
              <a:rPr lang="fr-FR" dirty="0"/>
              <a:t>Les valeurs appartenant à une même classe sont alors considérées comme </a:t>
            </a:r>
            <a:r>
              <a:rPr lang="fr-FR" dirty="0" smtClean="0"/>
              <a:t>identiques.</a:t>
            </a:r>
            <a:r>
              <a:rPr lang="fr-FR" dirty="0"/>
              <a:t> </a:t>
            </a:r>
            <a:r>
              <a:rPr lang="fr-FR" dirty="0" smtClean="0"/>
              <a:t>Information quantitative                       information ordonnée</a:t>
            </a:r>
            <a:endParaRPr lang="ar-EG" dirty="0"/>
          </a:p>
        </p:txBody>
      </p:sp>
      <p:sp>
        <p:nvSpPr>
          <p:cNvPr id="27649" name="Rectangle 1"/>
          <p:cNvSpPr>
            <a:spLocks noChangeArrowheads="1"/>
          </p:cNvSpPr>
          <p:nvPr/>
        </p:nvSpPr>
        <p:spPr bwMode="auto">
          <a:xfrm>
            <a:off x="0" y="1268760"/>
            <a:ext cx="93965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Pct val="100000"/>
              <a:tabLst>
                <a:tab pos="990600"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mj-cs"/>
              </a:rPr>
              <a:t>Une information est, d’un point de vue statistique, une série de correspondances  entre des </a:t>
            </a:r>
            <a:r>
              <a:rPr kumimoji="0" lang="fr-FR" sz="1600" b="1" i="0" u="none" strike="noStrike" cap="none" normalizeH="0" baseline="0" dirty="0" smtClean="0">
                <a:ln>
                  <a:noFill/>
                </a:ln>
                <a:solidFill>
                  <a:schemeClr val="tx1"/>
                </a:solidFill>
                <a:effectLst/>
                <a:latin typeface="Trebuchet MS" pitchFamily="34" charset="0"/>
                <a:ea typeface="Times New Roman" pitchFamily="18" charset="0"/>
                <a:cs typeface="+mj-cs"/>
              </a:rPr>
              <a:t>individus</a:t>
            </a:r>
            <a:r>
              <a:rPr kumimoji="0" lang="fr-FR" sz="1600" b="0" i="0" u="none" strike="noStrike" cap="none" normalizeH="0" baseline="0" dirty="0" smtClean="0">
                <a:ln>
                  <a:noFill/>
                </a:ln>
                <a:solidFill>
                  <a:schemeClr val="tx1"/>
                </a:solidFill>
                <a:effectLst/>
                <a:latin typeface="Trebuchet MS" pitchFamily="34" charset="0"/>
                <a:ea typeface="Times New Roman" pitchFamily="18" charset="0"/>
                <a:cs typeface="+mj-cs"/>
              </a:rPr>
              <a:t> </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mj-cs"/>
              </a:rPr>
              <a:t>et des </a:t>
            </a:r>
            <a:r>
              <a:rPr kumimoji="0" lang="fr-FR" sz="1600" b="1" i="0" u="none" strike="noStrike" cap="none" normalizeH="0" baseline="0" dirty="0" smtClean="0">
                <a:ln>
                  <a:noFill/>
                </a:ln>
                <a:solidFill>
                  <a:schemeClr val="tx1"/>
                </a:solidFill>
                <a:effectLst/>
                <a:latin typeface="Trebuchet MS" pitchFamily="34" charset="0"/>
                <a:ea typeface="Times New Roman" pitchFamily="18" charset="0"/>
                <a:cs typeface="+mj-cs"/>
              </a:rPr>
              <a:t>attributs</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mj-cs"/>
              </a:rPr>
              <a:t>.</a:t>
            </a:r>
            <a:endParaRPr kumimoji="0" lang="fr-FR" sz="1600" b="0" i="0" u="none" strike="noStrike" cap="none" normalizeH="0" baseline="0" dirty="0" smtClean="0">
              <a:ln>
                <a:noFill/>
              </a:ln>
              <a:solidFill>
                <a:schemeClr val="tx1"/>
              </a:solidFill>
              <a:effectLst/>
              <a:latin typeface="Arial" pitchFamily="34" charset="0"/>
              <a:cs typeface="+mj-cs"/>
            </a:endParaRPr>
          </a:p>
        </p:txBody>
      </p:sp>
      <p:sp>
        <p:nvSpPr>
          <p:cNvPr id="6" name="Flèche droite 5"/>
          <p:cNvSpPr/>
          <p:nvPr/>
        </p:nvSpPr>
        <p:spPr>
          <a:xfrm>
            <a:off x="2987824" y="1124744"/>
            <a:ext cx="93610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27650" name="Picture 2"/>
          <p:cNvPicPr>
            <a:picLocks noChangeAspect="1" noChangeArrowheads="1"/>
          </p:cNvPicPr>
          <p:nvPr/>
        </p:nvPicPr>
        <p:blipFill>
          <a:blip r:embed="rId2" cstate="print"/>
          <a:srcRect/>
          <a:stretch>
            <a:fillRect/>
          </a:stretch>
        </p:blipFill>
        <p:spPr bwMode="auto">
          <a:xfrm>
            <a:off x="1403648" y="1988840"/>
            <a:ext cx="6059388" cy="4111728"/>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089" y="116632"/>
            <a:ext cx="3509935" cy="369332"/>
          </a:xfrm>
          <a:prstGeom prst="rect">
            <a:avLst/>
          </a:prstGeom>
        </p:spPr>
        <p:txBody>
          <a:bodyPr wrap="none">
            <a:spAutoFit/>
          </a:bodyPr>
          <a:lstStyle/>
          <a:p>
            <a:r>
              <a:rPr lang="fr-FR" b="1" dirty="0" smtClean="0"/>
              <a:t>Indicateurs statistiques de position</a:t>
            </a:r>
            <a:endParaRPr lang="ar-EG" b="1"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51520" y="1052736"/>
            <a:ext cx="3528392" cy="369332"/>
          </a:xfrm>
          <a:prstGeom prst="rect">
            <a:avLst/>
          </a:prstGeom>
        </p:spPr>
        <p:txBody>
          <a:bodyPr wrap="square">
            <a:spAutoFit/>
          </a:bodyPr>
          <a:lstStyle/>
          <a:p>
            <a:pPr lvl="0" algn="l" fontAlgn="base">
              <a:spcBef>
                <a:spcPct val="0"/>
              </a:spcBef>
              <a:spcAft>
                <a:spcPct val="0"/>
              </a:spcAft>
              <a:tabLst>
                <a:tab pos="990600" algn="l"/>
              </a:tabLst>
            </a:pPr>
            <a:r>
              <a:rPr lang="en-US" b="1" dirty="0">
                <a:solidFill>
                  <a:prstClr val="black"/>
                </a:solidFill>
                <a:latin typeface="Arial" pitchFamily="34" charset="0"/>
                <a:ea typeface="Arial" pitchFamily="34" charset="0"/>
                <a:cs typeface="Arial" pitchFamily="34" charset="0"/>
              </a:rPr>
              <a:t>La </a:t>
            </a:r>
            <a:r>
              <a:rPr lang="en-US" b="1" dirty="0" err="1">
                <a:solidFill>
                  <a:prstClr val="black"/>
                </a:solidFill>
                <a:latin typeface="Arial" pitchFamily="34" charset="0"/>
                <a:ea typeface="Arial" pitchFamily="34" charset="0"/>
                <a:cs typeface="Arial" pitchFamily="34" charset="0"/>
              </a:rPr>
              <a:t>moyenne</a:t>
            </a:r>
            <a:r>
              <a:rPr lang="en-US" b="1" dirty="0">
                <a:solidFill>
                  <a:prstClr val="black"/>
                </a:solidFill>
                <a:latin typeface="Arial" pitchFamily="34" charset="0"/>
                <a:ea typeface="Arial" pitchFamily="34" charset="0"/>
                <a:cs typeface="Arial" pitchFamily="34" charset="0"/>
              </a:rPr>
              <a:t> </a:t>
            </a:r>
            <a:r>
              <a:rPr lang="en-US" b="1" dirty="0" err="1">
                <a:solidFill>
                  <a:prstClr val="black"/>
                </a:solidFill>
                <a:latin typeface="Arial" pitchFamily="34" charset="0"/>
                <a:ea typeface="Arial" pitchFamily="34" charset="0"/>
                <a:cs typeface="Arial" pitchFamily="34" charset="0"/>
              </a:rPr>
              <a:t>arithmétique</a:t>
            </a:r>
            <a:r>
              <a:rPr lang="en-US" b="1" dirty="0">
                <a:solidFill>
                  <a:prstClr val="black"/>
                </a:solidFill>
                <a:latin typeface="Arial" pitchFamily="34" charset="0"/>
                <a:ea typeface="Arial" pitchFamily="34" charset="0"/>
                <a:cs typeface="Arial" pitchFamily="34" charset="0"/>
              </a:rPr>
              <a:t> </a:t>
            </a:r>
            <a:r>
              <a:rPr lang="en-US" dirty="0">
                <a:solidFill>
                  <a:prstClr val="black"/>
                </a:solidFill>
                <a:latin typeface="Times New Roman" pitchFamily="18" charset="0"/>
                <a:ea typeface="Arial" pitchFamily="34" charset="0"/>
                <a:cs typeface="Times New Roman" pitchFamily="18" charset="0"/>
              </a:rPr>
              <a:t>( x )</a:t>
            </a:r>
            <a:endParaRPr lang="en-US" dirty="0">
              <a:solidFill>
                <a:prstClr val="black"/>
              </a:solidFill>
              <a:latin typeface="Arial" pitchFamily="34" charset="0"/>
              <a:cs typeface="Arial" pitchFamily="34" charset="0"/>
            </a:endParaRPr>
          </a:p>
        </p:txBody>
      </p:sp>
      <p:sp>
        <p:nvSpPr>
          <p:cNvPr id="7" name="Rectangle 6"/>
          <p:cNvSpPr/>
          <p:nvPr/>
        </p:nvSpPr>
        <p:spPr>
          <a:xfrm>
            <a:off x="3779912" y="1052736"/>
            <a:ext cx="3180531" cy="338554"/>
          </a:xfrm>
          <a:prstGeom prst="rect">
            <a:avLst/>
          </a:prstGeom>
        </p:spPr>
        <p:txBody>
          <a:bodyPr wrap="square">
            <a:spAutoFit/>
          </a:bodyPr>
          <a:lstStyle/>
          <a:p>
            <a:pPr lvl="0" algn="l" rtl="0" eaLnBrk="0" fontAlgn="base" hangingPunct="0">
              <a:spcBef>
                <a:spcPct val="0"/>
              </a:spcBef>
              <a:spcAft>
                <a:spcPct val="0"/>
              </a:spcAft>
              <a:tabLst>
                <a:tab pos="990600" algn="l"/>
              </a:tabLst>
            </a:pPr>
            <a:r>
              <a:rPr lang="fr-FR" sz="1600" dirty="0">
                <a:solidFill>
                  <a:prstClr val="black"/>
                </a:solidFill>
                <a:latin typeface="Arial" pitchFamily="34" charset="0"/>
                <a:ea typeface="Times New Roman" pitchFamily="18" charset="0"/>
                <a:cs typeface="Arial" pitchFamily="34" charset="0"/>
              </a:rPr>
              <a:t>Le symbole x se lit « x barre ».</a:t>
            </a:r>
          </a:p>
        </p:txBody>
      </p:sp>
      <p:sp>
        <p:nvSpPr>
          <p:cNvPr id="8" name="Rectangle 7"/>
          <p:cNvSpPr/>
          <p:nvPr/>
        </p:nvSpPr>
        <p:spPr>
          <a:xfrm>
            <a:off x="251520" y="1412776"/>
            <a:ext cx="8064896" cy="830997"/>
          </a:xfrm>
          <a:prstGeom prst="rect">
            <a:avLst/>
          </a:prstGeom>
        </p:spPr>
        <p:txBody>
          <a:bodyPr wrap="square">
            <a:spAutoFit/>
          </a:bodyPr>
          <a:lstStyle/>
          <a:p>
            <a:pPr algn="l" rtl="0"/>
            <a:r>
              <a:rPr lang="fr-FR" sz="1600" dirty="0" smtClean="0">
                <a:solidFill>
                  <a:prstClr val="black"/>
                </a:solidFill>
                <a:latin typeface="Arial" pitchFamily="34" charset="0"/>
                <a:ea typeface="Times New Roman" pitchFamily="18" charset="0"/>
                <a:cs typeface="Arial" pitchFamily="34" charset="0"/>
              </a:rPr>
              <a:t>C’est la valeur centrale la plus utilisée pour résumer une distribution. On l’obtient en effectuant la somme de toutes les valeurs de la série statistique et en divisant le résultat par le nombre d’observations  </a:t>
            </a:r>
            <a:endParaRPr lang="ar-EG" sz="1600" dirty="0"/>
          </a:p>
        </p:txBody>
      </p:sp>
      <p:pic>
        <p:nvPicPr>
          <p:cNvPr id="28677" name="Picture 5"/>
          <p:cNvPicPr>
            <a:picLocks noChangeAspect="1" noChangeArrowheads="1"/>
          </p:cNvPicPr>
          <p:nvPr/>
        </p:nvPicPr>
        <p:blipFill>
          <a:blip r:embed="rId2" cstate="print"/>
          <a:srcRect/>
          <a:stretch>
            <a:fillRect/>
          </a:stretch>
        </p:blipFill>
        <p:spPr bwMode="auto">
          <a:xfrm>
            <a:off x="2915816" y="2348880"/>
            <a:ext cx="3743325" cy="771525"/>
          </a:xfrm>
          <a:prstGeom prst="rect">
            <a:avLst/>
          </a:prstGeom>
          <a:noFill/>
          <a:ln w="9525">
            <a:noFill/>
            <a:miter lim="800000"/>
            <a:headEnd/>
            <a:tailEnd/>
          </a:ln>
        </p:spPr>
      </p:pic>
      <p:sp>
        <p:nvSpPr>
          <p:cNvPr id="286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1" name="Rectangle 20"/>
          <p:cNvSpPr/>
          <p:nvPr/>
        </p:nvSpPr>
        <p:spPr>
          <a:xfrm>
            <a:off x="395536" y="3212976"/>
            <a:ext cx="1717137" cy="369332"/>
          </a:xfrm>
          <a:prstGeom prst="rect">
            <a:avLst/>
          </a:prstGeom>
        </p:spPr>
        <p:txBody>
          <a:bodyPr wrap="none">
            <a:spAutoFit/>
          </a:bodyPr>
          <a:lstStyle/>
          <a:p>
            <a:r>
              <a:rPr lang="fr-FR" b="1" dirty="0" smtClean="0"/>
              <a:t>La </a:t>
            </a:r>
            <a:r>
              <a:rPr lang="fr-FR" b="1" dirty="0" err="1" smtClean="0"/>
              <a:t>mediane</a:t>
            </a:r>
            <a:r>
              <a:rPr lang="fr-FR" b="1" dirty="0" smtClean="0"/>
              <a:t> </a:t>
            </a:r>
            <a:r>
              <a:rPr lang="fr-FR" dirty="0" smtClean="0"/>
              <a:t>- </a:t>
            </a:r>
            <a:r>
              <a:rPr lang="fr-FR" dirty="0"/>
              <a:t>Q2</a:t>
            </a:r>
            <a:endParaRPr lang="ar-EG" dirty="0"/>
          </a:p>
        </p:txBody>
      </p:sp>
      <p:sp>
        <p:nvSpPr>
          <p:cNvPr id="22" name="Rectangle 21"/>
          <p:cNvSpPr/>
          <p:nvPr/>
        </p:nvSpPr>
        <p:spPr>
          <a:xfrm>
            <a:off x="251520" y="3501008"/>
            <a:ext cx="8712968" cy="646331"/>
          </a:xfrm>
          <a:prstGeom prst="rect">
            <a:avLst/>
          </a:prstGeom>
        </p:spPr>
        <p:txBody>
          <a:bodyPr wrap="square">
            <a:spAutoFit/>
          </a:bodyPr>
          <a:lstStyle/>
          <a:p>
            <a:pPr algn="l" rtl="0"/>
            <a:r>
              <a:rPr lang="fr-FR" dirty="0"/>
              <a:t>La médiane est la valeur de la série qui partage la distribution en deux sous-ensembles d'égale effectifs</a:t>
            </a:r>
            <a:endParaRPr lang="ar-EG" dirty="0"/>
          </a:p>
        </p:txBody>
      </p:sp>
      <p:sp>
        <p:nvSpPr>
          <p:cNvPr id="23" name="Rectangle 22"/>
          <p:cNvSpPr/>
          <p:nvPr/>
        </p:nvSpPr>
        <p:spPr>
          <a:xfrm>
            <a:off x="1547664" y="4221088"/>
            <a:ext cx="3895232" cy="369332"/>
          </a:xfrm>
          <a:prstGeom prst="rect">
            <a:avLst/>
          </a:prstGeom>
        </p:spPr>
        <p:txBody>
          <a:bodyPr wrap="none">
            <a:spAutoFit/>
          </a:bodyPr>
          <a:lstStyle/>
          <a:p>
            <a:r>
              <a:rPr lang="pt-BR" dirty="0"/>
              <a:t>Q2 = (n+1) / 2 OU =MEDIANE(MATRICE)</a:t>
            </a:r>
            <a:endParaRPr lang="ar-E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9512" y="1124744"/>
            <a:ext cx="8496944" cy="1200329"/>
            <a:chOff x="323528" y="2551837"/>
            <a:chExt cx="8496944" cy="1200329"/>
          </a:xfrm>
        </p:grpSpPr>
        <p:sp>
          <p:nvSpPr>
            <p:cNvPr id="2" name="Rectangle 1"/>
            <p:cNvSpPr/>
            <p:nvPr/>
          </p:nvSpPr>
          <p:spPr>
            <a:xfrm>
              <a:off x="323528" y="2551837"/>
              <a:ext cx="8496944" cy="1200329"/>
            </a:xfrm>
            <a:prstGeom prst="rect">
              <a:avLst/>
            </a:prstGeom>
          </p:spPr>
          <p:txBody>
            <a:bodyPr wrap="square">
              <a:spAutoFit/>
            </a:bodyPr>
            <a:lstStyle/>
            <a:p>
              <a:pPr lvl="1" algn="l" rtl="0"/>
              <a:r>
                <a:rPr lang="en-US" b="1" dirty="0" err="1"/>
                <a:t>L’écart</a:t>
              </a:r>
              <a:r>
                <a:rPr lang="en-US" b="1" dirty="0"/>
                <a:t> </a:t>
              </a:r>
              <a:r>
                <a:rPr lang="en-US" b="1" dirty="0" smtClean="0"/>
                <a:t>type </a:t>
              </a:r>
              <a:endParaRPr lang="en-US" b="1" dirty="0"/>
            </a:p>
            <a:p>
              <a:pPr algn="l" rtl="0"/>
              <a:r>
                <a:rPr lang="fr-FR" dirty="0"/>
                <a:t>L'écart type est une mesure de la dispersion des valeurs par rapport à la moyenne (valeur moyenne). Il correspond à la racine carrée de la variance. Plus l’écart-type est élevé, plus les observations sont dispersées.</a:t>
              </a:r>
              <a:endParaRPr lang="ar-EG" dirty="0"/>
            </a:p>
          </p:txBody>
        </p:sp>
        <p:pic>
          <p:nvPicPr>
            <p:cNvPr id="29698" name="Picture 2"/>
            <p:cNvPicPr>
              <a:picLocks noChangeAspect="1" noChangeArrowheads="1"/>
            </p:cNvPicPr>
            <p:nvPr/>
          </p:nvPicPr>
          <p:blipFill>
            <a:blip r:embed="rId2" cstate="print"/>
            <a:srcRect/>
            <a:stretch>
              <a:fillRect/>
            </a:stretch>
          </p:blipFill>
          <p:spPr bwMode="auto">
            <a:xfrm>
              <a:off x="1979712" y="2636912"/>
              <a:ext cx="247650" cy="247650"/>
            </a:xfrm>
            <a:prstGeom prst="rect">
              <a:avLst/>
            </a:prstGeom>
            <a:noFill/>
            <a:ln w="9525">
              <a:noFill/>
              <a:miter lim="800000"/>
              <a:headEnd/>
              <a:tailEnd/>
            </a:ln>
          </p:spPr>
        </p:pic>
      </p:grpSp>
      <p:pic>
        <p:nvPicPr>
          <p:cNvPr id="29699" name="Picture 3"/>
          <p:cNvPicPr>
            <a:picLocks noChangeAspect="1" noChangeArrowheads="1"/>
          </p:cNvPicPr>
          <p:nvPr/>
        </p:nvPicPr>
        <p:blipFill>
          <a:blip r:embed="rId3" cstate="print"/>
          <a:srcRect/>
          <a:stretch>
            <a:fillRect/>
          </a:stretch>
        </p:blipFill>
        <p:spPr bwMode="auto">
          <a:xfrm>
            <a:off x="827584" y="2420888"/>
            <a:ext cx="6153150" cy="895350"/>
          </a:xfrm>
          <a:prstGeom prst="rect">
            <a:avLst/>
          </a:prstGeom>
          <a:noFill/>
          <a:ln w="9525">
            <a:noFill/>
            <a:miter lim="800000"/>
            <a:headEnd/>
            <a:tailEnd/>
          </a:ln>
        </p:spPr>
      </p:pic>
      <p:sp>
        <p:nvSpPr>
          <p:cNvPr id="6" name="Rectangle 5"/>
          <p:cNvSpPr/>
          <p:nvPr/>
        </p:nvSpPr>
        <p:spPr>
          <a:xfrm>
            <a:off x="467544" y="3429000"/>
            <a:ext cx="2160240" cy="369332"/>
          </a:xfrm>
          <a:prstGeom prst="rect">
            <a:avLst/>
          </a:prstGeom>
        </p:spPr>
        <p:txBody>
          <a:bodyPr wrap="square">
            <a:spAutoFit/>
          </a:bodyPr>
          <a:lstStyle/>
          <a:p>
            <a:pPr lvl="1" algn="l" rtl="0"/>
            <a:r>
              <a:rPr lang="en-US" b="1" dirty="0"/>
              <a:t>La variance (V)</a:t>
            </a:r>
          </a:p>
        </p:txBody>
      </p:sp>
      <p:sp>
        <p:nvSpPr>
          <p:cNvPr id="7" name="Rectangle 6"/>
          <p:cNvSpPr/>
          <p:nvPr/>
        </p:nvSpPr>
        <p:spPr>
          <a:xfrm>
            <a:off x="395536" y="3861048"/>
            <a:ext cx="7632848" cy="338554"/>
          </a:xfrm>
          <a:prstGeom prst="rect">
            <a:avLst/>
          </a:prstGeom>
        </p:spPr>
        <p:txBody>
          <a:bodyPr wrap="square">
            <a:spAutoFit/>
          </a:bodyPr>
          <a:lstStyle/>
          <a:p>
            <a:pPr algn="l" rtl="0"/>
            <a:r>
              <a:rPr lang="fr-FR" sz="1600" dirty="0">
                <a:solidFill>
                  <a:prstClr val="black"/>
                </a:solidFill>
                <a:latin typeface="Arial" pitchFamily="34" charset="0"/>
                <a:ea typeface="Times New Roman" pitchFamily="18" charset="0"/>
                <a:cs typeface="Arial" pitchFamily="34" charset="0"/>
              </a:rPr>
              <a:t>La variance est la moyenne arithmétique des carrés des écarts à la moyenne</a:t>
            </a:r>
            <a:endParaRPr lang="ar-EG" sz="1600" dirty="0"/>
          </a:p>
        </p:txBody>
      </p:sp>
      <p:pic>
        <p:nvPicPr>
          <p:cNvPr id="8" name="Picture 15"/>
          <p:cNvPicPr>
            <a:picLocks noChangeAspect="1" noChangeArrowheads="1"/>
          </p:cNvPicPr>
          <p:nvPr/>
        </p:nvPicPr>
        <p:blipFill>
          <a:blip r:embed="rId4" cstate="print"/>
          <a:srcRect/>
          <a:stretch>
            <a:fillRect/>
          </a:stretch>
        </p:blipFill>
        <p:spPr bwMode="auto">
          <a:xfrm>
            <a:off x="395536" y="4293096"/>
            <a:ext cx="4105275" cy="933450"/>
          </a:xfrm>
          <a:prstGeom prst="rect">
            <a:avLst/>
          </a:prstGeom>
          <a:noFill/>
          <a:ln w="9525">
            <a:noFill/>
            <a:miter lim="800000"/>
            <a:headEnd/>
            <a:tailEnd/>
          </a:ln>
        </p:spPr>
      </p:pic>
      <p:sp>
        <p:nvSpPr>
          <p:cNvPr id="9" name="Rectangle 8"/>
          <p:cNvSpPr/>
          <p:nvPr/>
        </p:nvSpPr>
        <p:spPr>
          <a:xfrm>
            <a:off x="2630927" y="188640"/>
            <a:ext cx="3715504" cy="369332"/>
          </a:xfrm>
          <a:prstGeom prst="rect">
            <a:avLst/>
          </a:prstGeom>
        </p:spPr>
        <p:txBody>
          <a:bodyPr wrap="none">
            <a:spAutoFit/>
          </a:bodyPr>
          <a:lstStyle/>
          <a:p>
            <a:r>
              <a:rPr lang="fr-FR" b="1" dirty="0" smtClean="0"/>
              <a:t>Indicateurs statistiques de dispersion</a:t>
            </a:r>
            <a:endParaRPr lang="ar-EG"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131840" y="2708920"/>
            <a:ext cx="3686175" cy="2771775"/>
          </a:xfrm>
          <a:prstGeom prst="rect">
            <a:avLst/>
          </a:prstGeom>
          <a:noFill/>
          <a:ln w="9525">
            <a:solidFill>
              <a:schemeClr val="tx1"/>
            </a:solidFill>
            <a:miter lim="800000"/>
            <a:headEnd/>
            <a:tailEnd/>
          </a:ln>
        </p:spPr>
      </p:pic>
      <p:sp>
        <p:nvSpPr>
          <p:cNvPr id="4" name="Rectangle 3"/>
          <p:cNvSpPr/>
          <p:nvPr/>
        </p:nvSpPr>
        <p:spPr>
          <a:xfrm>
            <a:off x="3345290" y="116632"/>
            <a:ext cx="2868734" cy="369332"/>
          </a:xfrm>
          <a:prstGeom prst="rect">
            <a:avLst/>
          </a:prstGeom>
        </p:spPr>
        <p:txBody>
          <a:bodyPr wrap="none">
            <a:spAutoFit/>
          </a:bodyPr>
          <a:lstStyle/>
          <a:p>
            <a:r>
              <a:rPr lang="fr-FR" b="1" dirty="0" smtClean="0"/>
              <a:t>Indicateurs de discrétisation</a:t>
            </a:r>
            <a:endParaRPr lang="ar-EG" b="1" dirty="0"/>
          </a:p>
        </p:txBody>
      </p:sp>
      <p:sp>
        <p:nvSpPr>
          <p:cNvPr id="5" name="Flèche vers le bas 4"/>
          <p:cNvSpPr/>
          <p:nvPr/>
        </p:nvSpPr>
        <p:spPr>
          <a:xfrm>
            <a:off x="4860032" y="1844824"/>
            <a:ext cx="21602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323528" y="836712"/>
            <a:ext cx="8676456" cy="923330"/>
          </a:xfrm>
          <a:prstGeom prst="rect">
            <a:avLst/>
          </a:prstGeom>
        </p:spPr>
        <p:txBody>
          <a:bodyPr wrap="square">
            <a:spAutoFit/>
          </a:bodyPr>
          <a:lstStyle/>
          <a:p>
            <a:pPr algn="l" rtl="0"/>
            <a:r>
              <a:rPr lang="fr-FR" dirty="0"/>
              <a:t>N’hésitez pas </a:t>
            </a:r>
            <a:r>
              <a:rPr lang="fr-FR" dirty="0" smtClean="0"/>
              <a:t>à visualiser </a:t>
            </a:r>
            <a:r>
              <a:rPr lang="fr-FR" dirty="0"/>
              <a:t>le diagramme de répartition de la variable statistique traitée et à vous aider des indicateurs de position et de dispersion pour choisir la méthode de discrétisation adaptée (mode, médiane, moyenne, écart-type, quartiles, écarts médians... ).</a:t>
            </a:r>
            <a:endParaRPr lang="ar-E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36712"/>
            <a:ext cx="7772400" cy="648072"/>
          </a:xfrm>
        </p:spPr>
        <p:txBody>
          <a:bodyPr>
            <a:normAutofit/>
          </a:bodyPr>
          <a:lstStyle/>
          <a:p>
            <a:pPr rtl="0"/>
            <a:r>
              <a:rPr lang="fr-FR" sz="2800" b="1" dirty="0" smtClean="0">
                <a:solidFill>
                  <a:schemeClr val="tx1"/>
                </a:solidFill>
              </a:rPr>
              <a:t>Plan du cours</a:t>
            </a:r>
            <a:endParaRPr lang="ar-EG" sz="2800" dirty="0">
              <a:cs typeface="+mn-cs"/>
            </a:endParaRPr>
          </a:p>
        </p:txBody>
      </p:sp>
      <p:sp>
        <p:nvSpPr>
          <p:cNvPr id="3" name="Sous-titre 2"/>
          <p:cNvSpPr>
            <a:spLocks noGrp="1"/>
          </p:cNvSpPr>
          <p:nvPr>
            <p:ph type="subTitle" idx="1"/>
          </p:nvPr>
        </p:nvSpPr>
        <p:spPr>
          <a:xfrm>
            <a:off x="755576" y="1628800"/>
            <a:ext cx="6264696" cy="3649960"/>
          </a:xfrm>
        </p:spPr>
        <p:txBody>
          <a:bodyPr>
            <a:normAutofit fontScale="25000" lnSpcReduction="20000"/>
          </a:bodyPr>
          <a:lstStyle/>
          <a:p>
            <a:pPr algn="l" rtl="0"/>
            <a:r>
              <a:rPr lang="fr-FR" sz="7200" b="1" dirty="0" smtClean="0">
                <a:solidFill>
                  <a:schemeClr val="tx1"/>
                </a:solidFill>
              </a:rPr>
              <a:t>Plan du cours</a:t>
            </a:r>
          </a:p>
          <a:p>
            <a:pPr algn="l" rtl="0"/>
            <a:r>
              <a:rPr lang="fr-FR" sz="7200" dirty="0" smtClean="0">
                <a:solidFill>
                  <a:schemeClr val="tx1"/>
                </a:solidFill>
              </a:rPr>
              <a:t>Définition: la cartographie, la carte, le cartographe</a:t>
            </a:r>
          </a:p>
          <a:p>
            <a:pPr algn="l" rtl="0"/>
            <a:r>
              <a:rPr lang="fr-FR" sz="7200" dirty="0" smtClean="0">
                <a:solidFill>
                  <a:schemeClr val="tx1"/>
                </a:solidFill>
              </a:rPr>
              <a:t>Type d’implantation  en cartographie </a:t>
            </a:r>
          </a:p>
          <a:p>
            <a:pPr algn="l" rtl="0"/>
            <a:r>
              <a:rPr lang="fr-FR" sz="7200" dirty="0" smtClean="0">
                <a:solidFill>
                  <a:schemeClr val="tx1"/>
                </a:solidFill>
              </a:rPr>
              <a:t>Notion d’échelle, la généralisation </a:t>
            </a:r>
          </a:p>
          <a:p>
            <a:pPr algn="l" rtl="0"/>
            <a:r>
              <a:rPr lang="fr-FR" sz="7200" dirty="0" smtClean="0">
                <a:solidFill>
                  <a:schemeClr val="tx1"/>
                </a:solidFill>
              </a:rPr>
              <a:t>Sémiologie graphique</a:t>
            </a:r>
          </a:p>
          <a:p>
            <a:pPr algn="l" rtl="0"/>
            <a:r>
              <a:rPr lang="fr-FR" sz="7200" dirty="0" smtClean="0">
                <a:solidFill>
                  <a:schemeClr val="tx1"/>
                </a:solidFill>
              </a:rPr>
              <a:t>Types de données et variables visuelles</a:t>
            </a:r>
          </a:p>
          <a:p>
            <a:pPr algn="l" rtl="0"/>
            <a:r>
              <a:rPr lang="fr-FR" sz="7200" dirty="0" smtClean="0">
                <a:solidFill>
                  <a:schemeClr val="tx1"/>
                </a:solidFill>
              </a:rPr>
              <a:t>Les principes de la discrétisation</a:t>
            </a:r>
          </a:p>
          <a:p>
            <a:pPr algn="l" rtl="0"/>
            <a:r>
              <a:rPr lang="fr-FR" sz="7200" dirty="0" smtClean="0">
                <a:solidFill>
                  <a:schemeClr val="tx1"/>
                </a:solidFill>
              </a:rPr>
              <a:t>Indicateurs statistiques</a:t>
            </a:r>
          </a:p>
          <a:p>
            <a:pPr algn="l" rtl="0"/>
            <a:r>
              <a:rPr lang="fr-FR" sz="7200" dirty="0" smtClean="0">
                <a:solidFill>
                  <a:schemeClr val="tx1"/>
                </a:solidFill>
              </a:rPr>
              <a:t>Méthodes de discrétisation </a:t>
            </a:r>
          </a:p>
          <a:p>
            <a:pPr lvl="0" algn="l" rtl="0"/>
            <a:r>
              <a:rPr kumimoji="0" lang="fr-FR" sz="7200" i="0" u="none" strike="noStrike" cap="none" normalizeH="0" baseline="0" dirty="0" smtClean="0">
                <a:ln>
                  <a:noFill/>
                </a:ln>
                <a:solidFill>
                  <a:schemeClr val="tx1"/>
                </a:solidFill>
                <a:effectLst/>
                <a:latin typeface="Arial" pitchFamily="34" charset="0"/>
                <a:ea typeface="Times New Roman" pitchFamily="18" charset="0"/>
              </a:rPr>
              <a:t>Rappel pour un bon usage de l’expression cartographique</a:t>
            </a:r>
          </a:p>
          <a:p>
            <a:pPr algn="l" rtl="0"/>
            <a:r>
              <a:rPr kumimoji="0" lang="fr-FR" sz="7200" i="0" strike="noStrike" cap="none" normalizeH="0" baseline="0" dirty="0" smtClean="0">
                <a:ln>
                  <a:noFill/>
                </a:ln>
                <a:solidFill>
                  <a:schemeClr val="tx1"/>
                </a:solidFill>
                <a:effectLst/>
                <a:latin typeface="Arial" pitchFamily="34" charset="0"/>
                <a:ea typeface="Times New Roman" pitchFamily="18" charset="0"/>
              </a:rPr>
              <a:t>Les élément et l'habillage de la carte</a:t>
            </a:r>
            <a:endParaRPr kumimoji="0" lang="en-US" sz="7200" i="0" strike="noStrike" cap="none" normalizeH="0" baseline="0" dirty="0" smtClean="0">
              <a:ln>
                <a:noFill/>
              </a:ln>
              <a:solidFill>
                <a:schemeClr val="tx1"/>
              </a:solidFill>
              <a:effectLst/>
              <a:latin typeface="Arial" pitchFamily="34" charset="0"/>
            </a:endParaRPr>
          </a:p>
          <a:p>
            <a:pPr lvl="0" algn="l" rtl="0"/>
            <a:r>
              <a:rPr kumimoji="0" lang="fr-FR" sz="7200" i="0" u="none" strike="noStrike" cap="none" normalizeH="0" baseline="0" dirty="0" smtClean="0">
                <a:ln>
                  <a:noFill/>
                </a:ln>
                <a:solidFill>
                  <a:schemeClr val="tx1"/>
                </a:solidFill>
                <a:effectLst/>
                <a:latin typeface="Arial" pitchFamily="34" charset="0"/>
              </a:rPr>
              <a:t>Conclusion</a:t>
            </a:r>
          </a:p>
          <a:p>
            <a:pPr lvl="0" algn="l" rtl="0"/>
            <a:r>
              <a:rPr lang="fr-FR" sz="7200" dirty="0" smtClean="0">
                <a:solidFill>
                  <a:schemeClr val="tx1"/>
                </a:solidFill>
                <a:latin typeface="Arial" pitchFamily="34" charset="0"/>
              </a:rPr>
              <a:t>Bibliographie</a:t>
            </a:r>
            <a:endParaRPr kumimoji="0" lang="fr-FR" sz="7200" i="0" u="none" strike="noStrike" cap="none" normalizeH="0" baseline="0" dirty="0" smtClean="0">
              <a:ln>
                <a:noFill/>
              </a:ln>
              <a:solidFill>
                <a:schemeClr val="tx1"/>
              </a:solidFill>
              <a:effectLst/>
              <a:latin typeface="Arial" pitchFamily="34" charset="0"/>
            </a:endParaRPr>
          </a:p>
          <a:p>
            <a:pPr algn="l" rtl="0"/>
            <a:endParaRPr lang="ar-EG" sz="1200" b="1" dirty="0" smtClean="0"/>
          </a:p>
          <a:p>
            <a:pPr algn="l" rtl="0"/>
            <a:endParaRPr lang="ar-EG" sz="1600" b="1" dirty="0" smtClean="0"/>
          </a:p>
          <a:p>
            <a:pPr algn="l" rtl="0"/>
            <a:r>
              <a:rPr lang="fr-FR" sz="1800" dirty="0" smtClean="0"/>
              <a:t> </a:t>
            </a:r>
            <a:endParaRPr lang="ar-EG" sz="1800" dirty="0" smtClean="0"/>
          </a:p>
          <a:p>
            <a:pPr algn="l" rtl="0"/>
            <a:r>
              <a:rPr lang="fr-FR" sz="1800" dirty="0" smtClean="0"/>
              <a:t> </a:t>
            </a:r>
            <a:endParaRPr lang="ar-EG" sz="1800" dirty="0" smtClean="0"/>
          </a:p>
          <a:p>
            <a:pPr algn="l" rtl="0"/>
            <a:endParaRPr lang="ar-EG" sz="1800" dirty="0" smtClean="0"/>
          </a:p>
          <a:p>
            <a:pPr algn="l" rtl="0"/>
            <a:endParaRPr lang="fr-FR" sz="1800" dirty="0" smtClean="0"/>
          </a:p>
          <a:p>
            <a:pPr algn="l" rtl="0"/>
            <a:endParaRPr lang="ar-EG" sz="1800" dirty="0" smtClean="0"/>
          </a:p>
          <a:p>
            <a:pPr algn="l" rtl="0"/>
            <a:r>
              <a:rPr lang="fr-FR" sz="1800" dirty="0" smtClean="0"/>
              <a:t> </a:t>
            </a:r>
          </a:p>
          <a:p>
            <a:pPr algn="l" rtl="0"/>
            <a:endParaRPr lang="fr-FR" sz="1800" dirty="0" smtClean="0"/>
          </a:p>
          <a:p>
            <a:pPr algn="l" rtl="0"/>
            <a:endParaRPr lang="ar-E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188640"/>
            <a:ext cx="2837765" cy="369332"/>
          </a:xfrm>
          <a:prstGeom prst="rect">
            <a:avLst/>
          </a:prstGeom>
        </p:spPr>
        <p:txBody>
          <a:bodyPr wrap="none">
            <a:spAutoFit/>
          </a:bodyPr>
          <a:lstStyle/>
          <a:p>
            <a:pPr algn="l" rtl="0"/>
            <a:r>
              <a:rPr lang="fr-FR" b="1" dirty="0" smtClean="0"/>
              <a:t>Méthodes de discrétisation </a:t>
            </a:r>
            <a:endParaRPr lang="ar-EG" b="1" dirty="0"/>
          </a:p>
        </p:txBody>
      </p:sp>
      <p:sp>
        <p:nvSpPr>
          <p:cNvPr id="3" name="Rectangle 2"/>
          <p:cNvSpPr/>
          <p:nvPr/>
        </p:nvSpPr>
        <p:spPr>
          <a:xfrm>
            <a:off x="611560" y="5229200"/>
            <a:ext cx="7560840" cy="646331"/>
          </a:xfrm>
          <a:prstGeom prst="rect">
            <a:avLst/>
          </a:prstGeom>
        </p:spPr>
        <p:txBody>
          <a:bodyPr wrap="square">
            <a:spAutoFit/>
          </a:bodyPr>
          <a:lstStyle/>
          <a:p>
            <a:pPr algn="l"/>
            <a:r>
              <a:rPr lang="fr-FR" dirty="0" smtClean="0"/>
              <a:t>Cette méthode est </a:t>
            </a:r>
            <a:r>
              <a:rPr lang="fr-FR" dirty="0"/>
              <a:t>choisie quand la distribution de la donnée traitée est répartie de façon uniforme entre le minimum et le maximum</a:t>
            </a:r>
            <a:r>
              <a:rPr lang="fr-FR" dirty="0" smtClean="0"/>
              <a:t>.</a:t>
            </a:r>
            <a:r>
              <a:rPr lang="fr-FR" dirty="0"/>
              <a:t> </a:t>
            </a:r>
          </a:p>
        </p:txBody>
      </p:sp>
      <p:sp>
        <p:nvSpPr>
          <p:cNvPr id="7" name="Rectangle 6"/>
          <p:cNvSpPr/>
          <p:nvPr/>
        </p:nvSpPr>
        <p:spPr>
          <a:xfrm>
            <a:off x="467544" y="620688"/>
            <a:ext cx="8280920" cy="1200329"/>
          </a:xfrm>
          <a:prstGeom prst="rect">
            <a:avLst/>
          </a:prstGeom>
        </p:spPr>
        <p:txBody>
          <a:bodyPr wrap="square">
            <a:spAutoFit/>
          </a:bodyPr>
          <a:lstStyle/>
          <a:p>
            <a:pPr algn="l" rtl="0"/>
            <a:r>
              <a:rPr lang="fr-FR" b="1" dirty="0" smtClean="0"/>
              <a:t>La méthode des amplitudes égales</a:t>
            </a:r>
            <a:r>
              <a:rPr lang="fr-FR" dirty="0" smtClean="0"/>
              <a:t>:  (ou intervalles égaux): </a:t>
            </a:r>
          </a:p>
          <a:p>
            <a:pPr algn="l" rtl="0"/>
            <a:r>
              <a:rPr lang="fr-FR" dirty="0" smtClean="0"/>
              <a:t>Toutes </a:t>
            </a:r>
            <a:r>
              <a:rPr lang="fr-FR" dirty="0"/>
              <a:t>les classes ont une </a:t>
            </a:r>
            <a:r>
              <a:rPr lang="fr-FR" dirty="0" smtClean="0"/>
              <a:t>amplitude identique </a:t>
            </a:r>
            <a:r>
              <a:rPr lang="fr-FR" dirty="0"/>
              <a:t>notée </a:t>
            </a:r>
            <a:r>
              <a:rPr lang="fr-FR" b="1" dirty="0" smtClean="0"/>
              <a:t>a</a:t>
            </a:r>
            <a:r>
              <a:rPr lang="fr-FR" b="1" baseline="-25000" dirty="0" smtClean="0"/>
              <a:t>i</a:t>
            </a:r>
            <a:r>
              <a:rPr lang="fr-FR" dirty="0" smtClean="0"/>
              <a:t>, </a:t>
            </a:r>
            <a:r>
              <a:rPr lang="fr-FR" dirty="0"/>
              <a:t>et donnée par le rapport </a:t>
            </a:r>
            <a:r>
              <a:rPr lang="fr-FR" dirty="0" smtClean="0"/>
              <a:t>entre l'étendue </a:t>
            </a:r>
            <a:r>
              <a:rPr lang="fr-FR" dirty="0"/>
              <a:t>w</a:t>
            </a:r>
            <a:r>
              <a:rPr lang="fr-FR" baseline="30000" dirty="0"/>
              <a:t>2</a:t>
            </a:r>
            <a:r>
              <a:rPr lang="fr-FR" dirty="0"/>
              <a:t> de la série et le nombre </a:t>
            </a:r>
            <a:r>
              <a:rPr lang="fr-FR" dirty="0" smtClean="0"/>
              <a:t>de classes </a:t>
            </a:r>
            <a:r>
              <a:rPr lang="fr-FR" dirty="0"/>
              <a:t>k </a:t>
            </a:r>
            <a:r>
              <a:rPr lang="fr-FR" dirty="0" smtClean="0"/>
              <a:t>choisi (</a:t>
            </a:r>
            <a:r>
              <a:rPr lang="fr-FR" dirty="0" err="1" smtClean="0"/>
              <a:t>Ph.Lahousse</a:t>
            </a:r>
            <a:r>
              <a:rPr lang="fr-FR" dirty="0" smtClean="0"/>
              <a:t>, </a:t>
            </a:r>
            <a:r>
              <a:rPr lang="fr-FR" dirty="0" err="1" smtClean="0"/>
              <a:t>V.Piédanna</a:t>
            </a:r>
            <a:r>
              <a:rPr lang="fr-FR" dirty="0" smtClean="0"/>
              <a:t>,2001), </a:t>
            </a:r>
            <a:r>
              <a:rPr lang="fr-FR" dirty="0"/>
              <a:t>soit :</a:t>
            </a:r>
            <a:endParaRPr lang="ar-EG" dirty="0"/>
          </a:p>
        </p:txBody>
      </p:sp>
      <p:pic>
        <p:nvPicPr>
          <p:cNvPr id="31746" name="Picture 2"/>
          <p:cNvPicPr>
            <a:picLocks noChangeAspect="1" noChangeArrowheads="1"/>
          </p:cNvPicPr>
          <p:nvPr/>
        </p:nvPicPr>
        <p:blipFill>
          <a:blip r:embed="rId2" cstate="print"/>
          <a:srcRect/>
          <a:stretch>
            <a:fillRect/>
          </a:stretch>
        </p:blipFill>
        <p:spPr bwMode="auto">
          <a:xfrm>
            <a:off x="7452320" y="1484784"/>
            <a:ext cx="1009650" cy="676275"/>
          </a:xfrm>
          <a:prstGeom prst="rect">
            <a:avLst/>
          </a:prstGeom>
          <a:noFill/>
          <a:ln w="9525">
            <a:noFill/>
            <a:miter lim="800000"/>
            <a:headEnd/>
            <a:tailEnd/>
          </a:ln>
        </p:spPr>
      </p:pic>
      <p:sp>
        <p:nvSpPr>
          <p:cNvPr id="9" name="Rectangle 8"/>
          <p:cNvSpPr/>
          <p:nvPr/>
        </p:nvSpPr>
        <p:spPr>
          <a:xfrm>
            <a:off x="467544" y="2132856"/>
            <a:ext cx="7128792" cy="646331"/>
          </a:xfrm>
          <a:prstGeom prst="rect">
            <a:avLst/>
          </a:prstGeom>
        </p:spPr>
        <p:txBody>
          <a:bodyPr wrap="square">
            <a:spAutoFit/>
          </a:bodyPr>
          <a:lstStyle/>
          <a:p>
            <a:pPr algn="l" rtl="0"/>
            <a:r>
              <a:rPr lang="fr-FR" dirty="0"/>
              <a:t>On attribue ensuite cette amplitude à </a:t>
            </a:r>
            <a:r>
              <a:rPr lang="fr-FR" dirty="0" smtClean="0"/>
              <a:t>toutes les </a:t>
            </a:r>
            <a:r>
              <a:rPr lang="fr-FR" dirty="0"/>
              <a:t>classes de la distribution, qui ont </a:t>
            </a:r>
            <a:r>
              <a:rPr lang="fr-FR" dirty="0" smtClean="0"/>
              <a:t>alors pour </a:t>
            </a:r>
            <a:r>
              <a:rPr lang="fr-FR" dirty="0"/>
              <a:t>limites</a:t>
            </a:r>
            <a:endParaRPr lang="ar-EG" dirty="0"/>
          </a:p>
        </p:txBody>
      </p:sp>
      <p:pic>
        <p:nvPicPr>
          <p:cNvPr id="31747" name="Picture 3"/>
          <p:cNvPicPr>
            <a:picLocks noChangeAspect="1" noChangeArrowheads="1"/>
          </p:cNvPicPr>
          <p:nvPr/>
        </p:nvPicPr>
        <p:blipFill>
          <a:blip r:embed="rId3" cstate="print"/>
          <a:srcRect/>
          <a:stretch>
            <a:fillRect/>
          </a:stretch>
        </p:blipFill>
        <p:spPr bwMode="auto">
          <a:xfrm>
            <a:off x="3707904" y="2636912"/>
            <a:ext cx="3250679" cy="1270842"/>
          </a:xfrm>
          <a:prstGeom prst="rect">
            <a:avLst/>
          </a:prstGeom>
          <a:noFill/>
          <a:ln w="9525">
            <a:noFill/>
            <a:miter lim="800000"/>
            <a:headEnd/>
            <a:tailEnd/>
          </a:ln>
        </p:spPr>
      </p:pic>
      <p:sp>
        <p:nvSpPr>
          <p:cNvPr id="11" name="Rectangle 10"/>
          <p:cNvSpPr/>
          <p:nvPr/>
        </p:nvSpPr>
        <p:spPr>
          <a:xfrm>
            <a:off x="539552" y="4077072"/>
            <a:ext cx="7560840" cy="923330"/>
          </a:xfrm>
          <a:prstGeom prst="rect">
            <a:avLst/>
          </a:prstGeom>
        </p:spPr>
        <p:txBody>
          <a:bodyPr wrap="square">
            <a:spAutoFit/>
          </a:bodyPr>
          <a:lstStyle/>
          <a:p>
            <a:pPr algn="l" rtl="0"/>
            <a:r>
              <a:rPr lang="fr-FR" dirty="0"/>
              <a:t>le choix du nombre de classes </a:t>
            </a:r>
            <a:r>
              <a:rPr lang="fr-FR" dirty="0" smtClean="0"/>
              <a:t>peut être </a:t>
            </a:r>
            <a:r>
              <a:rPr lang="fr-FR" dirty="0"/>
              <a:t>orienté par des méthodes numériques</a:t>
            </a:r>
          </a:p>
          <a:p>
            <a:pPr algn="l" rtl="0"/>
            <a:r>
              <a:rPr lang="fr-FR" dirty="0"/>
              <a:t>fondée sur le nombre d'observations </a:t>
            </a:r>
            <a:r>
              <a:rPr lang="fr-FR" dirty="0" smtClean="0"/>
              <a:t>prises en </a:t>
            </a:r>
            <a:r>
              <a:rPr lang="fr-FR" dirty="0"/>
              <a:t>considération</a:t>
            </a:r>
            <a:r>
              <a:rPr lang="fr-FR" dirty="0" smtClean="0"/>
              <a:t>.</a:t>
            </a:r>
            <a:r>
              <a:rPr lang="fr-FR" dirty="0"/>
              <a:t> Nous prendrons ici</a:t>
            </a:r>
            <a:r>
              <a:rPr lang="fr-FR" dirty="0" smtClean="0"/>
              <a:t>, </a:t>
            </a:r>
            <a:r>
              <a:rPr lang="fr-FR" dirty="0"/>
              <a:t>celle préconisée par </a:t>
            </a:r>
            <a:r>
              <a:rPr lang="fr-FR" dirty="0" err="1"/>
              <a:t>Huntsberger</a:t>
            </a:r>
            <a:r>
              <a:rPr lang="fr-FR" dirty="0" smtClean="0"/>
              <a:t>, </a:t>
            </a:r>
            <a:r>
              <a:rPr lang="fr-FR" dirty="0"/>
              <a:t>k = </a:t>
            </a:r>
            <a:r>
              <a:rPr lang="fr-FR" dirty="0" smtClean="0"/>
              <a:t>1+ 3,3*log</a:t>
            </a:r>
            <a:r>
              <a:rPr lang="fr-FR" baseline="-25000" dirty="0" smtClean="0"/>
              <a:t>l0</a:t>
            </a:r>
            <a:r>
              <a:rPr lang="fr-FR" baseline="30000" dirty="0" smtClean="0"/>
              <a:t>n</a:t>
            </a:r>
            <a:endParaRPr lang="ar-EG" baseline="30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395536" y="1844824"/>
            <a:ext cx="2918644" cy="1727008"/>
          </a:xfrm>
          <a:prstGeom prst="rect">
            <a:avLst/>
          </a:prstGeom>
          <a:noFill/>
          <a:ln w="9525">
            <a:noFill/>
            <a:miter lim="800000"/>
            <a:headEnd/>
            <a:tailEnd/>
          </a:ln>
        </p:spPr>
      </p:pic>
      <p:sp>
        <p:nvSpPr>
          <p:cNvPr id="4" name="Rectangle 3"/>
          <p:cNvSpPr/>
          <p:nvPr/>
        </p:nvSpPr>
        <p:spPr>
          <a:xfrm>
            <a:off x="395536" y="836712"/>
            <a:ext cx="8568952" cy="923330"/>
          </a:xfrm>
          <a:prstGeom prst="rect">
            <a:avLst/>
          </a:prstGeom>
        </p:spPr>
        <p:txBody>
          <a:bodyPr wrap="square">
            <a:spAutoFit/>
          </a:bodyPr>
          <a:lstStyle/>
          <a:p>
            <a:pPr algn="l" rtl="0"/>
            <a:r>
              <a:rPr lang="fr-FR" b="1" dirty="0"/>
              <a:t>Découpage selon une </a:t>
            </a:r>
            <a:r>
              <a:rPr lang="fr-FR" b="1" dirty="0" smtClean="0"/>
              <a:t>progression arithmétique </a:t>
            </a:r>
            <a:r>
              <a:rPr lang="fr-FR" dirty="0" smtClean="0"/>
              <a:t>: Contrairement </a:t>
            </a:r>
            <a:r>
              <a:rPr lang="fr-FR" dirty="0"/>
              <a:t>à la méthode </a:t>
            </a:r>
            <a:r>
              <a:rPr lang="fr-FR" dirty="0" smtClean="0"/>
              <a:t>précédente, l'amplitude </a:t>
            </a:r>
            <a:r>
              <a:rPr lang="fr-FR" dirty="0"/>
              <a:t>des classes est variable, </a:t>
            </a:r>
            <a:r>
              <a:rPr lang="fr-FR" dirty="0" smtClean="0"/>
              <a:t>et augmente </a:t>
            </a:r>
            <a:r>
              <a:rPr lang="fr-FR" dirty="0"/>
              <a:t>selon une progression </a:t>
            </a:r>
            <a:r>
              <a:rPr lang="fr-FR" dirty="0" smtClean="0"/>
              <a:t>arithmétique de </a:t>
            </a:r>
            <a:r>
              <a:rPr lang="fr-FR" dirty="0"/>
              <a:t>raison R. Cette dernière évolue alors de </a:t>
            </a:r>
            <a:r>
              <a:rPr lang="fr-FR" dirty="0" smtClean="0"/>
              <a:t>la manière </a:t>
            </a:r>
            <a:r>
              <a:rPr lang="fr-FR" dirty="0"/>
              <a:t>suivante :</a:t>
            </a:r>
            <a:endParaRPr lang="ar-EG" dirty="0"/>
          </a:p>
        </p:txBody>
      </p:sp>
      <p:sp>
        <p:nvSpPr>
          <p:cNvPr id="5" name="Rectangle 4"/>
          <p:cNvSpPr/>
          <p:nvPr/>
        </p:nvSpPr>
        <p:spPr>
          <a:xfrm>
            <a:off x="539552" y="3573016"/>
            <a:ext cx="6102424" cy="369332"/>
          </a:xfrm>
          <a:prstGeom prst="rect">
            <a:avLst/>
          </a:prstGeom>
        </p:spPr>
        <p:txBody>
          <a:bodyPr wrap="square">
            <a:spAutoFit/>
          </a:bodyPr>
          <a:lstStyle/>
          <a:p>
            <a:pPr algn="l" rtl="0"/>
            <a:r>
              <a:rPr lang="fr-FR" dirty="0"/>
              <a:t>La détermination des bornes de </a:t>
            </a:r>
            <a:r>
              <a:rPr lang="fr-FR" dirty="0" smtClean="0"/>
              <a:t>classes s'obtient </a:t>
            </a:r>
            <a:r>
              <a:rPr lang="fr-FR" dirty="0"/>
              <a:t>ensuite par :</a:t>
            </a:r>
            <a:endParaRPr lang="ar-EG" dirty="0"/>
          </a:p>
        </p:txBody>
      </p:sp>
      <p:pic>
        <p:nvPicPr>
          <p:cNvPr id="32771" name="Picture 3"/>
          <p:cNvPicPr>
            <a:picLocks noChangeAspect="1" noChangeArrowheads="1"/>
          </p:cNvPicPr>
          <p:nvPr/>
        </p:nvPicPr>
        <p:blipFill>
          <a:blip r:embed="rId3" cstate="print"/>
          <a:srcRect/>
          <a:stretch>
            <a:fillRect/>
          </a:stretch>
        </p:blipFill>
        <p:spPr bwMode="auto">
          <a:xfrm>
            <a:off x="6516216" y="2996952"/>
            <a:ext cx="2076234" cy="1243326"/>
          </a:xfrm>
          <a:prstGeom prst="rect">
            <a:avLst/>
          </a:prstGeom>
          <a:noFill/>
          <a:ln w="9525">
            <a:noFill/>
            <a:miter lim="800000"/>
            <a:headEnd/>
            <a:tailEnd/>
          </a:ln>
        </p:spPr>
      </p:pic>
      <p:sp>
        <p:nvSpPr>
          <p:cNvPr id="7" name="Rectangle 6"/>
          <p:cNvSpPr/>
          <p:nvPr/>
        </p:nvSpPr>
        <p:spPr>
          <a:xfrm>
            <a:off x="683568" y="4797152"/>
            <a:ext cx="8136904" cy="923330"/>
          </a:xfrm>
          <a:prstGeom prst="rect">
            <a:avLst/>
          </a:prstGeom>
        </p:spPr>
        <p:txBody>
          <a:bodyPr wrap="square">
            <a:spAutoFit/>
          </a:bodyPr>
          <a:lstStyle/>
          <a:p>
            <a:pPr algn="l" rtl="0"/>
            <a:r>
              <a:rPr lang="fr-FR" dirty="0"/>
              <a:t>Cette méthode permet </a:t>
            </a:r>
            <a:r>
              <a:rPr lang="fr-FR" b="1" dirty="0"/>
              <a:t>d'étaler quelque peu les petites valeurs . Elle donne des </a:t>
            </a:r>
            <a:r>
              <a:rPr lang="fr-FR" b="1" dirty="0" smtClean="0"/>
              <a:t>classes </a:t>
            </a:r>
            <a:r>
              <a:rPr lang="fr-FR" dirty="0" smtClean="0"/>
              <a:t>plus </a:t>
            </a:r>
            <a:r>
              <a:rPr lang="fr-FR" dirty="0"/>
              <a:t>détaillées dans la partie inférieure de la distribution au détriment des grandes valeurs.</a:t>
            </a:r>
            <a:endParaRPr lang="ar-E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80728"/>
            <a:ext cx="8424936" cy="923330"/>
          </a:xfrm>
          <a:prstGeom prst="rect">
            <a:avLst/>
          </a:prstGeom>
        </p:spPr>
        <p:txBody>
          <a:bodyPr wrap="square">
            <a:spAutoFit/>
          </a:bodyPr>
          <a:lstStyle/>
          <a:p>
            <a:pPr algn="l" rtl="0"/>
            <a:r>
              <a:rPr lang="fr-FR" b="1" dirty="0" smtClean="0"/>
              <a:t>Découpage selon une progression géométrique</a:t>
            </a:r>
            <a:r>
              <a:rPr lang="fr-FR" dirty="0" smtClean="0"/>
              <a:t>: </a:t>
            </a:r>
            <a:r>
              <a:rPr lang="fr-FR" dirty="0"/>
              <a:t>Ce mode de progression ne fait qu'accentuer la tendance précédente, puisque </a:t>
            </a:r>
            <a:r>
              <a:rPr lang="fr-FR" dirty="0" smtClean="0"/>
              <a:t>l'étendue des </a:t>
            </a:r>
            <a:r>
              <a:rPr lang="fr-FR" dirty="0"/>
              <a:t>classes augmente ici selon une progression géométrique, donc selon une </a:t>
            </a:r>
            <a:r>
              <a:rPr lang="fr-FR" dirty="0" smtClean="0"/>
              <a:t>règle multiplicative </a:t>
            </a:r>
            <a:r>
              <a:rPr lang="fr-FR" dirty="0"/>
              <a:t>et non additive.</a:t>
            </a:r>
            <a:endParaRPr lang="ar-EG" dirty="0"/>
          </a:p>
        </p:txBody>
      </p:sp>
      <p:sp>
        <p:nvSpPr>
          <p:cNvPr id="3" name="Rectangle 2"/>
          <p:cNvSpPr/>
          <p:nvPr/>
        </p:nvSpPr>
        <p:spPr>
          <a:xfrm>
            <a:off x="323528" y="2492896"/>
            <a:ext cx="8604448" cy="923330"/>
          </a:xfrm>
          <a:prstGeom prst="rect">
            <a:avLst/>
          </a:prstGeom>
        </p:spPr>
        <p:txBody>
          <a:bodyPr wrap="square">
            <a:spAutoFit/>
          </a:bodyPr>
          <a:lstStyle/>
          <a:p>
            <a:pPr algn="l" rtl="0"/>
            <a:r>
              <a:rPr lang="fr-FR" dirty="0"/>
              <a:t>Soit </a:t>
            </a:r>
            <a:r>
              <a:rPr lang="fr-FR" b="1" dirty="0" smtClean="0"/>
              <a:t>X la </a:t>
            </a:r>
            <a:r>
              <a:rPr lang="fr-FR" b="1" dirty="0"/>
              <a:t>raison </a:t>
            </a:r>
            <a:r>
              <a:rPr lang="fr-FR" b="1" dirty="0" smtClean="0"/>
              <a:t>de </a:t>
            </a:r>
            <a:r>
              <a:rPr lang="fr-FR" b="1" dirty="0"/>
              <a:t>la progression, chaque classe est modifiée par le produit de la raison</a:t>
            </a:r>
          </a:p>
          <a:p>
            <a:pPr algn="l" rtl="0"/>
            <a:r>
              <a:rPr lang="fr-FR" dirty="0"/>
              <a:t>qu'il faut calculer. La valeur maximale (M) est donc égale au minimum (m) multiplié par la</a:t>
            </a:r>
          </a:p>
          <a:p>
            <a:pPr algn="l" rtl="0"/>
            <a:r>
              <a:rPr lang="fr-FR" dirty="0"/>
              <a:t>raison </a:t>
            </a:r>
            <a:r>
              <a:rPr lang="fr-FR" b="1" dirty="0"/>
              <a:t>X, autant de fois qu'il y a de classes </a:t>
            </a:r>
            <a:r>
              <a:rPr lang="fr-FR" b="1" dirty="0" smtClean="0"/>
              <a:t>:</a:t>
            </a:r>
            <a:endParaRPr lang="ar-EG" dirty="0"/>
          </a:p>
        </p:txBody>
      </p:sp>
      <p:pic>
        <p:nvPicPr>
          <p:cNvPr id="33795" name="Picture 3"/>
          <p:cNvPicPr>
            <a:picLocks noChangeAspect="1" noChangeArrowheads="1"/>
          </p:cNvPicPr>
          <p:nvPr/>
        </p:nvPicPr>
        <p:blipFill>
          <a:blip r:embed="rId2" cstate="print"/>
          <a:srcRect/>
          <a:stretch>
            <a:fillRect/>
          </a:stretch>
        </p:blipFill>
        <p:spPr bwMode="auto">
          <a:xfrm>
            <a:off x="4572000" y="2204864"/>
            <a:ext cx="942975" cy="219075"/>
          </a:xfrm>
          <a:prstGeom prst="rect">
            <a:avLst/>
          </a:prstGeom>
          <a:noFill/>
          <a:ln w="9525">
            <a:noFill/>
            <a:miter lim="800000"/>
            <a:headEnd/>
            <a:tailEnd/>
          </a:ln>
        </p:spPr>
      </p:pic>
      <p:pic>
        <p:nvPicPr>
          <p:cNvPr id="33796" name="Picture 4"/>
          <p:cNvPicPr>
            <a:picLocks noChangeAspect="1" noChangeArrowheads="1"/>
          </p:cNvPicPr>
          <p:nvPr/>
        </p:nvPicPr>
        <p:blipFill>
          <a:blip r:embed="rId3" cstate="print"/>
          <a:srcRect/>
          <a:stretch>
            <a:fillRect/>
          </a:stretch>
        </p:blipFill>
        <p:spPr bwMode="auto">
          <a:xfrm>
            <a:off x="4067944" y="4437112"/>
            <a:ext cx="2447925" cy="714375"/>
          </a:xfrm>
          <a:prstGeom prst="rect">
            <a:avLst/>
          </a:prstGeom>
          <a:noFill/>
          <a:ln w="9525">
            <a:noFill/>
            <a:miter lim="800000"/>
            <a:headEnd/>
            <a:tailEnd/>
          </a:ln>
        </p:spPr>
      </p:pic>
      <p:sp>
        <p:nvSpPr>
          <p:cNvPr id="7" name="Rectangle 6"/>
          <p:cNvSpPr/>
          <p:nvPr/>
        </p:nvSpPr>
        <p:spPr>
          <a:xfrm>
            <a:off x="539552" y="4005064"/>
            <a:ext cx="2055434" cy="369332"/>
          </a:xfrm>
          <a:prstGeom prst="rect">
            <a:avLst/>
          </a:prstGeom>
        </p:spPr>
        <p:txBody>
          <a:bodyPr wrap="none">
            <a:spAutoFit/>
          </a:bodyPr>
          <a:lstStyle/>
          <a:p>
            <a:r>
              <a:rPr lang="fr-FR" dirty="0"/>
              <a:t>Calcul de la raison </a:t>
            </a:r>
            <a:r>
              <a:rPr lang="fr-FR" b="1" dirty="0"/>
              <a:t>X</a:t>
            </a:r>
            <a:endParaRPr lang="ar-EG" dirty="0"/>
          </a:p>
        </p:txBody>
      </p:sp>
      <p:sp>
        <p:nvSpPr>
          <p:cNvPr id="8" name="Rectangle 7"/>
          <p:cNvSpPr/>
          <p:nvPr/>
        </p:nvSpPr>
        <p:spPr>
          <a:xfrm>
            <a:off x="395536" y="6165304"/>
            <a:ext cx="6840760" cy="369332"/>
          </a:xfrm>
          <a:prstGeom prst="rect">
            <a:avLst/>
          </a:prstGeom>
        </p:spPr>
        <p:txBody>
          <a:bodyPr wrap="square">
            <a:spAutoFit/>
          </a:bodyPr>
          <a:lstStyle/>
          <a:p>
            <a:pPr algn="l" rtl="0"/>
            <a:r>
              <a:rPr lang="fr-FR" dirty="0"/>
              <a:t>Cette méthode </a:t>
            </a:r>
            <a:r>
              <a:rPr lang="fr-FR" b="1" dirty="0"/>
              <a:t>accentue la finesse des classes dans les petites valeurs. </a:t>
            </a:r>
            <a:endParaRPr lang="ar-E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673" y="620688"/>
            <a:ext cx="3059492" cy="369332"/>
          </a:xfrm>
          <a:prstGeom prst="rect">
            <a:avLst/>
          </a:prstGeom>
        </p:spPr>
        <p:txBody>
          <a:bodyPr wrap="none">
            <a:spAutoFit/>
          </a:bodyPr>
          <a:lstStyle/>
          <a:p>
            <a:r>
              <a:rPr lang="fr-FR" b="1" dirty="0"/>
              <a:t>Découpage selon les quantiles</a:t>
            </a:r>
            <a:endParaRPr lang="ar-EG" b="1" dirty="0"/>
          </a:p>
        </p:txBody>
      </p:sp>
      <p:sp>
        <p:nvSpPr>
          <p:cNvPr id="3" name="Rectangle 2"/>
          <p:cNvSpPr/>
          <p:nvPr/>
        </p:nvSpPr>
        <p:spPr>
          <a:xfrm>
            <a:off x="467544" y="1052736"/>
            <a:ext cx="8136904" cy="923330"/>
          </a:xfrm>
          <a:prstGeom prst="rect">
            <a:avLst/>
          </a:prstGeom>
        </p:spPr>
        <p:txBody>
          <a:bodyPr wrap="square">
            <a:spAutoFit/>
          </a:bodyPr>
          <a:lstStyle/>
          <a:p>
            <a:pPr algn="l" rtl="0"/>
            <a:r>
              <a:rPr lang="fr-FR" dirty="0"/>
              <a:t>Cette méthode consiste à réaliser des classes qui possèdent (si possible) le même nombre d’individus. Celui-ci, noté </a:t>
            </a:r>
            <a:r>
              <a:rPr lang="fr-FR" dirty="0" smtClean="0"/>
              <a:t>n</a:t>
            </a:r>
            <a:r>
              <a:rPr lang="fr-FR" baseline="-25000" dirty="0" smtClean="0"/>
              <a:t>i</a:t>
            </a:r>
            <a:r>
              <a:rPr lang="fr-FR" dirty="0" smtClean="0"/>
              <a:t>, </a:t>
            </a:r>
            <a:r>
              <a:rPr lang="fr-FR" dirty="0"/>
              <a:t>est donné par le </a:t>
            </a:r>
            <a:r>
              <a:rPr lang="fr-FR" dirty="0" smtClean="0"/>
              <a:t>rapport entre </a:t>
            </a:r>
            <a:r>
              <a:rPr lang="fr-FR" dirty="0"/>
              <a:t>l'effectif total n et le nombre de </a:t>
            </a:r>
            <a:r>
              <a:rPr lang="fr-FR" dirty="0" smtClean="0"/>
              <a:t>classe  choisi</a:t>
            </a:r>
            <a:r>
              <a:rPr lang="fr-FR" dirty="0"/>
              <a:t>, soit </a:t>
            </a:r>
            <a:r>
              <a:rPr lang="fr-FR" dirty="0" smtClean="0"/>
              <a:t>: </a:t>
            </a:r>
            <a:endParaRPr lang="ar-EG" dirty="0"/>
          </a:p>
        </p:txBody>
      </p:sp>
      <p:pic>
        <p:nvPicPr>
          <p:cNvPr id="34818" name="Picture 2"/>
          <p:cNvPicPr>
            <a:picLocks noChangeAspect="1" noChangeArrowheads="1"/>
          </p:cNvPicPr>
          <p:nvPr/>
        </p:nvPicPr>
        <p:blipFill>
          <a:blip r:embed="rId2" cstate="print"/>
          <a:srcRect/>
          <a:stretch>
            <a:fillRect/>
          </a:stretch>
        </p:blipFill>
        <p:spPr bwMode="auto">
          <a:xfrm>
            <a:off x="4716016" y="1700808"/>
            <a:ext cx="952500" cy="752475"/>
          </a:xfrm>
          <a:prstGeom prst="rect">
            <a:avLst/>
          </a:prstGeom>
          <a:noFill/>
          <a:ln w="9525">
            <a:noFill/>
            <a:miter lim="800000"/>
            <a:headEnd/>
            <a:tailEnd/>
          </a:ln>
        </p:spPr>
      </p:pic>
      <p:sp>
        <p:nvSpPr>
          <p:cNvPr id="34821" name="Line 5"/>
          <p:cNvSpPr>
            <a:spLocks noChangeShapeType="1"/>
          </p:cNvSpPr>
          <p:nvPr/>
        </p:nvSpPr>
        <p:spPr bwMode="auto">
          <a:xfrm>
            <a:off x="1958975" y="511175"/>
            <a:ext cx="55563" cy="0"/>
          </a:xfrm>
          <a:prstGeom prst="line">
            <a:avLst/>
          </a:prstGeom>
          <a:noFill/>
          <a:ln w="5969">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34820" name="Line 4"/>
          <p:cNvSpPr>
            <a:spLocks noChangeShapeType="1"/>
          </p:cNvSpPr>
          <p:nvPr/>
        </p:nvSpPr>
        <p:spPr bwMode="auto">
          <a:xfrm>
            <a:off x="2667000" y="715963"/>
            <a:ext cx="82550" cy="1587"/>
          </a:xfrm>
          <a:prstGeom prst="line">
            <a:avLst/>
          </a:prstGeom>
          <a:noFill/>
          <a:ln w="5969">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34819" name="Line 3"/>
          <p:cNvSpPr>
            <a:spLocks noChangeShapeType="1"/>
          </p:cNvSpPr>
          <p:nvPr/>
        </p:nvSpPr>
        <p:spPr bwMode="auto">
          <a:xfrm>
            <a:off x="3008313" y="715963"/>
            <a:ext cx="71437" cy="1587"/>
          </a:xfrm>
          <a:prstGeom prst="line">
            <a:avLst/>
          </a:prstGeom>
          <a:noFill/>
          <a:ln w="5969">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34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ZoneTexte 9"/>
          <p:cNvSpPr txBox="1"/>
          <p:nvPr/>
        </p:nvSpPr>
        <p:spPr>
          <a:xfrm>
            <a:off x="467544" y="3429000"/>
            <a:ext cx="8208912" cy="1200329"/>
          </a:xfrm>
          <a:prstGeom prst="rect">
            <a:avLst/>
          </a:prstGeom>
          <a:noFill/>
        </p:spPr>
        <p:txBody>
          <a:bodyPr wrap="square" rtlCol="1">
            <a:spAutoFit/>
          </a:bodyPr>
          <a:lstStyle/>
          <a:p>
            <a:pPr marL="0" lvl="2" algn="l" rtl="0"/>
            <a:r>
              <a:rPr lang="fr-FR" dirty="0"/>
              <a:t>La moyenne (x) divise la série en deux groupes afin de construire deux classes. A leur tour, les moyennes de ces groupes, x</a:t>
            </a:r>
            <a:r>
              <a:rPr lang="fr-FR" baseline="-25000" dirty="0"/>
              <a:t>2a</a:t>
            </a:r>
            <a:r>
              <a:rPr lang="fr-FR" dirty="0"/>
              <a:t> et x</a:t>
            </a:r>
            <a:r>
              <a:rPr lang="fr-FR" baseline="-25000" dirty="0"/>
              <a:t>2b</a:t>
            </a:r>
            <a:r>
              <a:rPr lang="fr-FR" dirty="0"/>
              <a:t>, permettent un nouveau découpage en 4 classes, et ainsi de suite. De ce fait, le nombre de classes sera toujours avec cette méthode un multiple de 2</a:t>
            </a:r>
            <a:r>
              <a:rPr lang="fr-FR" dirty="0" smtClean="0"/>
              <a:t>. </a:t>
            </a:r>
            <a:r>
              <a:rPr lang="en-US" dirty="0" smtClean="0"/>
              <a:t>Examples </a:t>
            </a:r>
            <a:r>
              <a:rPr lang="en-US" dirty="0"/>
              <a:t>pour </a:t>
            </a:r>
            <a:r>
              <a:rPr lang="en-US" dirty="0" err="1"/>
              <a:t>quatre</a:t>
            </a:r>
            <a:r>
              <a:rPr lang="en-US" dirty="0"/>
              <a:t> classes </a:t>
            </a:r>
            <a:r>
              <a:rPr lang="en-US" dirty="0" smtClean="0"/>
              <a:t>:</a:t>
            </a:r>
            <a:endParaRPr lang="en-US" dirty="0"/>
          </a:p>
        </p:txBody>
      </p:sp>
      <p:sp>
        <p:nvSpPr>
          <p:cNvPr id="11" name="Rectangle 10"/>
          <p:cNvSpPr/>
          <p:nvPr/>
        </p:nvSpPr>
        <p:spPr>
          <a:xfrm>
            <a:off x="520316" y="2852936"/>
            <a:ext cx="4464492" cy="369332"/>
          </a:xfrm>
          <a:prstGeom prst="rect">
            <a:avLst/>
          </a:prstGeom>
        </p:spPr>
        <p:txBody>
          <a:bodyPr wrap="none">
            <a:spAutoFit/>
          </a:bodyPr>
          <a:lstStyle/>
          <a:p>
            <a:r>
              <a:rPr lang="fr-FR" b="1" dirty="0" smtClean="0"/>
              <a:t>Discrétisation </a:t>
            </a:r>
            <a:r>
              <a:rPr lang="fr-FR" b="1" dirty="0"/>
              <a:t>selon les moyennes emboîtées</a:t>
            </a:r>
            <a:endParaRPr lang="ar-EG" b="1" dirty="0"/>
          </a:p>
        </p:txBody>
      </p:sp>
      <p:pic>
        <p:nvPicPr>
          <p:cNvPr id="34824" name="Picture 8"/>
          <p:cNvPicPr>
            <a:picLocks noChangeAspect="1" noChangeArrowheads="1"/>
          </p:cNvPicPr>
          <p:nvPr/>
        </p:nvPicPr>
        <p:blipFill>
          <a:blip r:embed="rId3" cstate="print"/>
          <a:srcRect/>
          <a:stretch>
            <a:fillRect/>
          </a:stretch>
        </p:blipFill>
        <p:spPr bwMode="auto">
          <a:xfrm>
            <a:off x="2915816" y="4797152"/>
            <a:ext cx="3467100" cy="5429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06" name="Rectangle 42"/>
          <p:cNvSpPr>
            <a:spLocks noChangeArrowheads="1"/>
          </p:cNvSpPr>
          <p:nvPr/>
        </p:nvSpPr>
        <p:spPr bwMode="auto">
          <a:xfrm>
            <a:off x="1475656" y="0"/>
            <a:ext cx="658385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Rappel pour un bon usage de l’expression cartographique</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pic>
        <p:nvPicPr>
          <p:cNvPr id="36907" name="Picture 43"/>
          <p:cNvPicPr>
            <a:picLocks noChangeAspect="1" noChangeArrowheads="1"/>
          </p:cNvPicPr>
          <p:nvPr/>
        </p:nvPicPr>
        <p:blipFill>
          <a:blip r:embed="rId2" cstate="print"/>
          <a:srcRect/>
          <a:stretch>
            <a:fillRect/>
          </a:stretch>
        </p:blipFill>
        <p:spPr bwMode="auto">
          <a:xfrm>
            <a:off x="657225" y="381000"/>
            <a:ext cx="7829550" cy="6096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771800" y="0"/>
            <a:ext cx="417614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l" rtl="0" fontAlgn="base">
              <a:spcBef>
                <a:spcPct val="0"/>
              </a:spcBef>
              <a:spcAft>
                <a:spcPct val="0"/>
              </a:spcAft>
              <a:tabLst>
                <a:tab pos="776288" algn="l"/>
              </a:tabLst>
            </a:pPr>
            <a:r>
              <a:rPr kumimoji="0" lang="fr-FR" b="1" i="0" strike="noStrike" cap="none" normalizeH="0" baseline="0" dirty="0" smtClean="0">
                <a:ln>
                  <a:noFill/>
                </a:ln>
                <a:solidFill>
                  <a:schemeClr val="tx1"/>
                </a:solidFill>
                <a:effectLst/>
                <a:latin typeface="Arial" pitchFamily="34" charset="0"/>
                <a:ea typeface="Times New Roman" pitchFamily="18" charset="0"/>
                <a:cs typeface="Arial" pitchFamily="34" charset="0"/>
              </a:rPr>
              <a:t>Les élément et l'habillage de la carte</a:t>
            </a:r>
            <a:endParaRPr kumimoji="0" lang="en-US" b="1" i="0" strike="noStrike" cap="none" normalizeH="0" baseline="0" dirty="0" smtClean="0">
              <a:ln>
                <a:noFill/>
              </a:ln>
              <a:solidFill>
                <a:schemeClr val="tx1"/>
              </a:solidFill>
              <a:effectLst/>
              <a:latin typeface="Arial" pitchFamily="34" charset="0"/>
              <a:cs typeface="Arial" pitchFamily="34" charset="0"/>
            </a:endParaRPr>
          </a:p>
        </p:txBody>
      </p:sp>
      <p:pic>
        <p:nvPicPr>
          <p:cNvPr id="35842" name="Picture 2"/>
          <p:cNvPicPr>
            <a:picLocks noChangeAspect="1" noChangeArrowheads="1"/>
          </p:cNvPicPr>
          <p:nvPr/>
        </p:nvPicPr>
        <p:blipFill>
          <a:blip r:embed="rId2" cstate="print"/>
          <a:srcRect/>
          <a:stretch>
            <a:fillRect/>
          </a:stretch>
        </p:blipFill>
        <p:spPr bwMode="auto">
          <a:xfrm>
            <a:off x="666750" y="1014413"/>
            <a:ext cx="7810500" cy="48291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635896" y="0"/>
            <a:ext cx="2592288" cy="369332"/>
          </a:xfrm>
          <a:prstGeom prst="rect">
            <a:avLst/>
          </a:prstGeom>
          <a:noFill/>
        </p:spPr>
        <p:txBody>
          <a:bodyPr wrap="square" rtlCol="1">
            <a:spAutoFit/>
          </a:bodyPr>
          <a:lstStyle/>
          <a:p>
            <a:pPr algn="l" rtl="0"/>
            <a:r>
              <a:rPr lang="fr-FR" b="1" dirty="0" smtClean="0"/>
              <a:t>En guise de conclusion</a:t>
            </a:r>
            <a:endParaRPr lang="ar-EG" b="1" dirty="0"/>
          </a:p>
        </p:txBody>
      </p:sp>
      <p:pic>
        <p:nvPicPr>
          <p:cNvPr id="37890" name="Picture 2"/>
          <p:cNvPicPr>
            <a:picLocks noChangeAspect="1" noChangeArrowheads="1"/>
          </p:cNvPicPr>
          <p:nvPr/>
        </p:nvPicPr>
        <p:blipFill>
          <a:blip r:embed="rId2" cstate="print"/>
          <a:srcRect/>
          <a:stretch>
            <a:fillRect/>
          </a:stretch>
        </p:blipFill>
        <p:spPr bwMode="auto">
          <a:xfrm>
            <a:off x="1392101" y="404664"/>
            <a:ext cx="6489837" cy="617234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43808" y="1"/>
            <a:ext cx="2520280" cy="646331"/>
          </a:xfrm>
          <a:prstGeom prst="rect">
            <a:avLst/>
          </a:prstGeom>
          <a:noFill/>
        </p:spPr>
        <p:txBody>
          <a:bodyPr wrap="square" rtlCol="1">
            <a:spAutoFit/>
          </a:bodyPr>
          <a:lstStyle/>
          <a:p>
            <a:pPr algn="l"/>
            <a:r>
              <a:rPr lang="fr-FR" dirty="0" smtClean="0"/>
              <a:t>Sources bibliographique  </a:t>
            </a:r>
            <a:endParaRPr lang="ar-EG" dirty="0"/>
          </a:p>
        </p:txBody>
      </p:sp>
      <p:sp>
        <p:nvSpPr>
          <p:cNvPr id="3" name="ZoneTexte 2"/>
          <p:cNvSpPr txBox="1"/>
          <p:nvPr/>
        </p:nvSpPr>
        <p:spPr>
          <a:xfrm>
            <a:off x="467544" y="692696"/>
            <a:ext cx="7632848" cy="2862322"/>
          </a:xfrm>
          <a:prstGeom prst="rect">
            <a:avLst/>
          </a:prstGeom>
          <a:noFill/>
        </p:spPr>
        <p:txBody>
          <a:bodyPr wrap="square" rtlCol="1">
            <a:spAutoFit/>
          </a:bodyPr>
          <a:lstStyle/>
          <a:p>
            <a:pPr algn="l" rtl="0"/>
            <a:r>
              <a:rPr lang="fr-FR" i="1" dirty="0" smtClean="0"/>
              <a:t>- </a:t>
            </a:r>
            <a:r>
              <a:rPr lang="fr-FR" i="1" dirty="0" err="1" smtClean="0"/>
              <a:t>Bengt</a:t>
            </a:r>
            <a:r>
              <a:rPr lang="fr-FR" i="1" dirty="0" smtClean="0"/>
              <a:t> </a:t>
            </a:r>
            <a:r>
              <a:rPr lang="fr-FR" i="1" dirty="0" err="1" smtClean="0"/>
              <a:t>Rystedt</a:t>
            </a:r>
            <a:r>
              <a:rPr lang="fr-FR" i="1" dirty="0" smtClean="0"/>
              <a:t> </a:t>
            </a:r>
            <a:r>
              <a:rPr lang="fr-FR" dirty="0" smtClean="0"/>
              <a:t>CFC (N°221- Septembre 2014) p13.</a:t>
            </a:r>
          </a:p>
          <a:p>
            <a:pPr algn="l" rtl="0"/>
            <a:r>
              <a:rPr lang="fr-FR" dirty="0" smtClean="0"/>
              <a:t>- </a:t>
            </a:r>
            <a:r>
              <a:rPr lang="fr-FR" b="1" dirty="0" smtClean="0"/>
              <a:t>BERTIN J. (1967), « Sémiologie graphique : les diagrammes, les réseaux et les cartes », </a:t>
            </a:r>
            <a:r>
              <a:rPr lang="fr-FR" dirty="0" smtClean="0"/>
              <a:t>éditions MOUTON, Paris- La Haye, 407 p.</a:t>
            </a:r>
          </a:p>
          <a:p>
            <a:pPr algn="l" rtl="0"/>
            <a:r>
              <a:rPr lang="fr-FR" dirty="0" smtClean="0"/>
              <a:t>- </a:t>
            </a:r>
            <a:r>
              <a:rPr lang="fr-FR" dirty="0" err="1" smtClean="0"/>
              <a:t>D.Poidevin</a:t>
            </a:r>
            <a:r>
              <a:rPr lang="fr-FR" dirty="0" smtClean="0"/>
              <a:t> , </a:t>
            </a:r>
            <a:r>
              <a:rPr lang="fr-FR" b="1" dirty="0" smtClean="0"/>
              <a:t>Manuel de cartographie</a:t>
            </a:r>
            <a:r>
              <a:rPr lang="fr-FR" dirty="0" smtClean="0"/>
              <a:t>, extrait de son ouvrage «la carte : moyen d’action ». 96 pp.</a:t>
            </a:r>
          </a:p>
          <a:p>
            <a:pPr algn="l" rtl="0"/>
            <a:r>
              <a:rPr lang="fr-FR" dirty="0" smtClean="0"/>
              <a:t>- </a:t>
            </a:r>
            <a:r>
              <a:rPr lang="fr-FR" dirty="0" err="1" smtClean="0"/>
              <a:t>É.Habert</a:t>
            </a:r>
            <a:r>
              <a:rPr lang="fr-FR" dirty="0" smtClean="0"/>
              <a:t> , De </a:t>
            </a:r>
            <a:r>
              <a:rPr lang="fr-FR" dirty="0"/>
              <a:t>l’État au citoyen, redistribution des cartes :</a:t>
            </a:r>
          </a:p>
          <a:p>
            <a:pPr algn="l" rtl="0"/>
            <a:r>
              <a:rPr lang="fr-FR" dirty="0"/>
              <a:t>éléments d’une histoire de la </a:t>
            </a:r>
            <a:r>
              <a:rPr lang="fr-FR" dirty="0" smtClean="0"/>
              <a:t>cartographie.</a:t>
            </a:r>
            <a:r>
              <a:rPr lang="fr-FR" i="1" dirty="0"/>
              <a:t> Revue d’ethnoécologie [En ligne], 11 </a:t>
            </a:r>
            <a:r>
              <a:rPr lang="fr-FR" i="1" dirty="0" smtClean="0"/>
              <a:t>|2017</a:t>
            </a:r>
            <a:r>
              <a:rPr lang="fr-FR" i="1" dirty="0"/>
              <a:t>, mis en ligne le 03 juillet </a:t>
            </a:r>
            <a:r>
              <a:rPr lang="fr-FR" i="1" dirty="0" smtClean="0"/>
              <a:t>2017.</a:t>
            </a:r>
          </a:p>
          <a:p>
            <a:pPr algn="l" rtl="0"/>
            <a:r>
              <a:rPr lang="fr-FR" dirty="0" smtClean="0"/>
              <a:t>- </a:t>
            </a:r>
            <a:r>
              <a:rPr lang="fr-FR" dirty="0" err="1" smtClean="0"/>
              <a:t>Lahousse.Ph</a:t>
            </a:r>
            <a:r>
              <a:rPr lang="fr-FR" dirty="0" smtClean="0"/>
              <a:t> , P. </a:t>
            </a:r>
            <a:r>
              <a:rPr lang="fr-FR" dirty="0"/>
              <a:t>Vincent. La discrétisation: un outil cartographique </a:t>
            </a:r>
            <a:r>
              <a:rPr lang="fr-FR" dirty="0" smtClean="0"/>
              <a:t>objectif ?. </a:t>
            </a:r>
            <a:r>
              <a:rPr lang="fr-FR" dirty="0"/>
              <a:t>In: Espace, populations, </a:t>
            </a:r>
            <a:r>
              <a:rPr lang="fr-FR" dirty="0" smtClean="0"/>
              <a:t>sociétés,2000.</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1052736"/>
            <a:ext cx="2952328" cy="360041"/>
          </a:xfrm>
        </p:spPr>
        <p:txBody>
          <a:bodyPr>
            <a:noAutofit/>
          </a:bodyPr>
          <a:lstStyle/>
          <a:p>
            <a:r>
              <a:rPr lang="fr-FR" sz="2800" b="1" dirty="0" smtClean="0">
                <a:cs typeface="+mn-cs"/>
              </a:rPr>
              <a:t>Objectif</a:t>
            </a:r>
            <a:endParaRPr lang="ar-EG" sz="2800" b="1" dirty="0">
              <a:cs typeface="+mn-cs"/>
            </a:endParaRPr>
          </a:p>
        </p:txBody>
      </p:sp>
      <p:sp>
        <p:nvSpPr>
          <p:cNvPr id="3" name="Sous-titre 2"/>
          <p:cNvSpPr>
            <a:spLocks noGrp="1"/>
          </p:cNvSpPr>
          <p:nvPr>
            <p:ph type="subTitle" idx="1"/>
          </p:nvPr>
        </p:nvSpPr>
        <p:spPr>
          <a:xfrm>
            <a:off x="395536" y="1772816"/>
            <a:ext cx="8424936" cy="1872208"/>
          </a:xfrm>
        </p:spPr>
        <p:txBody>
          <a:bodyPr>
            <a:normAutofit/>
          </a:bodyPr>
          <a:lstStyle/>
          <a:p>
            <a:pPr algn="just" rtl="0"/>
            <a:r>
              <a:rPr lang="fr-FR" sz="1800" dirty="0" smtClean="0">
                <a:solidFill>
                  <a:schemeClr val="tx1"/>
                </a:solidFill>
              </a:rPr>
              <a:t>Ce cours vise à faire un rappel aux notions de base de la cartographie. La première partie porte sur les concepts fondamentaux (définition, échelle, généralisation). La seconde partie est dédiée à la cartographie thématique (Sémiologie graphique, discrétisation, statistique appliquée à la cartographie). Ce cours est considéré comme une introduction pour passer à la cartographie numérique, il met l'accent sur les notions de base pour représenter l’information spatiale sous forme graphique.</a:t>
            </a:r>
          </a:p>
          <a:p>
            <a:pPr algn="l"/>
            <a:endParaRPr lang="ar-EG"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7772400" cy="432048"/>
          </a:xfrm>
        </p:spPr>
        <p:txBody>
          <a:bodyPr>
            <a:normAutofit fontScale="90000"/>
          </a:bodyPr>
          <a:lstStyle/>
          <a:p>
            <a:pPr lvl="0"/>
            <a:r>
              <a:rPr lang="fr-FR" sz="2800" dirty="0"/>
              <a:t>Qu’est ce que la cartographie </a:t>
            </a:r>
            <a:r>
              <a:rPr lang="fr-FR" sz="2800" dirty="0" smtClean="0"/>
              <a:t>?</a:t>
            </a:r>
            <a:endParaRPr lang="ar-EG" sz="2800" dirty="0"/>
          </a:p>
        </p:txBody>
      </p:sp>
      <p:sp>
        <p:nvSpPr>
          <p:cNvPr id="4" name="ZoneTexte 3"/>
          <p:cNvSpPr txBox="1"/>
          <p:nvPr/>
        </p:nvSpPr>
        <p:spPr>
          <a:xfrm>
            <a:off x="539552" y="404664"/>
            <a:ext cx="8352928" cy="1754326"/>
          </a:xfrm>
          <a:prstGeom prst="rect">
            <a:avLst/>
          </a:prstGeom>
          <a:noFill/>
        </p:spPr>
        <p:txBody>
          <a:bodyPr wrap="square" rtlCol="1">
            <a:spAutoFit/>
          </a:bodyPr>
          <a:lstStyle/>
          <a:p>
            <a:pPr algn="l" rtl="0"/>
            <a:r>
              <a:rPr lang="fr-FR" i="1" dirty="0" smtClean="0"/>
              <a:t>« la </a:t>
            </a:r>
            <a:r>
              <a:rPr lang="fr-FR" i="1" dirty="0"/>
              <a:t>cartographie est </a:t>
            </a:r>
            <a:r>
              <a:rPr lang="fr-FR" i="1" dirty="0" smtClean="0"/>
              <a:t>l’ensemble </a:t>
            </a:r>
            <a:r>
              <a:rPr lang="fr-FR" i="1" dirty="0"/>
              <a:t>des études et des </a:t>
            </a:r>
            <a:r>
              <a:rPr lang="fr-FR" i="1" dirty="0" smtClean="0"/>
              <a:t>opérations scientifiques</a:t>
            </a:r>
            <a:r>
              <a:rPr lang="fr-FR" i="1" dirty="0"/>
              <a:t>, artistiques et techniques, intervenant à partir des </a:t>
            </a:r>
            <a:r>
              <a:rPr lang="fr-FR" i="1" dirty="0" smtClean="0"/>
              <a:t>résultats d’opérations </a:t>
            </a:r>
            <a:r>
              <a:rPr lang="fr-FR" i="1" dirty="0"/>
              <a:t>directes ou d exploitation d une documentation, en vue </a:t>
            </a:r>
            <a:r>
              <a:rPr lang="fr-FR" i="1" dirty="0" smtClean="0"/>
              <a:t>de l’élaboration </a:t>
            </a:r>
            <a:r>
              <a:rPr lang="fr-FR" i="1" dirty="0"/>
              <a:t>et de </a:t>
            </a:r>
            <a:r>
              <a:rPr lang="fr-FR" i="1" dirty="0" smtClean="0"/>
              <a:t>l’établissement </a:t>
            </a:r>
            <a:r>
              <a:rPr lang="fr-FR" i="1" dirty="0"/>
              <a:t>de cartes, plans et autres </a:t>
            </a:r>
            <a:r>
              <a:rPr lang="fr-FR" i="1" dirty="0" smtClean="0"/>
              <a:t>modes d’expression</a:t>
            </a:r>
            <a:r>
              <a:rPr lang="fr-FR" i="1" dirty="0"/>
              <a:t>, ainsi que de leur </a:t>
            </a:r>
            <a:r>
              <a:rPr lang="fr-FR" i="1" dirty="0" smtClean="0"/>
              <a:t>utilisation » </a:t>
            </a:r>
            <a:r>
              <a:rPr lang="fr-FR" dirty="0"/>
              <a:t>Association Cartographique </a:t>
            </a:r>
            <a:r>
              <a:rPr lang="fr-FR" dirty="0" smtClean="0"/>
              <a:t>Internationale ,1966 (cité par </a:t>
            </a:r>
            <a:r>
              <a:rPr lang="fr-FR" dirty="0"/>
              <a:t>Élisabeth </a:t>
            </a:r>
            <a:r>
              <a:rPr lang="fr-FR" dirty="0" smtClean="0"/>
              <a:t>Habert en 2017). </a:t>
            </a:r>
            <a:r>
              <a:rPr lang="fr-FR" dirty="0"/>
              <a:t>La cartographie est à la fois une </a:t>
            </a:r>
            <a:r>
              <a:rPr lang="fr-FR" dirty="0" smtClean="0"/>
              <a:t>:</a:t>
            </a:r>
            <a:endParaRPr lang="ar-EG" dirty="0"/>
          </a:p>
        </p:txBody>
      </p:sp>
      <p:cxnSp>
        <p:nvCxnSpPr>
          <p:cNvPr id="7" name="Connecteur en angle 6"/>
          <p:cNvCxnSpPr/>
          <p:nvPr/>
        </p:nvCxnSpPr>
        <p:spPr>
          <a:xfrm rot="5400000">
            <a:off x="575556" y="2528900"/>
            <a:ext cx="792088" cy="288032"/>
          </a:xfrm>
          <a:prstGeom prst="bentConnector3">
            <a:avLst>
              <a:gd name="adj1" fmla="val -55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en angle 8"/>
          <p:cNvCxnSpPr/>
          <p:nvPr/>
        </p:nvCxnSpPr>
        <p:spPr>
          <a:xfrm rot="16200000" flipH="1">
            <a:off x="7596336" y="2348880"/>
            <a:ext cx="720080" cy="288032"/>
          </a:xfrm>
          <a:prstGeom prst="bentConnector3">
            <a:avLst>
              <a:gd name="adj1" fmla="val -487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283968" y="213285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83568" y="3068960"/>
            <a:ext cx="1800200" cy="1323439"/>
          </a:xfrm>
          <a:prstGeom prst="rect">
            <a:avLst/>
          </a:prstGeom>
          <a:noFill/>
        </p:spPr>
        <p:txBody>
          <a:bodyPr wrap="square" rtlCol="1">
            <a:spAutoFit/>
          </a:bodyPr>
          <a:lstStyle/>
          <a:p>
            <a:pPr algn="l" rtl="0"/>
            <a:r>
              <a:rPr lang="fr-FR" sz="1600" dirty="0" smtClean="0"/>
              <a:t>une </a:t>
            </a:r>
            <a:r>
              <a:rPr lang="fr-FR" sz="1600" dirty="0"/>
              <a:t>science, car ses bases sont </a:t>
            </a:r>
            <a:r>
              <a:rPr lang="fr-FR" sz="1600" dirty="0" smtClean="0"/>
              <a:t>mathématiques (système de projection )</a:t>
            </a:r>
            <a:endParaRPr lang="ar-EG" sz="1600" dirty="0"/>
          </a:p>
        </p:txBody>
      </p:sp>
      <p:sp>
        <p:nvSpPr>
          <p:cNvPr id="28" name="ZoneTexte 27"/>
          <p:cNvSpPr txBox="1"/>
          <p:nvPr/>
        </p:nvSpPr>
        <p:spPr>
          <a:xfrm>
            <a:off x="3491880" y="3068960"/>
            <a:ext cx="1800200" cy="2123658"/>
          </a:xfrm>
          <a:prstGeom prst="rect">
            <a:avLst/>
          </a:prstGeom>
          <a:noFill/>
        </p:spPr>
        <p:txBody>
          <a:bodyPr wrap="square" rtlCol="1">
            <a:spAutoFit/>
          </a:bodyPr>
          <a:lstStyle/>
          <a:p>
            <a:pPr algn="l" rtl="0"/>
            <a:r>
              <a:rPr lang="fr-FR" sz="1600" dirty="0"/>
              <a:t>un art, car en tant que mode d’expression graphique, la carte doit présenter des qualités de </a:t>
            </a:r>
            <a:r>
              <a:rPr lang="fr-FR" sz="1600" dirty="0" smtClean="0"/>
              <a:t>forme (esthétique </a:t>
            </a:r>
            <a:r>
              <a:rPr lang="fr-FR" sz="1600" dirty="0"/>
              <a:t>et </a:t>
            </a:r>
            <a:r>
              <a:rPr lang="fr-FR" sz="1600" dirty="0" smtClean="0"/>
              <a:t>didactique) </a:t>
            </a:r>
            <a:endParaRPr lang="ar-EG" sz="1600" dirty="0"/>
          </a:p>
        </p:txBody>
      </p:sp>
      <p:sp>
        <p:nvSpPr>
          <p:cNvPr id="29" name="ZoneTexte 28"/>
          <p:cNvSpPr txBox="1"/>
          <p:nvPr/>
        </p:nvSpPr>
        <p:spPr>
          <a:xfrm>
            <a:off x="7092280" y="2996952"/>
            <a:ext cx="1800200" cy="2554545"/>
          </a:xfrm>
          <a:prstGeom prst="rect">
            <a:avLst/>
          </a:prstGeom>
          <a:noFill/>
        </p:spPr>
        <p:txBody>
          <a:bodyPr wrap="square" rtlCol="1">
            <a:spAutoFit/>
          </a:bodyPr>
          <a:lstStyle/>
          <a:p>
            <a:pPr algn="l" rtl="0"/>
            <a:r>
              <a:rPr lang="fr-FR" sz="1600" dirty="0"/>
              <a:t>une technique, car elle </a:t>
            </a:r>
            <a:r>
              <a:rPr lang="fr-FR" sz="1600" dirty="0" smtClean="0"/>
              <a:t>nécessite l’utilisation des technique (la télédétection, topographie, SIG…)  et instruments qui ont participé au développement de la cartographie </a:t>
            </a:r>
            <a:endParaRPr lang="ar-EG" sz="1600" dirty="0"/>
          </a:p>
        </p:txBody>
      </p:sp>
      <p:sp>
        <p:nvSpPr>
          <p:cNvPr id="30" name="ZoneTexte 29"/>
          <p:cNvSpPr txBox="1"/>
          <p:nvPr/>
        </p:nvSpPr>
        <p:spPr>
          <a:xfrm>
            <a:off x="611560" y="5733256"/>
            <a:ext cx="8064896" cy="646331"/>
          </a:xfrm>
          <a:prstGeom prst="rect">
            <a:avLst/>
          </a:prstGeom>
          <a:noFill/>
        </p:spPr>
        <p:txBody>
          <a:bodyPr wrap="square" rtlCol="1">
            <a:spAutoFit/>
          </a:bodyPr>
          <a:lstStyle/>
          <a:p>
            <a:pPr algn="l" rtl="0"/>
            <a:r>
              <a:rPr lang="fr-FR" dirty="0"/>
              <a:t>La cartographie est à la fois la science, la </a:t>
            </a:r>
            <a:r>
              <a:rPr lang="fr-FR" dirty="0" smtClean="0"/>
              <a:t>technique et </a:t>
            </a:r>
            <a:r>
              <a:rPr lang="fr-FR" dirty="0"/>
              <a:t>l’art de réaliser et d’utiliser les cartes</a:t>
            </a:r>
            <a:r>
              <a:rPr lang="fr-FR" dirty="0" smtClean="0"/>
              <a:t>. </a:t>
            </a:r>
            <a:r>
              <a:rPr lang="fr-FR" i="1" dirty="0" err="1"/>
              <a:t>Bengt</a:t>
            </a:r>
            <a:r>
              <a:rPr lang="fr-FR" i="1" dirty="0"/>
              <a:t> </a:t>
            </a:r>
            <a:r>
              <a:rPr lang="fr-FR" i="1" dirty="0" err="1" smtClean="0"/>
              <a:t>Rystedt</a:t>
            </a:r>
            <a:r>
              <a:rPr lang="fr-FR" i="1" dirty="0" smtClean="0"/>
              <a:t> </a:t>
            </a:r>
            <a:r>
              <a:rPr lang="fr-FR" dirty="0"/>
              <a:t>CFC (N°221- Septembre 2014</a:t>
            </a:r>
            <a:r>
              <a:rPr lang="fr-FR" dirty="0" smtClean="0"/>
              <a:t>) p13</a:t>
            </a:r>
            <a:endParaRPr lang="ar-E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11560" y="0"/>
            <a:ext cx="7772400" cy="576064"/>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r-FR" sz="3100" b="0" i="0" u="none" strike="noStrike" kern="1200" cap="none" spc="0" normalizeH="0" baseline="0" noProof="0" dirty="0" smtClean="0">
                <a:ln>
                  <a:noFill/>
                </a:ln>
                <a:solidFill>
                  <a:schemeClr val="tx1"/>
                </a:solidFill>
                <a:effectLst/>
                <a:uLnTx/>
                <a:uFillTx/>
                <a:latin typeface="+mj-lt"/>
                <a:ea typeface="+mj-ea"/>
                <a:cs typeface="+mj-cs"/>
              </a:rPr>
              <a:t>Qu’est ce que la cartographie ?</a:t>
            </a:r>
            <a:endParaRPr kumimoji="0" lang="ar-EG"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ZoneTexte 4"/>
          <p:cNvSpPr txBox="1"/>
          <p:nvPr/>
        </p:nvSpPr>
        <p:spPr>
          <a:xfrm>
            <a:off x="611560" y="476672"/>
            <a:ext cx="7776864" cy="1200329"/>
          </a:xfrm>
          <a:prstGeom prst="rect">
            <a:avLst/>
          </a:prstGeom>
          <a:noFill/>
        </p:spPr>
        <p:txBody>
          <a:bodyPr wrap="square" rtlCol="1">
            <a:spAutoFit/>
          </a:bodyPr>
          <a:lstStyle/>
          <a:p>
            <a:pPr algn="l" rtl="0"/>
            <a:r>
              <a:rPr lang="fr-FR" dirty="0"/>
              <a:t>La définition de la cartographie suppose que la représentation de la Terre s’accomplit grâce à un ensemble de techniques et de méthodes. Il en résulte les deux grandes branches de la cartographie</a:t>
            </a:r>
            <a:r>
              <a:rPr lang="fr-FR" dirty="0" smtClean="0"/>
              <a:t>. Manuel de cartographie Didier </a:t>
            </a:r>
            <a:r>
              <a:rPr lang="fr-FR" dirty="0" err="1" smtClean="0"/>
              <a:t>Poidevin</a:t>
            </a:r>
            <a:r>
              <a:rPr lang="fr-FR" dirty="0" smtClean="0"/>
              <a:t>  P07</a:t>
            </a:r>
            <a:endParaRPr lang="en-US" dirty="0"/>
          </a:p>
        </p:txBody>
      </p:sp>
      <p:pic>
        <p:nvPicPr>
          <p:cNvPr id="1059" name="Picture 35"/>
          <p:cNvPicPr>
            <a:picLocks noChangeAspect="1" noChangeArrowheads="1"/>
          </p:cNvPicPr>
          <p:nvPr/>
        </p:nvPicPr>
        <p:blipFill>
          <a:blip r:embed="rId2" cstate="print"/>
          <a:srcRect/>
          <a:stretch>
            <a:fillRect/>
          </a:stretch>
        </p:blipFill>
        <p:spPr bwMode="auto">
          <a:xfrm>
            <a:off x="2123728" y="1700808"/>
            <a:ext cx="5996335" cy="4917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634082"/>
          </a:xfrm>
        </p:spPr>
        <p:txBody>
          <a:bodyPr>
            <a:normAutofit/>
          </a:bodyPr>
          <a:lstStyle/>
          <a:p>
            <a:r>
              <a:rPr lang="fr-FR" sz="1800" b="1" dirty="0"/>
              <a:t>Quelle définition de la Carte ?</a:t>
            </a:r>
            <a:endParaRPr lang="ar-EG" sz="1800" dirty="0"/>
          </a:p>
        </p:txBody>
      </p:sp>
      <p:sp>
        <p:nvSpPr>
          <p:cNvPr id="4" name="ZoneTexte 3"/>
          <p:cNvSpPr txBox="1"/>
          <p:nvPr/>
        </p:nvSpPr>
        <p:spPr>
          <a:xfrm>
            <a:off x="251520" y="764704"/>
            <a:ext cx="8640960" cy="923330"/>
          </a:xfrm>
          <a:prstGeom prst="rect">
            <a:avLst/>
          </a:prstGeom>
          <a:noFill/>
          <a:ln>
            <a:solidFill>
              <a:schemeClr val="tx1"/>
            </a:solidFill>
          </a:ln>
        </p:spPr>
        <p:txBody>
          <a:bodyPr wrap="square" rtlCol="1">
            <a:spAutoFit/>
          </a:bodyPr>
          <a:lstStyle/>
          <a:p>
            <a:pPr algn="l" rtl="0"/>
            <a:r>
              <a:rPr lang="fr-FR" dirty="0"/>
              <a:t>Représentation conventionnelles, généralement plane, en positions relatives, </a:t>
            </a:r>
            <a:r>
              <a:rPr lang="fr-FR" dirty="0" smtClean="0"/>
              <a:t>de phénomènes </a:t>
            </a:r>
            <a:r>
              <a:rPr lang="fr-FR" dirty="0"/>
              <a:t>concrets ou abstraits, localisables dans l’espace</a:t>
            </a:r>
            <a:r>
              <a:rPr lang="fr-FR" dirty="0" smtClean="0"/>
              <a:t>".</a:t>
            </a:r>
            <a:r>
              <a:rPr lang="fr-FR" b="1" dirty="0"/>
              <a:t> Le comité Français de Géographie</a:t>
            </a:r>
            <a:endParaRPr lang="ar-EG" dirty="0"/>
          </a:p>
        </p:txBody>
      </p:sp>
      <p:sp>
        <p:nvSpPr>
          <p:cNvPr id="5" name="ZoneTexte 4"/>
          <p:cNvSpPr txBox="1"/>
          <p:nvPr/>
        </p:nvSpPr>
        <p:spPr>
          <a:xfrm>
            <a:off x="179512" y="2348880"/>
            <a:ext cx="1656184" cy="1077218"/>
          </a:xfrm>
          <a:prstGeom prst="rect">
            <a:avLst/>
          </a:prstGeom>
          <a:noFill/>
          <a:ln>
            <a:solidFill>
              <a:schemeClr val="tx1"/>
            </a:solidFill>
          </a:ln>
        </p:spPr>
        <p:txBody>
          <a:bodyPr wrap="square" rtlCol="1">
            <a:spAutoFit/>
          </a:bodyPr>
          <a:lstStyle/>
          <a:p>
            <a:pPr algn="l" rtl="0"/>
            <a:r>
              <a:rPr lang="fr-FR" sz="1600" dirty="0" smtClean="0"/>
              <a:t>La carte est un dessin , elle est donc un document visuel</a:t>
            </a:r>
            <a:endParaRPr lang="ar-EG" sz="1600" dirty="0"/>
          </a:p>
        </p:txBody>
      </p:sp>
      <p:sp>
        <p:nvSpPr>
          <p:cNvPr id="6" name="ZoneTexte 5"/>
          <p:cNvSpPr txBox="1"/>
          <p:nvPr/>
        </p:nvSpPr>
        <p:spPr>
          <a:xfrm>
            <a:off x="1979712" y="2348880"/>
            <a:ext cx="1728192" cy="2308324"/>
          </a:xfrm>
          <a:prstGeom prst="rect">
            <a:avLst/>
          </a:prstGeom>
          <a:noFill/>
          <a:ln>
            <a:solidFill>
              <a:schemeClr val="tx1"/>
            </a:solidFill>
          </a:ln>
        </p:spPr>
        <p:txBody>
          <a:bodyPr wrap="square" rtlCol="1">
            <a:spAutoFit/>
          </a:bodyPr>
          <a:lstStyle/>
          <a:p>
            <a:pPr algn="l" rtl="0"/>
            <a:r>
              <a:rPr lang="fr-FR" sz="1600" dirty="0" smtClean="0"/>
              <a:t>La carte est représentation plane , elle matérialise le passage de la sphère terrestre à un plan grâce au projection cartographique</a:t>
            </a:r>
            <a:endParaRPr lang="ar-EG" sz="1600" dirty="0"/>
          </a:p>
        </p:txBody>
      </p:sp>
      <p:sp>
        <p:nvSpPr>
          <p:cNvPr id="7" name="ZoneTexte 6"/>
          <p:cNvSpPr txBox="1"/>
          <p:nvPr/>
        </p:nvSpPr>
        <p:spPr>
          <a:xfrm>
            <a:off x="3779912" y="2348880"/>
            <a:ext cx="1656184" cy="2308324"/>
          </a:xfrm>
          <a:prstGeom prst="rect">
            <a:avLst/>
          </a:prstGeom>
          <a:noFill/>
          <a:ln>
            <a:solidFill>
              <a:schemeClr val="tx1"/>
            </a:solidFill>
          </a:ln>
        </p:spPr>
        <p:txBody>
          <a:bodyPr wrap="square" rtlCol="1">
            <a:spAutoFit/>
          </a:bodyPr>
          <a:lstStyle/>
          <a:p>
            <a:pPr algn="l" rtl="0"/>
            <a:r>
              <a:rPr lang="fr-FR" sz="1600" dirty="0" smtClean="0"/>
              <a:t>La carte est une représentation réduite , un document qui représente le terrain selon un rapport de réduction: l’échelle</a:t>
            </a:r>
            <a:endParaRPr lang="ar-EG" sz="1600" dirty="0"/>
          </a:p>
        </p:txBody>
      </p:sp>
      <p:sp>
        <p:nvSpPr>
          <p:cNvPr id="8" name="ZoneTexte 7"/>
          <p:cNvSpPr txBox="1"/>
          <p:nvPr/>
        </p:nvSpPr>
        <p:spPr>
          <a:xfrm>
            <a:off x="5580112" y="2420888"/>
            <a:ext cx="1656184" cy="1323439"/>
          </a:xfrm>
          <a:prstGeom prst="rect">
            <a:avLst/>
          </a:prstGeom>
          <a:noFill/>
          <a:ln>
            <a:solidFill>
              <a:schemeClr val="tx1"/>
            </a:solidFill>
          </a:ln>
        </p:spPr>
        <p:txBody>
          <a:bodyPr wrap="square" rtlCol="1">
            <a:spAutoFit/>
          </a:bodyPr>
          <a:lstStyle/>
          <a:p>
            <a:pPr algn="l" rtl="0"/>
            <a:r>
              <a:rPr lang="fr-FR" sz="1600" dirty="0" smtClean="0"/>
              <a:t>Est une représentation simplifier ( la réduction impose la généralisation</a:t>
            </a:r>
            <a:endParaRPr lang="ar-EG" sz="1600" dirty="0"/>
          </a:p>
        </p:txBody>
      </p:sp>
      <p:sp>
        <p:nvSpPr>
          <p:cNvPr id="9" name="ZoneTexte 8"/>
          <p:cNvSpPr txBox="1"/>
          <p:nvPr/>
        </p:nvSpPr>
        <p:spPr>
          <a:xfrm>
            <a:off x="7487816" y="2420888"/>
            <a:ext cx="1656184" cy="1323439"/>
          </a:xfrm>
          <a:prstGeom prst="rect">
            <a:avLst/>
          </a:prstGeom>
          <a:noFill/>
          <a:ln>
            <a:solidFill>
              <a:schemeClr val="tx1"/>
            </a:solidFill>
          </a:ln>
        </p:spPr>
        <p:txBody>
          <a:bodyPr wrap="square" rtlCol="1">
            <a:spAutoFit/>
          </a:bodyPr>
          <a:lstStyle/>
          <a:p>
            <a:pPr algn="l" rtl="0"/>
            <a:r>
              <a:rPr lang="fr-FR" sz="1600" dirty="0" smtClean="0"/>
              <a:t>Est une représentation conventionnelle, utilise un langage cartographique </a:t>
            </a:r>
            <a:endParaRPr lang="ar-EG" sz="1600" dirty="0"/>
          </a:p>
        </p:txBody>
      </p:sp>
      <p:cxnSp>
        <p:nvCxnSpPr>
          <p:cNvPr id="11" name="Connecteur en angle 10"/>
          <p:cNvCxnSpPr>
            <a:stCxn id="4" idx="2"/>
            <a:endCxn id="5" idx="0"/>
          </p:cNvCxnSpPr>
          <p:nvPr/>
        </p:nvCxnSpPr>
        <p:spPr>
          <a:xfrm rot="5400000">
            <a:off x="2459379" y="236259"/>
            <a:ext cx="660846" cy="356439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a:stCxn id="4" idx="2"/>
            <a:endCxn id="6" idx="0"/>
          </p:cNvCxnSpPr>
          <p:nvPr/>
        </p:nvCxnSpPr>
        <p:spPr>
          <a:xfrm rot="5400000">
            <a:off x="3377481" y="1154361"/>
            <a:ext cx="660846" cy="17281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en angle 16"/>
          <p:cNvCxnSpPr>
            <a:stCxn id="4" idx="2"/>
            <a:endCxn id="8" idx="0"/>
          </p:cNvCxnSpPr>
          <p:nvPr/>
        </p:nvCxnSpPr>
        <p:spPr>
          <a:xfrm rot="16200000" flipH="1">
            <a:off x="5123675" y="1136359"/>
            <a:ext cx="732854" cy="18362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a:stCxn id="4" idx="2"/>
            <a:endCxn id="9" idx="0"/>
          </p:cNvCxnSpPr>
          <p:nvPr/>
        </p:nvCxnSpPr>
        <p:spPr>
          <a:xfrm rot="16200000" flipH="1">
            <a:off x="6077527" y="182507"/>
            <a:ext cx="732854" cy="374390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a:stCxn id="4" idx="2"/>
            <a:endCxn id="7" idx="0"/>
          </p:cNvCxnSpPr>
          <p:nvPr/>
        </p:nvCxnSpPr>
        <p:spPr>
          <a:xfrm rot="16200000" flipH="1">
            <a:off x="4259579" y="2000455"/>
            <a:ext cx="660846" cy="36004"/>
          </a:xfrm>
          <a:prstGeom prst="bentConnector3">
            <a:avLst>
              <a:gd name="adj1" fmla="val 54324"/>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76064"/>
          </a:xfrm>
        </p:spPr>
        <p:txBody>
          <a:bodyPr>
            <a:normAutofit/>
          </a:bodyPr>
          <a:lstStyle/>
          <a:p>
            <a:r>
              <a:rPr lang="fr-FR" sz="2400" dirty="0" smtClean="0"/>
              <a:t>Le cartographe </a:t>
            </a:r>
            <a:endParaRPr lang="ar-EG" sz="2400" dirty="0"/>
          </a:p>
        </p:txBody>
      </p:sp>
      <p:sp>
        <p:nvSpPr>
          <p:cNvPr id="4" name="ZoneTexte 3"/>
          <p:cNvSpPr txBox="1"/>
          <p:nvPr/>
        </p:nvSpPr>
        <p:spPr>
          <a:xfrm>
            <a:off x="323528" y="548680"/>
            <a:ext cx="8568952" cy="1200329"/>
          </a:xfrm>
          <a:prstGeom prst="rect">
            <a:avLst/>
          </a:prstGeom>
          <a:noFill/>
        </p:spPr>
        <p:txBody>
          <a:bodyPr wrap="square" rtlCol="1">
            <a:spAutoFit/>
          </a:bodyPr>
          <a:lstStyle/>
          <a:p>
            <a:pPr lvl="1" algn="l" rtl="0"/>
            <a:r>
              <a:rPr lang="fr-FR" b="1" dirty="0"/>
              <a:t>Le cartographe est un auteur qui propose un message au lecteur</a:t>
            </a:r>
            <a:endParaRPr lang="en-US" b="1" dirty="0"/>
          </a:p>
          <a:p>
            <a:pPr algn="l"/>
            <a:r>
              <a:rPr lang="fr-FR" dirty="0"/>
              <a:t>Cet aspect devrait être constamment dans l’esprit des concepteurs, réalisateurs et lecteurs de cartes. S’il en était besoin, les uns y gagneraient en rigueur et en modestie, les autres en prudence et en lucidité</a:t>
            </a:r>
            <a:r>
              <a:rPr lang="fr-FR" dirty="0" smtClean="0"/>
              <a:t>.</a:t>
            </a: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250284" y="2204864"/>
            <a:ext cx="8436041" cy="3100560"/>
          </a:xfrm>
          <a:prstGeom prst="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46050"/>
          </a:xfrm>
        </p:spPr>
        <p:txBody>
          <a:bodyPr>
            <a:noAutofit/>
          </a:bodyPr>
          <a:lstStyle/>
          <a:p>
            <a:r>
              <a:rPr lang="fr-FR" sz="2800" dirty="0" smtClean="0"/>
              <a:t>Notion d’échelle</a:t>
            </a:r>
            <a:endParaRPr lang="ar-EG" sz="2800" dirty="0"/>
          </a:p>
        </p:txBody>
      </p:sp>
      <p:pic>
        <p:nvPicPr>
          <p:cNvPr id="3074" name="Picture 2"/>
          <p:cNvPicPr>
            <a:picLocks noChangeAspect="1" noChangeArrowheads="1"/>
          </p:cNvPicPr>
          <p:nvPr/>
        </p:nvPicPr>
        <p:blipFill>
          <a:blip r:embed="rId2" cstate="print"/>
          <a:srcRect/>
          <a:stretch>
            <a:fillRect/>
          </a:stretch>
        </p:blipFill>
        <p:spPr bwMode="auto">
          <a:xfrm>
            <a:off x="1114425" y="2231644"/>
            <a:ext cx="5185767" cy="3592894"/>
          </a:xfrm>
          <a:prstGeom prst="rect">
            <a:avLst/>
          </a:prstGeom>
          <a:noFill/>
          <a:ln w="9525">
            <a:noFill/>
            <a:miter lim="800000"/>
            <a:headEnd/>
            <a:tailEnd/>
          </a:ln>
        </p:spPr>
      </p:pic>
      <p:sp>
        <p:nvSpPr>
          <p:cNvPr id="9" name="ZoneTexte 8"/>
          <p:cNvSpPr txBox="1"/>
          <p:nvPr/>
        </p:nvSpPr>
        <p:spPr>
          <a:xfrm>
            <a:off x="899592" y="836712"/>
            <a:ext cx="6984776" cy="584775"/>
          </a:xfrm>
          <a:prstGeom prst="rect">
            <a:avLst/>
          </a:prstGeom>
          <a:noFill/>
        </p:spPr>
        <p:txBody>
          <a:bodyPr wrap="square" rtlCol="1">
            <a:spAutoFit/>
          </a:bodyPr>
          <a:lstStyle/>
          <a:p>
            <a:pPr algn="l" rtl="0"/>
            <a:r>
              <a:rPr lang="fr-FR" sz="1600" dirty="0"/>
              <a:t>L’échelle d’une carte est le rapport constant existant entre les longueurs mesurée sur </a:t>
            </a:r>
            <a:r>
              <a:rPr lang="fr-FR" sz="1600" dirty="0" smtClean="0"/>
              <a:t>la carte </a:t>
            </a:r>
            <a:r>
              <a:rPr lang="fr-FR" sz="1600" dirty="0"/>
              <a:t>et les longueurs correspondantes mesurées sur le terrain.</a:t>
            </a:r>
            <a:endParaRPr lang="ar-EG"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FR" sz="2400" dirty="0" smtClean="0"/>
              <a:t>La généralisation</a:t>
            </a:r>
            <a:endParaRPr lang="ar-EG" sz="2400" dirty="0"/>
          </a:p>
        </p:txBody>
      </p:sp>
      <p:sp>
        <p:nvSpPr>
          <p:cNvPr id="4" name="ZoneTexte 3"/>
          <p:cNvSpPr txBox="1"/>
          <p:nvPr/>
        </p:nvSpPr>
        <p:spPr>
          <a:xfrm>
            <a:off x="251520" y="1052736"/>
            <a:ext cx="8712968" cy="1477328"/>
          </a:xfrm>
          <a:prstGeom prst="rect">
            <a:avLst/>
          </a:prstGeom>
          <a:noFill/>
        </p:spPr>
        <p:txBody>
          <a:bodyPr wrap="square" rtlCol="1">
            <a:spAutoFit/>
          </a:bodyPr>
          <a:lstStyle/>
          <a:p>
            <a:pPr algn="l" rtl="0"/>
            <a:r>
              <a:rPr lang="fr-FR" dirty="0"/>
              <a:t>Une carte à grande échelle représente une petite surface mais avec beaucoup de détails tandis qu’une carte à petite échelle couvre une grande surface en sacrifiant au détail de la représentation. Passer </a:t>
            </a:r>
            <a:r>
              <a:rPr lang="fr-FR" dirty="0" smtClean="0"/>
              <a:t>d’une </a:t>
            </a:r>
            <a:r>
              <a:rPr lang="fr-FR" dirty="0"/>
              <a:t>grande échelle à une petite échelle nécessite toujours </a:t>
            </a:r>
            <a:r>
              <a:rPr lang="fr-FR" dirty="0" smtClean="0"/>
              <a:t>une simplifications </a:t>
            </a:r>
            <a:r>
              <a:rPr lang="fr-FR" dirty="0"/>
              <a:t>du phénomène à représenter et une généralisation des </a:t>
            </a:r>
            <a:r>
              <a:rPr lang="fr-FR" dirty="0" smtClean="0"/>
              <a:t>objet  géographiques</a:t>
            </a:r>
            <a:r>
              <a:rPr lang="fr-FR" dirty="0"/>
              <a:t>.</a:t>
            </a:r>
            <a:endParaRPr lang="ar-EG" dirty="0"/>
          </a:p>
        </p:txBody>
      </p:sp>
      <p:sp>
        <p:nvSpPr>
          <p:cNvPr id="5" name="Flèche vers le bas 4"/>
          <p:cNvSpPr/>
          <p:nvPr/>
        </p:nvSpPr>
        <p:spPr>
          <a:xfrm>
            <a:off x="4283968" y="2636912"/>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ZoneTexte 5"/>
          <p:cNvSpPr txBox="1"/>
          <p:nvPr/>
        </p:nvSpPr>
        <p:spPr>
          <a:xfrm>
            <a:off x="179512" y="3284984"/>
            <a:ext cx="8784976" cy="646331"/>
          </a:xfrm>
          <a:prstGeom prst="rect">
            <a:avLst/>
          </a:prstGeom>
          <a:noFill/>
        </p:spPr>
        <p:txBody>
          <a:bodyPr wrap="square" rtlCol="1">
            <a:spAutoFit/>
          </a:bodyPr>
          <a:lstStyle/>
          <a:p>
            <a:pPr algn="l"/>
            <a:r>
              <a:rPr lang="fr-FR" dirty="0"/>
              <a:t>La généralisation consiste en une simplification des tracés des fonds de carte et du contenu de la carte lui-même. C’est la réduction de l’échelle qui nécessite la généralisation </a:t>
            </a:r>
            <a:endParaRPr lang="ar-EG" dirty="0"/>
          </a:p>
        </p:txBody>
      </p:sp>
      <p:pic>
        <p:nvPicPr>
          <p:cNvPr id="4098" name="Picture 2"/>
          <p:cNvPicPr>
            <a:picLocks noChangeAspect="1" noChangeArrowheads="1"/>
          </p:cNvPicPr>
          <p:nvPr/>
        </p:nvPicPr>
        <p:blipFill>
          <a:blip r:embed="rId2" cstate="print"/>
          <a:srcRect/>
          <a:stretch>
            <a:fillRect/>
          </a:stretch>
        </p:blipFill>
        <p:spPr bwMode="auto">
          <a:xfrm>
            <a:off x="2555776" y="4077072"/>
            <a:ext cx="4419343" cy="218162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2269</TotalTime>
  <Words>1853</Words>
  <Application>Microsoft Office PowerPoint</Application>
  <PresentationFormat>Affichage à l'écran (4:3)</PresentationFormat>
  <Paragraphs>131</Paragraphs>
  <Slides>27</Slides>
  <Notes>2</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Module Système d’information géographique (SIG) et système décisionnel  Semestre 6/ UE. Méthodologies 6 3ème année licence Génie urbain</vt:lpstr>
      <vt:lpstr>Plan du cours</vt:lpstr>
      <vt:lpstr>Objectif</vt:lpstr>
      <vt:lpstr>Qu’est ce que la cartographie ?</vt:lpstr>
      <vt:lpstr>Diapositive 5</vt:lpstr>
      <vt:lpstr>Quelle définition de la Carte ?</vt:lpstr>
      <vt:lpstr>Le cartographe </vt:lpstr>
      <vt:lpstr>Notion d’échelle</vt:lpstr>
      <vt:lpstr>La généralisation</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 ce que la cartographie ?</dc:title>
  <dc:creator>ADMIN</dc:creator>
  <cp:lastModifiedBy>ADMIN</cp:lastModifiedBy>
  <cp:revision>16</cp:revision>
  <dcterms:created xsi:type="dcterms:W3CDTF">2020-04-02T10:47:28Z</dcterms:created>
  <dcterms:modified xsi:type="dcterms:W3CDTF">2020-04-04T22:02:18Z</dcterms:modified>
</cp:coreProperties>
</file>