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290" r:id="rId2"/>
    <p:sldId id="288" r:id="rId3"/>
    <p:sldId id="339" r:id="rId4"/>
    <p:sldId id="340" r:id="rId5"/>
    <p:sldId id="375" r:id="rId6"/>
    <p:sldId id="344" r:id="rId7"/>
    <p:sldId id="424" r:id="rId8"/>
    <p:sldId id="301" r:id="rId9"/>
    <p:sldId id="338" r:id="rId10"/>
    <p:sldId id="346" r:id="rId11"/>
    <p:sldId id="300" r:id="rId12"/>
    <p:sldId id="302" r:id="rId13"/>
    <p:sldId id="347" r:id="rId14"/>
    <p:sldId id="376" r:id="rId15"/>
    <p:sldId id="378" r:id="rId16"/>
    <p:sldId id="306" r:id="rId17"/>
    <p:sldId id="307" r:id="rId18"/>
    <p:sldId id="308" r:id="rId19"/>
    <p:sldId id="379" r:id="rId20"/>
    <p:sldId id="313" r:id="rId21"/>
    <p:sldId id="314" r:id="rId22"/>
    <p:sldId id="315" r:id="rId23"/>
    <p:sldId id="312" r:id="rId24"/>
    <p:sldId id="380" r:id="rId25"/>
    <p:sldId id="387" r:id="rId26"/>
    <p:sldId id="350" r:id="rId27"/>
    <p:sldId id="381" r:id="rId28"/>
    <p:sldId id="328" r:id="rId29"/>
    <p:sldId id="341" r:id="rId30"/>
    <p:sldId id="342" r:id="rId31"/>
    <p:sldId id="318" r:id="rId32"/>
    <p:sldId id="343" r:id="rId33"/>
    <p:sldId id="319" r:id="rId34"/>
    <p:sldId id="384" r:id="rId35"/>
    <p:sldId id="382" r:id="rId36"/>
    <p:sldId id="391" r:id="rId37"/>
    <p:sldId id="331" r:id="rId38"/>
    <p:sldId id="385" r:id="rId39"/>
    <p:sldId id="371" r:id="rId40"/>
    <p:sldId id="370" r:id="rId41"/>
    <p:sldId id="369" r:id="rId42"/>
    <p:sldId id="386" r:id="rId43"/>
    <p:sldId id="373" r:id="rId44"/>
    <p:sldId id="372" r:id="rId45"/>
    <p:sldId id="359" r:id="rId46"/>
    <p:sldId id="356" r:id="rId47"/>
    <p:sldId id="357" r:id="rId48"/>
    <p:sldId id="360" r:id="rId49"/>
    <p:sldId id="358" r:id="rId50"/>
    <p:sldId id="390" r:id="rId51"/>
    <p:sldId id="393" r:id="rId52"/>
    <p:sldId id="395" r:id="rId53"/>
    <p:sldId id="396" r:id="rId54"/>
    <p:sldId id="397" r:id="rId55"/>
    <p:sldId id="400" r:id="rId56"/>
    <p:sldId id="425" r:id="rId57"/>
    <p:sldId id="430" r:id="rId58"/>
    <p:sldId id="431" r:id="rId59"/>
    <p:sldId id="432" r:id="rId60"/>
    <p:sldId id="435" r:id="rId61"/>
    <p:sldId id="398" r:id="rId62"/>
    <p:sldId id="399" r:id="rId63"/>
    <p:sldId id="426" r:id="rId64"/>
    <p:sldId id="427" r:id="rId65"/>
    <p:sldId id="434" r:id="rId66"/>
    <p:sldId id="436" r:id="rId67"/>
    <p:sldId id="437" r:id="rId68"/>
    <p:sldId id="438" r:id="rId69"/>
    <p:sldId id="439" r:id="rId70"/>
    <p:sldId id="442" r:id="rId71"/>
    <p:sldId id="443" r:id="rId72"/>
    <p:sldId id="401" r:id="rId73"/>
    <p:sldId id="403" r:id="rId74"/>
    <p:sldId id="402" r:id="rId75"/>
    <p:sldId id="423" r:id="rId76"/>
    <p:sldId id="404" r:id="rId77"/>
    <p:sldId id="407" r:id="rId78"/>
    <p:sldId id="409" r:id="rId79"/>
    <p:sldId id="408" r:id="rId80"/>
    <p:sldId id="411" r:id="rId81"/>
    <p:sldId id="422" r:id="rId82"/>
    <p:sldId id="414" r:id="rId83"/>
    <p:sldId id="415" r:id="rId84"/>
    <p:sldId id="416" r:id="rId85"/>
    <p:sldId id="418" r:id="rId86"/>
    <p:sldId id="419" r:id="rId87"/>
    <p:sldId id="420" r:id="rId88"/>
    <p:sldId id="289" r:id="rId8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29" autoAdjust="0"/>
    <p:restoredTop sz="94737" autoAdjust="0"/>
  </p:normalViewPr>
  <p:slideViewPr>
    <p:cSldViewPr snapToGrid="0">
      <p:cViewPr varScale="1">
        <p:scale>
          <a:sx n="69" d="100"/>
          <a:sy n="69" d="100"/>
        </p:scale>
        <p:origin x="-73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B703D-89CB-41D8-9CB8-58647C36552B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33C80-757D-4D85-B353-D28E091B863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4442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3C80-757D-4D85-B353-D28E091B863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9764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3C80-757D-4D85-B353-D28E091B8630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9873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3C80-757D-4D85-B353-D28E091B8630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319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5858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8944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258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67714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9048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3745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39086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311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2829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1773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0619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6354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7217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259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646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44071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A152B-A0F8-4EE6-A13D-580FD6A6F139}" type="datetimeFigureOut">
              <a:rPr lang="fr-FR" smtClean="0"/>
              <a:pPr/>
              <a:t>14/10/2023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C450A2-AD9B-4B04-AE54-314850BB69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9899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2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270669" y="963123"/>
            <a:ext cx="79930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Majalla UI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  Cheriet samira</a:t>
            </a:r>
          </a:p>
          <a:p>
            <a:pPr marR="0" algn="ctr"/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Laboratoire d'Anatomie Générale</a:t>
            </a:r>
          </a:p>
          <a:p>
            <a:pPr marR="0" algn="ctr"/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 d’Endoscopie</a:t>
            </a:r>
          </a:p>
          <a:p>
            <a:pPr marR="0" algn="ctr"/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 de Constantine</a:t>
            </a:r>
          </a:p>
        </p:txBody>
      </p:sp>
    </p:spTree>
    <p:extLst>
      <p:ext uri="{BB962C8B-B14F-4D97-AF65-F5344CB8AC3E}">
        <p14:creationId xmlns:p14="http://schemas.microsoft.com/office/powerpoint/2010/main" xmlns="" val="26939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4934" y="287867"/>
            <a:ext cx="8596668" cy="1360915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l’anatomie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pathologique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4934" y="1648782"/>
            <a:ext cx="8596668" cy="860400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Etudie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structure des organes atteints par un processus pathologique.</a:t>
            </a:r>
          </a:p>
          <a:p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205" y="2123229"/>
            <a:ext cx="5096128" cy="45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0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035" y="186266"/>
            <a:ext cx="8596668" cy="1320800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surface</a:t>
            </a:r>
            <a:endParaRPr 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96539" y="2065866"/>
            <a:ext cx="4184035" cy="13885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 smtClean="0"/>
          </a:p>
          <a:p>
            <a:r>
              <a:rPr lang="fr-FR" dirty="0" smtClean="0"/>
              <a:t>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étudie les formes ; les reliefs, les creux des surfaces du corps.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4500958"/>
            <a:ext cx="1866900" cy="1990725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7388" y="2560239"/>
            <a:ext cx="295425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1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160161"/>
            <a:ext cx="8596668" cy="1320800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topographique</a:t>
            </a:r>
            <a:endParaRPr lang="fr-FR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2568" y="702402"/>
            <a:ext cx="8398933" cy="1820665"/>
          </a:xfrm>
        </p:spPr>
        <p:txBody>
          <a:bodyPr>
            <a:normAutofit lnSpcReduction="10000"/>
          </a:bodyPr>
          <a:lstStyle/>
          <a:p>
            <a:endParaRPr lang="fr-FR" b="1" dirty="0" smtClean="0"/>
          </a:p>
          <a:p>
            <a:endParaRPr lang="fr-FR" b="1" dirty="0"/>
          </a:p>
          <a:p>
            <a:r>
              <a:rPr lang="fr-FR" b="1" dirty="0"/>
              <a:t> </a:t>
            </a:r>
            <a:r>
              <a:rPr lang="fr-FR" dirty="0" smtClean="0"/>
              <a:t> </a:t>
            </a:r>
            <a:r>
              <a:rPr lang="fr-FR" dirty="0"/>
              <a:t>étudie les organes d’une même région anatomique et les rapports qu’ils contractent entre eux </a:t>
            </a:r>
          </a:p>
          <a:p>
            <a:r>
              <a:rPr lang="fr-FR" dirty="0" smtClean="0"/>
              <a:t>’étude </a:t>
            </a:r>
            <a:r>
              <a:rPr lang="fr-FR" dirty="0"/>
              <a:t>de base en chirurgie </a:t>
            </a:r>
          </a:p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62667" y="2462574"/>
            <a:ext cx="2489199" cy="43954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953" y="2023202"/>
            <a:ext cx="3236350" cy="47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15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5" y="0"/>
            <a:ext cx="8596668" cy="1826581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l’anatomie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fr-FR" sz="3200" b="1" dirty="0" smtClean="0">
                <a:solidFill>
                  <a:srgbClr val="002060"/>
                </a:solidFill>
              </a:rPr>
              <a:t>Anatomie </a:t>
            </a:r>
            <a:r>
              <a:rPr lang="fr-FR" sz="3200" b="1" dirty="0">
                <a:solidFill>
                  <a:srgbClr val="002060"/>
                </a:solidFill>
              </a:rPr>
              <a:t>fonctionnelle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7335" y="1826581"/>
            <a:ext cx="8596668" cy="860400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elier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morphologie des organes et leurs fonctions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34" y="2465398"/>
            <a:ext cx="4121081" cy="23755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416" y="2465398"/>
            <a:ext cx="4377348" cy="22666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307" y="4732053"/>
            <a:ext cx="2600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6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l’anatomie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/>
              <a:t>							</a:t>
            </a: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anthropologique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étudie les variations morphologiques existantes entre les différentes races humaines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10" y="2997200"/>
            <a:ext cx="4352425" cy="3274351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26" y="2837923"/>
            <a:ext cx="4735552" cy="28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3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l’anatomie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comparée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30400"/>
            <a:ext cx="8596668" cy="388077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étudie les rapports existant entre les structures homologues de tous les animaux  y compris l’homme </a:t>
            </a:r>
          </a:p>
          <a:p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soit entre individu ontogénèse </a:t>
            </a:r>
          </a:p>
          <a:p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espèce phylogénèse</a:t>
            </a:r>
            <a:endParaRPr lang="fr-FR" dirty="0"/>
          </a:p>
          <a:p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92" y="2278057"/>
            <a:ext cx="5715760" cy="45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02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radiologique</a:t>
            </a:r>
            <a:endParaRPr lang="fr-FR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3211" y="1824035"/>
            <a:ext cx="4184035" cy="38807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étudie indirectement l’anatomie humaine par des techniques de reconstructions physique de l’image radiographie standard ; TDM ; IRM ; Scintigraphie</a:t>
            </a:r>
            <a:r>
              <a:rPr lang="fr-FR" b="1" dirty="0"/>
              <a:t>. </a:t>
            </a:r>
          </a:p>
          <a:p>
            <a:pPr marL="0" indent="0">
              <a:buNone/>
            </a:pPr>
            <a:endParaRPr lang="fr-FR" b="1" dirty="0"/>
          </a:p>
          <a:p>
            <a:endParaRPr lang="fr-FR" dirty="0"/>
          </a:p>
        </p:txBody>
      </p:sp>
      <p:pic>
        <p:nvPicPr>
          <p:cNvPr id="5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2911" y="1787422"/>
            <a:ext cx="2699779" cy="24697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01" y="4443776"/>
            <a:ext cx="3082401" cy="2400750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46576" y="4272386"/>
            <a:ext cx="2267168" cy="2570414"/>
          </a:xfrm>
          <a:prstGeom prst="rect">
            <a:avLst/>
          </a:prstGeom>
        </p:spPr>
      </p:pic>
      <p:pic>
        <p:nvPicPr>
          <p:cNvPr id="8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617108" y="4257187"/>
            <a:ext cx="2284603" cy="26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1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3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chirurgicale </a:t>
            </a:r>
            <a:r>
              <a:rPr lang="fr-FR" sz="31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appliquée à la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la chirurgie,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89525" y="2695359"/>
            <a:ext cx="4184650" cy="287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857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artistique ou plastique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étude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des formes extérieures du corps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humain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estinée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au sculpteur ; graveurs et peintres. </a:t>
            </a:r>
          </a:p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4277" y="2687228"/>
            <a:ext cx="3735145" cy="28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Méthodes </a:t>
            </a: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d’études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 direct</a:t>
            </a:r>
          </a:p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 indirect</a:t>
            </a:r>
          </a:p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 particulières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xmlns="" val="3828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10" y="1876454"/>
            <a:ext cx="6781542" cy="498154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3779" y="0"/>
            <a:ext cx="6981173" cy="544860"/>
          </a:xfrm>
        </p:spPr>
        <p:txBody>
          <a:bodyPr>
            <a:noAutofit/>
          </a:bodyPr>
          <a:lstStyle/>
          <a:p>
            <a:r>
              <a:rPr lang="fr-FR" sz="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 sur le corps humain</a:t>
            </a:r>
            <a:endParaRPr lang="fr-FR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1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Méthodes 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d’études</a:t>
            </a:r>
            <a:b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Observation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directe</a:t>
            </a: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None/>
              <a:tabLst>
                <a:tab pos="2590800" algn="l"/>
              </a:tabLs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Inspection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ensuration 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esée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alpation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ndoscopie 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issection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45990" y="4924050"/>
            <a:ext cx="2139549" cy="1600500"/>
          </a:xfrm>
          <a:prstGeom prst="rect">
            <a:avLst/>
          </a:prstGeom>
        </p:spPr>
      </p:pic>
      <p:pic>
        <p:nvPicPr>
          <p:cNvPr id="6" name="Espace réservé du contenu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4924050"/>
            <a:ext cx="2656023" cy="1600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990" y="2590800"/>
            <a:ext cx="1829547" cy="1672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028" y="2317432"/>
            <a:ext cx="2772663" cy="22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9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39322"/>
            <a:ext cx="8596668" cy="1320800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Méthodes 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d’études</a:t>
            </a:r>
            <a:b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Observation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indirect</a:t>
            </a: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6267" y="899722"/>
            <a:ext cx="4184035" cy="3880772"/>
          </a:xfrm>
        </p:spPr>
        <p:txBody>
          <a:bodyPr/>
          <a:lstStyle/>
          <a:p>
            <a:pPr>
              <a:lnSpc>
                <a:spcPct val="115000"/>
              </a:lnSpc>
              <a:tabLst>
                <a:tab pos="2590800" algn="l"/>
              </a:tabLs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radiographies </a:t>
            </a: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standard et TDM  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IRM</a:t>
            </a:r>
            <a:r>
              <a:rPr lang="fr-FR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Scintigraphie</a:t>
            </a:r>
            <a:r>
              <a:rPr lang="fr-FR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échographie</a:t>
            </a:r>
            <a:r>
              <a:rPr lang="fr-FR" sz="2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2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0302" y="1859055"/>
            <a:ext cx="2647239" cy="2273438"/>
          </a:xfrm>
          <a:prstGeom prst="rect">
            <a:avLst/>
          </a:prstGeom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750" y="4404750"/>
            <a:ext cx="2117174" cy="2400357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4372403"/>
            <a:ext cx="2108519" cy="24003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175" y="1875051"/>
            <a:ext cx="2922324" cy="227607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779" y="4387366"/>
            <a:ext cx="4256915" cy="243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87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Méthodes 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d’études</a:t>
            </a:r>
            <a:b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techniques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particulières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0896" y="2093579"/>
            <a:ext cx="4184035" cy="388077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buNone/>
              <a:tabLst>
                <a:tab pos="2590800" algn="l"/>
              </a:tabLst>
            </a:pPr>
            <a:endParaRPr lang="fr-FR" sz="6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6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Microscopie</a:t>
            </a:r>
            <a:r>
              <a:rPr lang="fr-FR" sz="6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permet d’étudie les structures des organes dans les trois dimensions et de mesurer ces structures avec plus de </a:t>
            </a:r>
            <a:r>
              <a:rPr lang="fr-FR" sz="6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précisions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6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6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oulages</a:t>
            </a:r>
            <a:r>
              <a:rPr lang="fr-FR" sz="6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consiste à injecter du latex dans les conduits ou les cavités puis effectué la corrosion de la pièce.</a:t>
            </a:r>
          </a:p>
          <a:p>
            <a:r>
              <a:rPr lang="fr-FR" sz="6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Plastination</a:t>
            </a:r>
            <a:r>
              <a:rPr lang="fr-FR" sz="6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c’est une technique de conservation anatomique on utilisant des produits chimiques, elle permet de disposer de pièces pédagogiques sèches</a:t>
            </a:r>
            <a:endParaRPr lang="fr-FR" sz="6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7165" y="1839630"/>
            <a:ext cx="2851651" cy="1824120"/>
          </a:xfrm>
          <a:prstGeom prst="rect">
            <a:avLst/>
          </a:prstGeom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17" y="5090702"/>
            <a:ext cx="1818718" cy="1767298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83" y="3952500"/>
            <a:ext cx="1740650" cy="14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34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	</a:t>
            </a:r>
            <a:r>
              <a:rPr lang="fr-FR" b="1" dirty="0" smtClean="0"/>
              <a:t>		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langage 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anatomique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r>
              <a:rPr lang="fr-FR" sz="3100" b="1" dirty="0">
                <a:latin typeface="Arial" panose="020B0604020202020204" pitchFamily="34" charset="0"/>
                <a:cs typeface="Arial" panose="020B0604020202020204" pitchFamily="34" charset="0"/>
              </a:rPr>
              <a:t>anatomique</a:t>
            </a:r>
            <a: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 </a:t>
            </a:r>
            <a:r>
              <a:rPr lang="fr-FR" dirty="0"/>
              <a:t>C</a:t>
            </a:r>
            <a:r>
              <a:rPr lang="fr-FR" dirty="0" smtClean="0"/>
              <a:t>orps debout</a:t>
            </a:r>
            <a:endParaRPr lang="fr-FR" dirty="0"/>
          </a:p>
          <a:p>
            <a:r>
              <a:rPr lang="fr-FR" dirty="0"/>
              <a:t>M</a:t>
            </a:r>
            <a:r>
              <a:rPr lang="fr-FR" dirty="0" smtClean="0"/>
              <a:t>embres thoraciques pendant le long du corps</a:t>
            </a:r>
          </a:p>
          <a:p>
            <a:r>
              <a:rPr lang="fr-FR" dirty="0" smtClean="0"/>
              <a:t> Paume des mains tournée vers l’avant</a:t>
            </a:r>
          </a:p>
          <a:p>
            <a:r>
              <a:rPr lang="fr-FR" dirty="0"/>
              <a:t>P</a:t>
            </a:r>
            <a:r>
              <a:rPr lang="fr-FR" dirty="0" smtClean="0"/>
              <a:t>ieds parallèles entre eux </a:t>
            </a:r>
            <a:endParaRPr lang="fr-FR" dirty="0"/>
          </a:p>
          <a:p>
            <a:r>
              <a:rPr lang="fr-FR" dirty="0"/>
              <a:t>R</a:t>
            </a:r>
            <a:r>
              <a:rPr lang="fr-FR" dirty="0" smtClean="0"/>
              <a:t>egard droit, horizontal </a:t>
            </a:r>
            <a:endParaRPr lang="fr-FR" dirty="0"/>
          </a:p>
          <a:p>
            <a:endParaRPr lang="fr-FR" dirty="0"/>
          </a:p>
        </p:txBody>
      </p:sp>
      <p:pic>
        <p:nvPicPr>
          <p:cNvPr id="5" name="Picture 2" descr="RÃ©sultat de recherche d'images pour &quot;position anatomique de rÃ©fÃ©rence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0775" y="2160588"/>
            <a:ext cx="3482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09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axes de références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52575"/>
            <a:ext cx="3076575" cy="53054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983" y="2017977"/>
            <a:ext cx="4190678" cy="437462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xmlns="" val="5600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axes de références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901" y="1840747"/>
            <a:ext cx="6493432" cy="50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6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8134" y="0"/>
            <a:ext cx="8596668" cy="1320800"/>
          </a:xfrm>
        </p:spPr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axes de </a:t>
            </a:r>
            <a:r>
              <a:rPr lang="fr-F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références</a:t>
            </a:r>
            <a:endParaRPr lang="fr-FR" sz="2800" dirty="0"/>
          </a:p>
        </p:txBody>
      </p:sp>
      <p:pic>
        <p:nvPicPr>
          <p:cNvPr id="3" name="Picture 2" descr="RÃ©sultat de recherche d'images pour &quot;axe anatomique de rÃ©fÃ©renc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134" y="1320800"/>
            <a:ext cx="782113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95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de références</a:t>
            </a:r>
            <a:endParaRPr lang="fr-FR" dirty="0"/>
          </a:p>
        </p:txBody>
      </p:sp>
      <p:pic>
        <p:nvPicPr>
          <p:cNvPr id="4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93" y="2666736"/>
            <a:ext cx="4676775" cy="3648075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074" y="2203186"/>
            <a:ext cx="3392266" cy="411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6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de références</a:t>
            </a:r>
            <a:endParaRPr lang="fr-FR" dirty="0"/>
          </a:p>
        </p:txBody>
      </p:sp>
      <p:pic>
        <p:nvPicPr>
          <p:cNvPr id="5" name="Picture 2" descr="RÃ©sultat de recherche d'images pour &quot;PLANS ANATOMIQUE DE REFERENCE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4658" y="2556933"/>
            <a:ext cx="2794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0796" y="2556933"/>
            <a:ext cx="6423862" cy="36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0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 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Repères dynamique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6267" y="2160590"/>
            <a:ext cx="4184035" cy="38807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sz="21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21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au plan horizontal et au tour de l’axe sagittal :</a:t>
            </a:r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2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lexion</a:t>
            </a:r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xtension</a:t>
            </a:r>
            <a:r>
              <a:rPr lang="fr-F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2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rapport au plan sagittal et au tour de l’axe frontal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</a:t>
            </a:r>
          </a:p>
          <a:p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Adduction </a:t>
            </a:r>
          </a:p>
          <a:p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Abduction  </a:t>
            </a:r>
          </a:p>
          <a:p>
            <a:r>
              <a:rPr lang="fr-FR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rapport au plan frontal et au tour de l’axe sagittal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</a:t>
            </a:r>
          </a:p>
          <a:p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interne </a:t>
            </a:r>
          </a:p>
          <a:p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externe</a:t>
            </a:r>
            <a:endParaRPr lang="fr-FR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9265" y="4385075"/>
            <a:ext cx="2807497" cy="2140669"/>
          </a:xfrm>
          <a:prstGeom prst="rect">
            <a:avLst/>
          </a:prstGeom>
        </p:spPr>
      </p:pic>
      <p:pic>
        <p:nvPicPr>
          <p:cNvPr id="9" name="Espace réservé du contenu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65" y="2079742"/>
            <a:ext cx="3994737" cy="23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4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lnSpc>
                <a:spcPct val="115000"/>
              </a:lnSpc>
              <a:tabLst>
                <a:tab pos="2879725" algn="ctr"/>
              </a:tabLst>
            </a:pPr>
            <a:endParaRPr lang="fr-FR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879725" algn="ctr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879725" algn="ctr"/>
              </a:tabLst>
            </a:pPr>
            <a:r>
              <a:rPr lang="fr-FR" sz="7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Connaitre </a:t>
            </a:r>
            <a:r>
              <a:rPr lang="fr-FR" sz="7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définition de l’anatomie et ces branches </a:t>
            </a:r>
          </a:p>
          <a:p>
            <a:pPr>
              <a:lnSpc>
                <a:spcPct val="115000"/>
              </a:lnSpc>
              <a:tabLst>
                <a:tab pos="2879725" algn="ctr"/>
              </a:tabLst>
            </a:pPr>
            <a:r>
              <a:rPr lang="fr-FR" sz="7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Connaitre les méthodes d’études et le langage anatomique</a:t>
            </a:r>
          </a:p>
          <a:p>
            <a:pPr>
              <a:lnSpc>
                <a:spcPct val="115000"/>
              </a:lnSpc>
              <a:tabLst>
                <a:tab pos="895350" algn="l"/>
              </a:tabLst>
            </a:pPr>
            <a:r>
              <a:rPr lang="fr-FR" sz="7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Connaitre l’organisation générale et topographique du corps humain</a:t>
            </a:r>
          </a:p>
          <a:p>
            <a:pPr marL="0" indent="0">
              <a:lnSpc>
                <a:spcPct val="115000"/>
              </a:lnSpc>
              <a:buNone/>
              <a:tabLst>
                <a:tab pos="895350" algn="l"/>
              </a:tabLst>
            </a:pPr>
            <a:endParaRPr lang="fr-FR" sz="7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89535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895350" algn="l"/>
              </a:tabLst>
            </a:pPr>
            <a:endParaRPr lang="fr-FR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89535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895350" algn="l"/>
              </a:tabLst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418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4134" y="13546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Repères 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dynamique</a:t>
            </a:r>
            <a:r>
              <a:rPr lang="fr-FR" b="1" dirty="0"/>
              <a:t> </a:t>
            </a:r>
            <a:endParaRPr lang="fr-FR" dirty="0"/>
          </a:p>
        </p:txBody>
      </p:sp>
      <p:pic>
        <p:nvPicPr>
          <p:cNvPr id="3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933" y="1159683"/>
            <a:ext cx="5415067" cy="56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87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97791" y="1721655"/>
            <a:ext cx="6201185" cy="47586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anatomique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									</a:t>
            </a:r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Termes 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localisation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Médial/latéral</a:t>
            </a:r>
            <a:r>
              <a:rPr lang="fr-FR" b="1" dirty="0"/>
              <a:t> </a:t>
            </a:r>
            <a:endParaRPr lang="fr-FR" b="1" dirty="0" smtClean="0"/>
          </a:p>
          <a:p>
            <a:endParaRPr lang="fr-FR" dirty="0"/>
          </a:p>
          <a:p>
            <a:r>
              <a:rPr lang="fr-FR" b="1" dirty="0"/>
              <a:t>Homolatéral/Contre latéral </a:t>
            </a:r>
            <a:endParaRPr lang="fr-FR" b="1" dirty="0" smtClean="0"/>
          </a:p>
          <a:p>
            <a:endParaRPr lang="fr-FR" dirty="0"/>
          </a:p>
          <a:p>
            <a:r>
              <a:rPr lang="fr-FR" b="1" dirty="0"/>
              <a:t>Interne/externe </a:t>
            </a:r>
            <a:r>
              <a:rPr lang="fr-FR" b="1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834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44458" y="1930401"/>
            <a:ext cx="5186124" cy="39797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								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>									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Termes et localisation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96117" y="1635656"/>
            <a:ext cx="4184035" cy="3880772"/>
          </a:xfrm>
        </p:spPr>
        <p:txBody>
          <a:bodyPr>
            <a:normAutofit/>
          </a:bodyPr>
          <a:lstStyle/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Ventral </a:t>
            </a:r>
            <a:r>
              <a:rPr lang="fr-FR" b="1" dirty="0"/>
              <a:t>ou antérieur/Dorsal ou postérieur </a:t>
            </a:r>
            <a:endParaRPr lang="fr-FR" b="1" dirty="0" smtClean="0"/>
          </a:p>
          <a:p>
            <a:endParaRPr lang="fr-FR" b="1" dirty="0"/>
          </a:p>
          <a:p>
            <a:endParaRPr lang="fr-FR" dirty="0" smtClean="0"/>
          </a:p>
          <a:p>
            <a:r>
              <a:rPr lang="fr-FR" b="1" dirty="0" smtClean="0"/>
              <a:t>Crâniale </a:t>
            </a:r>
            <a:r>
              <a:rPr lang="fr-FR" b="1" dirty="0"/>
              <a:t>ou supérieure/caudal ou inférieur</a:t>
            </a:r>
            <a:r>
              <a:rPr lang="fr-FR" dirty="0"/>
              <a:t>. 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41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langage anatomique								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>									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Termes et localisation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b="1" dirty="0" smtClean="0"/>
              <a:t>Proximal/Distal </a:t>
            </a:r>
          </a:p>
          <a:p>
            <a:endParaRPr lang="fr-FR" dirty="0"/>
          </a:p>
          <a:p>
            <a:r>
              <a:rPr lang="fr-FR" b="1" dirty="0" smtClean="0"/>
              <a:t>Superficiel/Profond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r>
              <a:rPr lang="fr-FR" b="1" dirty="0"/>
              <a:t>Axial/abaxial 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80858" y="1930400"/>
            <a:ext cx="5155141" cy="43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1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Organisation générale du corps humain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corps humain est constitué</a:t>
            </a:r>
            <a:r>
              <a:rPr lang="fr-FR" b="1" dirty="0"/>
              <a:t> de cellules</a:t>
            </a:r>
            <a:r>
              <a:rPr lang="fr-FR" dirty="0"/>
              <a:t>, c’est l’unité fondamentale</a:t>
            </a:r>
          </a:p>
          <a:p>
            <a:r>
              <a:rPr lang="fr-FR" b="1" dirty="0"/>
              <a:t>T</a:t>
            </a:r>
            <a:r>
              <a:rPr lang="fr-FR" b="1" dirty="0" smtClean="0"/>
              <a:t>issu </a:t>
            </a:r>
            <a:r>
              <a:rPr lang="fr-FR" dirty="0"/>
              <a:t>est un regroupement de cellules semblables sur le plan morphologique et fonctionnelles</a:t>
            </a:r>
          </a:p>
          <a:p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183468"/>
            <a:ext cx="8037421" cy="32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6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Organisation générale du corps humain</a:t>
            </a: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508591"/>
            <a:ext cx="8596668" cy="3880773"/>
          </a:xfrm>
        </p:spPr>
        <p:txBody>
          <a:bodyPr/>
          <a:lstStyle/>
          <a:p>
            <a:r>
              <a:rPr lang="fr-FR" b="1" dirty="0" smtClean="0"/>
              <a:t> Organe </a:t>
            </a:r>
            <a:r>
              <a:rPr lang="fr-FR" dirty="0"/>
              <a:t>est un ensemble de tissus organisés de façon à remplir une fonction spécifique.</a:t>
            </a:r>
          </a:p>
          <a:p>
            <a:r>
              <a:rPr lang="fr-FR" b="1" dirty="0"/>
              <a:t>S</a:t>
            </a:r>
            <a:r>
              <a:rPr lang="fr-FR" b="1" dirty="0" smtClean="0"/>
              <a:t>ystème </a:t>
            </a:r>
            <a:r>
              <a:rPr lang="fr-FR" b="1" dirty="0"/>
              <a:t>est </a:t>
            </a:r>
            <a:r>
              <a:rPr lang="fr-FR" dirty="0"/>
              <a:t>un ensemble d’organes associés sur le plan morphologique et/ou fonctionnel </a:t>
            </a:r>
          </a:p>
          <a:p>
            <a:r>
              <a:rPr lang="fr-FR" b="1" dirty="0"/>
              <a:t>A</a:t>
            </a:r>
            <a:r>
              <a:rPr lang="fr-FR" b="1" dirty="0" smtClean="0"/>
              <a:t>ppareil </a:t>
            </a:r>
            <a:r>
              <a:rPr lang="fr-FR" dirty="0"/>
              <a:t>est un ensemble d’organes dissemblables mais interdépendantes orientés vers une même fonction 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304" y="3844774"/>
            <a:ext cx="4635439" cy="2576779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3977974"/>
            <a:ext cx="3286045" cy="231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8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Organisation générale du corps humain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27" y="1507066"/>
            <a:ext cx="9893882" cy="47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89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Organisation générale du corps humain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282357"/>
            <a:ext cx="8599757" cy="55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7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Appareils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 l’organisme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vie de </a:t>
            </a:r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</a:t>
            </a:r>
          </a:p>
          <a:p>
            <a:endParaRPr lang="fr-F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de nutrition</a:t>
            </a:r>
          </a:p>
          <a:p>
            <a:endParaRPr lang="fr-F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de génération</a:t>
            </a:r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9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Appareil de l’organisme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de 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vie de relation</a:t>
            </a:r>
            <a:endParaRPr lang="fr-FR" dirty="0"/>
          </a:p>
        </p:txBody>
      </p:sp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dirty="0" smtClean="0"/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Appareil locomoteur </a:t>
            </a: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nerveux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Appareils sensoriels 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0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fr-FR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d’étude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Définition</a:t>
            </a:r>
            <a:endParaRPr lang="fr-FR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Branches de l’anatomie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Méthodes d’études 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langage anatomique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Organisation générale du corps humain</a:t>
            </a:r>
          </a:p>
          <a:p>
            <a:pPr>
              <a:lnSpc>
                <a:spcPct val="115000"/>
              </a:lnSpc>
              <a:tabLst>
                <a:tab pos="2590800" algn="l"/>
              </a:tabLst>
            </a:pP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Organisation topographique du corps humain</a:t>
            </a: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9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70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Appareil de l’organisme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vie de relation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 locomoteur</a:t>
            </a:r>
            <a:endParaRPr lang="fr-FR" sz="2700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596" y="2201333"/>
            <a:ext cx="3798218" cy="43825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404" y="1930400"/>
            <a:ext cx="3955965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94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Appareil de l’organisme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vie de relation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 nerveux</a:t>
            </a:r>
            <a:endParaRPr lang="fr-FR" sz="2700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02" y="2286000"/>
            <a:ext cx="3187933" cy="43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4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Appareil de l’organisme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vie de relation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fr-FR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</a:t>
            </a:r>
            <a:r>
              <a:rPr lang="fr-F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sensoriels </a:t>
            </a:r>
          </a:p>
          <a:p>
            <a:endParaRPr lang="fr-FR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652" y="2641592"/>
            <a:ext cx="7643866" cy="397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452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Appareil de l’organisme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nutrition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r>
              <a:rPr lang="fr-F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Appareil </a:t>
            </a:r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digestif </a:t>
            </a:r>
            <a:r>
              <a:rPr lang="fr-FR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Appareil circulatoire 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Appareil respiratoire 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Appareil urinaire 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Système endocrinien </a:t>
            </a:r>
            <a:r>
              <a:rPr lang="fr-FR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0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Appareil de l’organisme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 de nutrition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398585"/>
            <a:ext cx="2818440" cy="37552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307" y="2213205"/>
            <a:ext cx="3203763" cy="33259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498" y="1878141"/>
            <a:ext cx="2908085" cy="25066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506" y="4453062"/>
            <a:ext cx="4635439" cy="25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5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Appareil de l’organisme</a:t>
            </a:r>
            <a:r>
              <a:rPr lang="fr-FR" dirty="0"/>
              <a:t> </a:t>
            </a:r>
            <a:br>
              <a:rPr lang="fr-FR" dirty="0"/>
            </a:br>
            <a:r>
              <a:rPr lang="fr-FR" dirty="0"/>
              <a:t>									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</a:rPr>
              <a:t>Appareil de génération</a:t>
            </a:r>
            <a:endParaRPr lang="fr-FR" dirty="0"/>
          </a:p>
        </p:txBody>
      </p:sp>
      <p:pic>
        <p:nvPicPr>
          <p:cNvPr id="5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533587"/>
            <a:ext cx="4183062" cy="3135439"/>
          </a:xfrm>
          <a:prstGeom prst="rect">
            <a:avLst/>
          </a:prstGeom>
        </p:spPr>
      </p:pic>
      <p:pic>
        <p:nvPicPr>
          <p:cNvPr id="6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525" y="2413948"/>
            <a:ext cx="4184650" cy="33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6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6858" y="1744133"/>
            <a:ext cx="5034277" cy="40330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rganisation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topographique du corps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03" y="1913066"/>
            <a:ext cx="358435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6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rganisation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topographique du corps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				</a:t>
            </a:r>
            <a:r>
              <a:rPr lang="fr-F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Tête</a:t>
            </a:r>
            <a:endParaRPr lang="fr-FR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artie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crâniale du corps 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comprend 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Encéphale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eux </a:t>
            </a:r>
          </a:p>
          <a:p>
            <a:pPr lvl="0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Oreilles</a:t>
            </a:r>
          </a:p>
          <a:p>
            <a:pPr lvl="0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artie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initiale des voies aéro-digestif. </a:t>
            </a:r>
          </a:p>
          <a:p>
            <a:pPr marL="0" indent="0">
              <a:buNone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6913" y="2473525"/>
            <a:ext cx="3009874" cy="32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52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Organisation topographique du corps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				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</a:t>
            </a:r>
            <a:r>
              <a:rPr lang="fr-FR" b="1" dirty="0"/>
              <a:t> 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égion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anatomique de passage entre la tête et le tronc, 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omprend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viscères ; des vaisseaux et des nerfs.</a:t>
            </a:r>
          </a:p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6173" y="4263923"/>
            <a:ext cx="3626355" cy="19096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1829156"/>
            <a:ext cx="3336246" cy="5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3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rganisation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topographique du corps 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  <a:r>
              <a:rPr lang="fr-FR" b="1" dirty="0" smtClean="0"/>
              <a:t>		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Tronc</a:t>
            </a: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fr-FR" b="1" dirty="0" smtClean="0"/>
          </a:p>
          <a:p>
            <a:pPr lvl="0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enferme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deux cavités 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horax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haut </a:t>
            </a:r>
          </a:p>
          <a:p>
            <a:pPr lvl="0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Abdomen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bas.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50737" y="2997800"/>
            <a:ext cx="2103286" cy="32737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47" y="2282225"/>
            <a:ext cx="3626355" cy="36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4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68" y="609600"/>
            <a:ext cx="2799465" cy="62117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	</a:t>
            </a:r>
            <a:r>
              <a:rPr lang="fr-FR" b="1" dirty="0" smtClean="0"/>
              <a:t>			</a:t>
            </a:r>
            <a:r>
              <a:rPr lang="fr-FR" sz="5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Définition</a:t>
            </a:r>
            <a:r>
              <a:rPr lang="fr-FR" sz="53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sz="5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5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natomie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est  l’étude des êtres organisés  à l’aide de la dissection.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ient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du mot grec anatomê qui signifie couper à travers ou disséquer.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cience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fondamentale 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étudie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par divers techniques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d’exploration</a:t>
            </a:r>
          </a:p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dont la dissection anatomique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cadavres est la technique de base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178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15" y="2649393"/>
            <a:ext cx="5182905" cy="38814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Organisation topographique du corps</a:t>
            </a:r>
            <a:r>
              <a:rPr lang="fr-FR" b="1" dirty="0"/>
              <a:t> 												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2" y="2160589"/>
            <a:ext cx="8596668" cy="3880773"/>
          </a:xfrm>
        </p:spPr>
        <p:txBody>
          <a:bodyPr/>
          <a:lstStyle/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Organes appendues le long du corps</a:t>
            </a:r>
          </a:p>
          <a:p>
            <a:pPr lvl="0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Renferment: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embres thoraciques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Pelviennes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204" y="2649393"/>
            <a:ext cx="2901084" cy="339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00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d’étude.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</a:p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Morphologie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des os 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386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Objectif</a:t>
            </a:r>
            <a:endParaRPr lang="fr-F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Connaitre le squelette humain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Connaitre les deux subdivisions du squelette et leurs localisations</a:t>
            </a:r>
          </a:p>
          <a:p>
            <a:pPr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851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		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structures rigides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ostéologie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 pour cent de la masse corporelle</a:t>
            </a:r>
          </a:p>
          <a:p>
            <a:pPr>
              <a:buNone/>
            </a:pP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rôle :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Locomotion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Protection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Mouvements 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Stockage </a:t>
            </a:r>
          </a:p>
          <a:p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61369" y="1638891"/>
            <a:ext cx="2733762" cy="492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17530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9067" y="683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r>
              <a:rPr lang="fr-F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05901" y="1924450"/>
            <a:ext cx="2672390" cy="481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14297" y="1886139"/>
            <a:ext cx="2400104" cy="49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11715" y="823577"/>
            <a:ext cx="82389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02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parties</a:t>
            </a:r>
          </a:p>
          <a:p>
            <a:pPr>
              <a:buNone/>
            </a:pP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cartilagineuse du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squelette 	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partie osseuse 206 os </a:t>
            </a:r>
          </a:p>
        </p:txBody>
      </p:sp>
      <p:sp>
        <p:nvSpPr>
          <p:cNvPr id="9" name="Flèche courbée vers la gauche 8"/>
          <p:cNvSpPr/>
          <p:nvPr/>
        </p:nvSpPr>
        <p:spPr>
          <a:xfrm>
            <a:off x="7238271" y="2023906"/>
            <a:ext cx="731520" cy="1216152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 courbée vers la droite 11"/>
          <p:cNvSpPr/>
          <p:nvPr/>
        </p:nvSpPr>
        <p:spPr>
          <a:xfrm>
            <a:off x="473498" y="2144706"/>
            <a:ext cx="731520" cy="12161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083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268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Généralités 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  <a:r>
              <a:rPr lang="fr-FR" sz="3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	</a:t>
            </a:r>
            <a:r>
              <a:rPr lang="fr-FR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quelette </a:t>
            </a:r>
            <a:r>
              <a:rPr lang="fr-FR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       </a:t>
            </a:r>
            <a:r>
              <a:rPr lang="fr-FR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Squelette </a:t>
            </a:r>
            <a:r>
              <a:rPr lang="fr-FR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appendiculaire  </a:t>
            </a:r>
            <a:br>
              <a:rPr lang="fr-FR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87938" y="2046412"/>
            <a:ext cx="2852462" cy="47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èche courbée vers la droite 4"/>
          <p:cNvSpPr/>
          <p:nvPr/>
        </p:nvSpPr>
        <p:spPr>
          <a:xfrm>
            <a:off x="1597590" y="2279212"/>
            <a:ext cx="1019456" cy="1461145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lèche courbée vers la gauche 5"/>
          <p:cNvSpPr/>
          <p:nvPr/>
        </p:nvSpPr>
        <p:spPr>
          <a:xfrm>
            <a:off x="6686043" y="2215183"/>
            <a:ext cx="1154089" cy="1589202"/>
          </a:xfrm>
          <a:prstGeom prst="curved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300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9675"/>
            <a:ext cx="642778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r>
              <a:rPr lang="fr-F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des os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os sont classés</a:t>
            </a:r>
          </a:p>
          <a:p>
            <a:pPr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selon leurs forme                                    selon leur structure 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9312" y="3500438"/>
            <a:ext cx="2854688" cy="205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9532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7938" y="2046412"/>
            <a:ext cx="2852462" cy="47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du squelette</a:t>
            </a:r>
            <a:b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Squelette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axial    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Squelette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appendiculaire  </a:t>
            </a:r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65722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du squelette</a:t>
            </a:r>
            <a:b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Squelette axial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988" y="2160589"/>
            <a:ext cx="35838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61903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55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du 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</a:t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</a:t>
            </a:r>
            <a:r>
              <a:rPr lang="fr-F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/>
              <a:t>Tête</a:t>
            </a:r>
            <a:endParaRPr lang="fr-FR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1343" y="1676400"/>
            <a:ext cx="34165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776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Définition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r-FR" sz="3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Amphithéâtre de dissection anatomique</a:t>
            </a:r>
            <a: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755" y="1842705"/>
            <a:ext cx="6473825" cy="50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7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684" y="2540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  <a:br>
              <a:rPr lang="fr-F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axial</a:t>
            </a:r>
            <a: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Tête</a:t>
            </a:r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crane                       </a:t>
            </a:r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Os 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face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77684" y="2820988"/>
            <a:ext cx="7181921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155740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Squelette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Colonne vertébrale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97536" y="2160588"/>
            <a:ext cx="3368627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222" y="2691688"/>
            <a:ext cx="1390663" cy="176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4403" y="4579898"/>
            <a:ext cx="2909942" cy="227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94613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du squelette</a:t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Squelette axial					</a:t>
            </a:r>
            <a:r>
              <a:rPr lang="fr-FR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Colonne vertébrale			</a:t>
            </a: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58192" y="2302933"/>
            <a:ext cx="4891670" cy="419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99395" y="2908564"/>
            <a:ext cx="19240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9945" y="5291665"/>
            <a:ext cx="742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33453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Squelette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Cage thoracique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75693" y="1953275"/>
            <a:ext cx="5498309" cy="492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83557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035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l’ostéologie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  <a:b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1723" y="951443"/>
            <a:ext cx="8777877" cy="1808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</a:t>
            </a: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Cage thoracique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Cote          												 Sternum</a:t>
            </a:r>
          </a:p>
          <a:p>
            <a:endParaRPr lang="fr-FR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61369" y="2489992"/>
            <a:ext cx="280883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1723" y="3037677"/>
            <a:ext cx="3065490" cy="31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624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759" y="12857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du </a:t>
            </a: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</a:t>
            </a:r>
            <a:b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appendiculaire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Ceinture scapulaire                                                Ceinture pelvienne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Membre thoracique                                                 Membre pelvien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0568" y="1579853"/>
            <a:ext cx="2899502" cy="504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èche droite 4"/>
          <p:cNvSpPr/>
          <p:nvPr/>
        </p:nvSpPr>
        <p:spPr>
          <a:xfrm>
            <a:off x="3262089" y="1701428"/>
            <a:ext cx="1000132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20009432">
            <a:off x="3149731" y="3014750"/>
            <a:ext cx="1000132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0800000">
            <a:off x="5281577" y="455658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8088383">
            <a:off x="5003133" y="2922967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586438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44026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  <a:b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appendiculaire</a:t>
            </a:r>
            <a:b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Ceinture scapulaire</a:t>
            </a:r>
            <a:endParaRPr lang="fr-F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64036" y="2160589"/>
            <a:ext cx="4017963" cy="435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672985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7467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  <a:b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appendiculaire</a:t>
            </a:r>
            <a:b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thoracique</a:t>
            </a:r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52259" y="2160589"/>
            <a:ext cx="4517462" cy="42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78516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2013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  <a:b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appendiculaire</a:t>
            </a:r>
            <a:b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Ceinture pelvienne</a:t>
            </a:r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95937" y="3177381"/>
            <a:ext cx="3171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707819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76633" y="1186882"/>
            <a:ext cx="1953234" cy="567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32" y="231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squelette</a:t>
            </a:r>
            <a:b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Squelette appendiculaire</a:t>
            </a:r>
            <a:b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Membre pelvien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72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Branches </a:t>
            </a:r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de l’anatomie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xmlns="" val="40378968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Morphologie des os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Eminence </a:t>
            </a:r>
            <a:endParaRPr lang="fr-F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fr-FR" sz="2800" b="1" dirty="0" smtClean="0"/>
              <a:t> </a:t>
            </a:r>
            <a:endParaRPr lang="fr-FR" sz="2800" dirty="0"/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éminences articulaires 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/>
            <a:endParaRPr lang="fr-FR" b="1" dirty="0" smtClean="0"/>
          </a:p>
          <a:p>
            <a:pPr lvl="0"/>
            <a:endParaRPr lang="fr-FR" b="1" dirty="0" smtClean="0"/>
          </a:p>
          <a:p>
            <a:pPr lvl="0"/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éminences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non articulaires :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Tubercule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Tubérosité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Apophyse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Crête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Epine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72111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l’ostéologie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Morphologie des os </a:t>
            </a:r>
            <a: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Cavités </a:t>
            </a:r>
            <a:endParaRPr lang="fr-F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Cavités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articulaires </a:t>
            </a:r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endParaRPr lang="fr-FR" b="1" dirty="0"/>
          </a:p>
          <a:p>
            <a:pPr marL="0" lvl="0" indent="0">
              <a:buNone/>
            </a:pPr>
            <a:endParaRPr lang="fr-FR" dirty="0"/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Cavités non articulaires :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Gouttière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Trou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Incisure 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Fossette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57096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l’arthrologie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0389"/>
            <a:ext cx="8886111" cy="483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9184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l’arthrologie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9779" y="1930400"/>
            <a:ext cx="28670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98802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Objectifs</a:t>
            </a:r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Connaitre les articulations  du squelette et leurs types.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139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l’arthrologie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Anatomie descriptive 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1-Articulations synoviales.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2-Articulations cartilagineuses 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3-Articulations fibreuses.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4-Articulations fasciales</a:t>
            </a:r>
          </a:p>
          <a:p>
            <a:pPr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Anatomie fonctionnelle</a:t>
            </a:r>
          </a:p>
        </p:txBody>
      </p:sp>
    </p:spTree>
    <p:extLst>
      <p:ext uri="{BB962C8B-B14F-4D97-AF65-F5344CB8AC3E}">
        <p14:creationId xmlns:p14="http://schemas.microsoft.com/office/powerpoint/2010/main" xmlns="" val="27161135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Généralités sur l’arthrologie</a:t>
            </a:r>
            <a:endParaRPr lang="fr-F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86721" y="2346855"/>
            <a:ext cx="3452195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77334" y="34104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fr-FR" dirty="0"/>
              <a:t>Arthrologie.</a:t>
            </a:r>
          </a:p>
          <a:p>
            <a:pPr>
              <a:buNone/>
            </a:pPr>
            <a:r>
              <a:rPr lang="fr-FR" dirty="0"/>
              <a:t>03  types </a:t>
            </a:r>
          </a:p>
          <a:p>
            <a:pPr>
              <a:buNone/>
            </a:pPr>
            <a:r>
              <a:rPr lang="fr-FR" dirty="0"/>
              <a:t> mobiles :  synoviales </a:t>
            </a:r>
          </a:p>
          <a:p>
            <a:pPr>
              <a:buNone/>
            </a:pPr>
            <a:r>
              <a:rPr lang="fr-FR" dirty="0"/>
              <a:t> semi-mobiles :cartilagineuses </a:t>
            </a:r>
          </a:p>
          <a:p>
            <a:pPr>
              <a:buNone/>
            </a:pPr>
            <a:r>
              <a:rPr lang="fr-FR" dirty="0"/>
              <a:t> immobiles ce :  fibreuses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3102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Généralités sur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l’arthrologie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Articulations 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synoviales.</a:t>
            </a:r>
            <a:b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 articulations mobiles </a:t>
            </a:r>
          </a:p>
          <a:p>
            <a:r>
              <a:rPr lang="fr-FR" dirty="0"/>
              <a:t> plus nombreux </a:t>
            </a:r>
          </a:p>
          <a:p>
            <a:r>
              <a:rPr lang="fr-FR" dirty="0"/>
              <a:t>cavité articulaire </a:t>
            </a:r>
          </a:p>
          <a:p>
            <a:r>
              <a:rPr lang="fr-FR" dirty="0"/>
              <a:t>capsule</a:t>
            </a:r>
          </a:p>
          <a:p>
            <a:r>
              <a:rPr lang="fr-FR" dirty="0"/>
              <a:t> synoviale  </a:t>
            </a:r>
          </a:p>
          <a:p>
            <a:r>
              <a:rPr lang="fr-FR" dirty="0"/>
              <a:t> synovie.</a:t>
            </a:r>
          </a:p>
          <a:p>
            <a:r>
              <a:rPr lang="fr-FR" dirty="0"/>
              <a:t>ligaments passifs</a:t>
            </a:r>
          </a:p>
          <a:p>
            <a:r>
              <a:rPr lang="fr-FR" dirty="0"/>
              <a:t>ligaments actifs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63398" y="2160588"/>
            <a:ext cx="3036904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909549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91632" y="1601639"/>
            <a:ext cx="3898635" cy="50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466" y="541866"/>
            <a:ext cx="9160933" cy="1320800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Articulations synoviales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fr-FR" b="1" u="db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u="db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selon la forme des surfaces articulaires</a:t>
            </a:r>
          </a:p>
        </p:txBody>
      </p:sp>
    </p:spTree>
    <p:extLst>
      <p:ext uri="{BB962C8B-B14F-4D97-AF65-F5344CB8AC3E}">
        <p14:creationId xmlns:p14="http://schemas.microsoft.com/office/powerpoint/2010/main" xmlns="" val="34396509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6535" y="609600"/>
            <a:ext cx="8596668" cy="13208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Articulations synoviales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fr-FR" sz="3200" b="1" u="db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200" b="1" u="db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selon la forme des surfaces articulaires</a:t>
            </a:r>
            <a:b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Articulation sphéroïde </a:t>
            </a:r>
          </a:p>
          <a:p>
            <a:pPr>
              <a:buNone/>
            </a:pP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Articulation elliptique ou condylienne </a:t>
            </a:r>
          </a:p>
          <a:p>
            <a:pPr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Articulation en selle </a:t>
            </a: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56209" y="1340513"/>
            <a:ext cx="4143909" cy="200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952" y="3670830"/>
            <a:ext cx="32480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7926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035" y="207042"/>
            <a:ext cx="8596668" cy="1320800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Branches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descriptive</a:t>
            </a:r>
            <a:endParaRPr lang="fr-FR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77334" y="1225489"/>
            <a:ext cx="4184035" cy="3880772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 </a:t>
            </a:r>
            <a:endParaRPr lang="fr-FR" b="1" dirty="0" smtClean="0"/>
          </a:p>
          <a:p>
            <a:pPr marL="0" indent="0">
              <a:buNone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Forme ; dimensions ; poids, couleur ; consistance, constitution ….etc.</a:t>
            </a: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étude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 base en anatomie.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4538" y="3415821"/>
            <a:ext cx="1209232" cy="2575664"/>
          </a:xfrm>
          <a:prstGeom prst="rect">
            <a:avLst/>
          </a:prstGeom>
        </p:spPr>
      </p:pic>
      <p:pic>
        <p:nvPicPr>
          <p:cNvPr id="6" name="Espace réservé du contenu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55" y="1863166"/>
            <a:ext cx="3579419" cy="3264019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410616"/>
            <a:ext cx="3286045" cy="231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2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Articulations synoviales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fr-FR" u="db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u="db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selon la forme des surfaces articulaires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147" y="2522448"/>
            <a:ext cx="2987323" cy="299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5968" y="2522448"/>
            <a:ext cx="3909019" cy="31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6485" y="2522448"/>
            <a:ext cx="2790825" cy="31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1240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Articulations synoviales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           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selon le type des surfaces articulaires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Articulations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simples </a:t>
            </a:r>
          </a:p>
          <a:p>
            <a:pPr marL="0" indent="0">
              <a:buNone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Articulations complexes 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79" y="3488654"/>
            <a:ext cx="4314490" cy="229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1369" y="3231478"/>
            <a:ext cx="4849055" cy="280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181670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Articulations cartilagineuses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semi-mobiles.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unis par un bloc de tissu cartilagineux </a:t>
            </a:r>
          </a:p>
          <a:p>
            <a:r>
              <a:rPr lang="fr-FR" sz="2000" b="1" u="dbl" dirty="0">
                <a:latin typeface="Arial" panose="020B0604020202020204" pitchFamily="34" charset="0"/>
                <a:cs typeface="Arial" panose="020B0604020202020204" pitchFamily="34" charset="0"/>
              </a:rPr>
              <a:t>Synchondroses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 articulations temporaires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cartilage hyalin s’ossifie pour former une synostose.</a:t>
            </a:r>
          </a:p>
          <a:p>
            <a:pPr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le cartilage de conjugaison.</a:t>
            </a:r>
          </a:p>
          <a:p>
            <a:r>
              <a:rPr lang="fr-FR" sz="2000" b="1" u="dbl" dirty="0">
                <a:latin typeface="Arial" panose="020B0604020202020204" pitchFamily="34" charset="0"/>
                <a:cs typeface="Arial" panose="020B0604020202020204" pitchFamily="34" charset="0"/>
              </a:rPr>
              <a:t>Amphiarthroses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 fibrocartilage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la symphyse pubienne et les articulations des corps vertébraux</a:t>
            </a:r>
          </a:p>
          <a:p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57962" y="1930400"/>
            <a:ext cx="33813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357430"/>
            <a:ext cx="23717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5286388"/>
            <a:ext cx="19431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5565" y="4441215"/>
            <a:ext cx="2538435" cy="241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113343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Articulations cartilagineuses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6241" y="1473200"/>
            <a:ext cx="9018854" cy="526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361571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7815" y="3380452"/>
            <a:ext cx="2857520" cy="347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122402"/>
            <a:ext cx="8596668" cy="1320800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Articulations fibreuses ou synarthroses</a:t>
            </a:r>
            <a:b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70242"/>
            <a:ext cx="8596668" cy="3880773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immobiles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os sont unis par  du tissus conjonctif fibreux</a:t>
            </a:r>
          </a:p>
          <a:p>
            <a:r>
              <a:rPr lang="fr-FR" sz="2000" b="1" u="dbl" dirty="0">
                <a:latin typeface="Arial" panose="020B0604020202020204" pitchFamily="34" charset="0"/>
                <a:cs typeface="Arial" panose="020B0604020202020204" pitchFamily="34" charset="0"/>
              </a:rPr>
              <a:t>Les sutures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 tissu fibreux s’ossifie progressivement et forme  une suture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Suture dentée     Suture écailleuse      Suture harmonique 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u="dbl" dirty="0">
                <a:latin typeface="Arial" panose="020B0604020202020204" pitchFamily="34" charset="0"/>
                <a:cs typeface="Arial" panose="020B0604020202020204" pitchFamily="34" charset="0"/>
              </a:rPr>
              <a:t>Les syndesmoses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  surfaces osseuses sont éloignées </a:t>
            </a:r>
          </a:p>
          <a:p>
            <a:r>
              <a:rPr lang="fr-FR" sz="2000" b="1" u="dbl" dirty="0">
                <a:latin typeface="Arial" panose="020B0604020202020204" pitchFamily="34" charset="0"/>
                <a:cs typeface="Arial" panose="020B0604020202020204" pitchFamily="34" charset="0"/>
              </a:rPr>
              <a:t>La schyndilése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 une crête osseuse qui s’articule avec une rainure.</a:t>
            </a:r>
          </a:p>
          <a:p>
            <a:pPr>
              <a:buNone/>
            </a:pP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728" y="4314202"/>
            <a:ext cx="5554701" cy="236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115906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Articulations fasciales ou sysarcoses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Interposition d’un muscle entre deux surfaces osseuses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mouvements de glissements.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type particulier d’articulation.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Exemple : muscle dentelé antérieur entre la scapula et le gril costal à la face postérieure du thorax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75668" y="1930401"/>
            <a:ext cx="4269124" cy="384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71540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3679" y="2082800"/>
            <a:ext cx="7097159" cy="453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334" y="264055"/>
            <a:ext cx="8596668" cy="1320800"/>
          </a:xfrm>
        </p:spPr>
        <p:txBody>
          <a:bodyPr>
            <a:normAutofit/>
          </a:bodyPr>
          <a:lstStyle/>
          <a:p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Anatomie fonctionnelle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1528" y="1212322"/>
            <a:ext cx="4184035" cy="3880772"/>
          </a:xfrm>
        </p:spPr>
        <p:txBody>
          <a:bodyPr/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Articulation sphéroïde  03 plans de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l’espace		circumduction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lliptique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02 </a:t>
            </a:r>
          </a:p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selle : 01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inglyme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 01 </a:t>
            </a:r>
          </a:p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Trochoïde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:01 </a:t>
            </a:r>
          </a:p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Arthrodie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:01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439050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fonctionnelle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23" y="2540000"/>
            <a:ext cx="2259500" cy="37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1269" y="2546975"/>
            <a:ext cx="1486610" cy="376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9625" y="2546975"/>
            <a:ext cx="1812511" cy="383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3740" y="2558765"/>
            <a:ext cx="2996996" cy="382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12340" y="2558765"/>
            <a:ext cx="2862546" cy="382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57305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881210"/>
            <a:ext cx="8128000" cy="5970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1" y="22081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Merci </a:t>
            </a:r>
            <a:r>
              <a:rPr lang="fr-FR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votre  attention</a:t>
            </a: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	</a:t>
            </a:r>
            <a:r>
              <a:rPr lang="fr-FR" dirty="0" smtClean="0"/>
              <a:t>	</a:t>
            </a:r>
            <a:endParaRPr lang="fr-FR" sz="49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1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4346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Branches 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l’anatomie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r-FR" sz="3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Anatomie </a:t>
            </a:r>
            <a:r>
              <a:rPr lang="fr-FR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développement de l’homme</a:t>
            </a:r>
            <a:r>
              <a:rPr lang="fr-FR" b="1" dirty="0"/>
              <a:t> 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5564" y="1757797"/>
            <a:ext cx="4184035" cy="3880772"/>
          </a:xfrm>
        </p:spPr>
        <p:txBody>
          <a:bodyPr/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étude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des transformations morphologiques de l’individu normal de la fécondation à l’âge adulte elle englobe le développement prénatal (embryologie, fœtologie), le développement post natal (néonatologie)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Et la tératologie (mal formation congénitales)….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0831" y="1725438"/>
            <a:ext cx="3867424" cy="2806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831" y="4419138"/>
            <a:ext cx="4061369" cy="2438862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17" y="4682400"/>
            <a:ext cx="3952727" cy="2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5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1607</TotalTime>
  <Words>802</Words>
  <Application>Microsoft Office PowerPoint</Application>
  <PresentationFormat>Personnalisé</PresentationFormat>
  <Paragraphs>352</Paragraphs>
  <Slides>88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Facette</vt:lpstr>
      <vt:lpstr>Diapositive 1</vt:lpstr>
      <vt:lpstr>Généralités sur le corps humain</vt:lpstr>
      <vt:lpstr>      objectifs</vt:lpstr>
      <vt:lpstr>    Plan d’étude </vt:lpstr>
      <vt:lpstr>    Définition  </vt:lpstr>
      <vt:lpstr>      Définition   Amphithéâtre de dissection anatomique </vt:lpstr>
      <vt:lpstr>       Branches de l’anatomie</vt:lpstr>
      <vt:lpstr>Branches de l’anatomie           Anatomie descriptive</vt:lpstr>
      <vt:lpstr>Branches de l’anatomie   Anatomie du développement de l’homme </vt:lpstr>
      <vt:lpstr>Branches de l’anatomie       Anatomie pathologique</vt:lpstr>
      <vt:lpstr>Branches de l’anatomie           Anatomie de surface</vt:lpstr>
      <vt:lpstr>Branches de l’anatomie      Anatomie topographique</vt:lpstr>
      <vt:lpstr>Branches de l’anatomie         Anatomie fonctionnelle</vt:lpstr>
      <vt:lpstr>Branches de l’anatomie        Anatomie anthropologique</vt:lpstr>
      <vt:lpstr>Branches de l’anatomie          Anatomie comparée</vt:lpstr>
      <vt:lpstr>Branches de l’anatomie        Anatomie radiologique</vt:lpstr>
      <vt:lpstr>Branches de l’anatomie         Anatomie medico chirurgicale  </vt:lpstr>
      <vt:lpstr>Branches de l’anatomie      Anatomie artistique ou plastique  </vt:lpstr>
      <vt:lpstr>    Méthodes d’études</vt:lpstr>
      <vt:lpstr>Méthodes d’études           Observation directe </vt:lpstr>
      <vt:lpstr>Méthodes d’études           Observation indirect </vt:lpstr>
      <vt:lpstr>Méthodes d’études         techniques particulières </vt:lpstr>
      <vt:lpstr>   langage anatomique         Position anatomique </vt:lpstr>
      <vt:lpstr>langage anatomique           axes de références</vt:lpstr>
      <vt:lpstr>langage anatomique           axes de références</vt:lpstr>
      <vt:lpstr>langage anatomique           axes de références</vt:lpstr>
      <vt:lpstr>langage anatomique           Plans de références</vt:lpstr>
      <vt:lpstr>langage anatomique           Plans de références</vt:lpstr>
      <vt:lpstr> langage anatomique           Repères dynamique</vt:lpstr>
      <vt:lpstr>langage anatomique            Repères dynamique </vt:lpstr>
      <vt:lpstr>langage anatomique                  Termes et localisation</vt:lpstr>
      <vt:lpstr>langage anatomique                  Termes et localisation</vt:lpstr>
      <vt:lpstr>langage anatomique                  Termes et localisation</vt:lpstr>
      <vt:lpstr>Organisation générale du corps humain </vt:lpstr>
      <vt:lpstr>Organisation générale du corps humain</vt:lpstr>
      <vt:lpstr>Organisation générale du corps humain </vt:lpstr>
      <vt:lpstr>Organisation générale du corps humain </vt:lpstr>
      <vt:lpstr>   Appareils de l’organisme</vt:lpstr>
      <vt:lpstr>Appareil de l’organisme         Appareils de la vie de relation</vt:lpstr>
      <vt:lpstr>Appareil de l’organisme         Appareils de la vie de relation       Appareil locomoteur</vt:lpstr>
      <vt:lpstr>Appareil de l’organisme         Appareils de la vie de relation       Système nerveux</vt:lpstr>
      <vt:lpstr>Appareil de l’organisme         Appareils de la vie de relation </vt:lpstr>
      <vt:lpstr>Appareil de l’organisme           Appareils de nutrition</vt:lpstr>
      <vt:lpstr>Appareil de l’organisme           Appareil de nutrition</vt:lpstr>
      <vt:lpstr>Appareil de l’organisme           Appareil de génération</vt:lpstr>
      <vt:lpstr>Organisation topographique du corps  </vt:lpstr>
      <vt:lpstr>Organisation topographique du corps                 Tête</vt:lpstr>
      <vt:lpstr>Organisation topographique du corps                 Cou </vt:lpstr>
      <vt:lpstr>Organisation topographique du corps                Tronc</vt:lpstr>
      <vt:lpstr>Organisation topographique du corps             Membres</vt:lpstr>
      <vt:lpstr>Généralités sur l’ostéologie           Plan d’étude.  </vt:lpstr>
      <vt:lpstr>   Objectif</vt:lpstr>
      <vt:lpstr>Généralités sur l’ostéologie              Introduction</vt:lpstr>
      <vt:lpstr>Généralités sur l’ostéologie             Introduction </vt:lpstr>
      <vt:lpstr>  Généralités sur l’ostéologie             Introduction      Squelette axial         Squelette appendiculaire    </vt:lpstr>
      <vt:lpstr>Généralités sur l’ostéologie            classification des os</vt:lpstr>
      <vt:lpstr>Généralités sur l’ostéologie        Subdivision du squelette </vt:lpstr>
      <vt:lpstr>Généralités sur l’ostéologie        Subdivision du squelette </vt:lpstr>
      <vt:lpstr>Généralités sur l’ostéologie        Subdivision du squelette  Squelette axial </vt:lpstr>
      <vt:lpstr>Généralités sur l’ostéologie           Subdivision du squelette  Squelette axial  Tête Os du crane                            Os de la face</vt:lpstr>
      <vt:lpstr>Généralités sur l’ostéologie        Subdivision du squelette  Squelette axial  </vt:lpstr>
      <vt:lpstr>Généralités sur l’ostéologie      Subdivision du squelette   Squelette axial          Colonne vertébrale        </vt:lpstr>
      <vt:lpstr>Généralités sur l’ostéologie        Subdivision du squelette   Squelette axial  </vt:lpstr>
      <vt:lpstr>Généralités sur l’ostéologie         Subdivision du squelette </vt:lpstr>
      <vt:lpstr>Généralités sur l’ostéologie         Subdivision du squelette    Squelette appendiculaire </vt:lpstr>
      <vt:lpstr>Généralités sur l’ostéologie        Subdivision du squelette    Squelette appendiculaire </vt:lpstr>
      <vt:lpstr>Généralités sur l’ostéologie        Subdivision du squelette    Squelette appendiculaire </vt:lpstr>
      <vt:lpstr>Généralités sur l’ostéologie        Subdivision du squelette    Squelette appendiculaire </vt:lpstr>
      <vt:lpstr>Généralités sur l’ostéologie        Subdivision du squelette    Squelette appendiculaire </vt:lpstr>
      <vt:lpstr>Généralités sur l’ostéologie      Morphologie des os</vt:lpstr>
      <vt:lpstr>Généralités sur l’ostéologie      Morphologie des os  </vt:lpstr>
      <vt:lpstr>Généralités sur l’arthrologie</vt:lpstr>
      <vt:lpstr>Généralités sur l’arthrologie</vt:lpstr>
      <vt:lpstr>           Objectifs</vt:lpstr>
      <vt:lpstr>Généralités sur l’arthrologie</vt:lpstr>
      <vt:lpstr>Généralités sur l’arthrologie</vt:lpstr>
      <vt:lpstr>Généralités sur l’arthrologie      Articulations synoviales. </vt:lpstr>
      <vt:lpstr>Articulations synoviales Classification selon la forme des surfaces articulaires</vt:lpstr>
      <vt:lpstr>Articulations synoviales Classification selon la forme des surfaces articulaires </vt:lpstr>
      <vt:lpstr>Articulations synoviales Classification selon la forme des surfaces articulaires</vt:lpstr>
      <vt:lpstr>Articulations synoviales Classification              selon le type des surfaces articulaires</vt:lpstr>
      <vt:lpstr>Articulations cartilagineuses</vt:lpstr>
      <vt:lpstr>Articulations cartilagineuses</vt:lpstr>
      <vt:lpstr>Articulations fibreuses ou synarthroses </vt:lpstr>
      <vt:lpstr>Articulations fasciales ou sysarcoses</vt:lpstr>
      <vt:lpstr>Anatomie fonctionnelle</vt:lpstr>
      <vt:lpstr>Anatomie fonctionnelle</vt:lpstr>
      <vt:lpstr> Merci pour votre  attention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samira</dc:creator>
  <cp:lastModifiedBy>Toshiba C855-1TM</cp:lastModifiedBy>
  <cp:revision>145</cp:revision>
  <dcterms:created xsi:type="dcterms:W3CDTF">2023-09-19T15:26:49Z</dcterms:created>
  <dcterms:modified xsi:type="dcterms:W3CDTF">2023-10-14T19:25:55Z</dcterms:modified>
</cp:coreProperties>
</file>